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378" r:id="rId2"/>
    <p:sldId id="360" r:id="rId3"/>
    <p:sldId id="368" r:id="rId4"/>
    <p:sldId id="362" r:id="rId5"/>
    <p:sldId id="355" r:id="rId6"/>
    <p:sldId id="377" r:id="rId7"/>
    <p:sldId id="376" r:id="rId8"/>
    <p:sldId id="279" r:id="rId9"/>
    <p:sldId id="374" r:id="rId10"/>
    <p:sldId id="293" r:id="rId11"/>
    <p:sldId id="295" r:id="rId12"/>
    <p:sldId id="296" r:id="rId13"/>
    <p:sldId id="36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14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45"/>
    <p:restoredTop sz="94669"/>
  </p:normalViewPr>
  <p:slideViewPr>
    <p:cSldViewPr snapToGrid="0">
      <p:cViewPr varScale="1">
        <p:scale>
          <a:sx n="114" d="100"/>
          <a:sy n="114" d="100"/>
        </p:scale>
        <p:origin x="40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1DAFAF-2CC3-B04B-99F7-07657A14D4F3}" type="datetimeFigureOut">
              <a:rPr lang="en-US" smtClean="0"/>
              <a:t>9/18/26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C40137-4827-144A-A9B0-B40EC2B79968}" type="slidenum">
              <a:rPr lang="en-US" smtClean="0"/>
              <a:t>‹#›</a:t>
            </a:fld>
            <a:endParaRPr lang="en-US"/>
          </a:p>
        </p:txBody>
      </p:sp>
    </p:spTree>
    <p:extLst>
      <p:ext uri="{BB962C8B-B14F-4D97-AF65-F5344CB8AC3E}">
        <p14:creationId xmlns:p14="http://schemas.microsoft.com/office/powerpoint/2010/main" val="3715436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425BD0-CC24-4206-8E8B-FA4A20825ACD}" type="slidenum">
              <a:rPr lang="en-US" smtClean="0"/>
              <a:t>1</a:t>
            </a:fld>
            <a:endParaRPr lang="en-US"/>
          </a:p>
        </p:txBody>
      </p:sp>
    </p:spTree>
    <p:extLst>
      <p:ext uri="{BB962C8B-B14F-4D97-AF65-F5344CB8AC3E}">
        <p14:creationId xmlns:p14="http://schemas.microsoft.com/office/powerpoint/2010/main" val="2765105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652EA-827F-3214-F571-9DBDB829F6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6F3B77-3084-C1A3-0D35-6BCEB41D37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14F739-8791-D9B8-4420-42C45FB4DBF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45 of the 48 SUNY Banner Institutions currently leveraging Argos in addition to many Banner SaaS Institutions and SICAS.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Starter Pack, Co-Op and story of sharing </a:t>
            </a:r>
            <a:r>
              <a:rPr lang="en-US" dirty="0" err="1"/>
              <a:t>DataBlocks</a:t>
            </a:r>
            <a:r>
              <a:rPr lang="en-US" dirty="0"/>
              <a:t> between schools. President leaves for another institution, takes the </a:t>
            </a:r>
            <a:r>
              <a:rPr lang="en-US" dirty="0" err="1"/>
              <a:t>datablock</a:t>
            </a:r>
            <a:r>
              <a:rPr lang="en-US" dirty="0"/>
              <a:t> of daily enrollment report with him to new institution.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buNone/>
            </a:pPr>
            <a:r>
              <a:rPr lang="en-US" b="1" dirty="0"/>
              <a:t>Shared Success Across All SUNY SaaS </a:t>
            </a:r>
            <a:r>
              <a:rPr lang="en-US" b="1" dirty="0" err="1"/>
              <a:t>Insitutions</a:t>
            </a:r>
            <a:br>
              <a:rPr lang="en-US" b="1" dirty="0"/>
            </a:br>
            <a:endParaRPr lang="en-US" b="1" dirty="0"/>
          </a:p>
          <a:p>
            <a:pPr>
              <a:buFont typeface="Arial" panose="020B0604020202020204" pitchFamily="34" charset="0"/>
              <a:buChar char="•"/>
            </a:pPr>
            <a:r>
              <a:rPr lang="en-US" dirty="0"/>
              <a:t> Shared </a:t>
            </a:r>
            <a:r>
              <a:rPr lang="en-US" dirty="0" err="1"/>
              <a:t>DataBlocks</a:t>
            </a:r>
            <a:r>
              <a:rPr lang="en-US" dirty="0"/>
              <a:t> </a:t>
            </a:r>
          </a:p>
          <a:p>
            <a:pPr>
              <a:buFont typeface="Arial" panose="020B0604020202020204" pitchFamily="34" charset="0"/>
              <a:buChar char="•"/>
            </a:pPr>
            <a:r>
              <a:rPr lang="en-US" dirty="0"/>
              <a:t> Shared report library </a:t>
            </a:r>
          </a:p>
          <a:p>
            <a:pPr>
              <a:buFont typeface="Arial" panose="020B0604020202020204" pitchFamily="34" charset="0"/>
              <a:buChar char="•"/>
            </a:pPr>
            <a:r>
              <a:rPr lang="en-US" dirty="0"/>
              <a:t>Shared best practices </a:t>
            </a:r>
          </a:p>
          <a:p>
            <a:pPr>
              <a:buFont typeface="Arial" panose="020B0604020202020204" pitchFamily="34" charset="0"/>
              <a:buChar char="•"/>
            </a:pPr>
            <a:r>
              <a:rPr lang="en-US" dirty="0"/>
              <a:t>Less duplicated work </a:t>
            </a:r>
          </a:p>
          <a:p>
            <a:pPr>
              <a:buFont typeface="Arial" panose="020B0604020202020204" pitchFamily="34" charset="0"/>
              <a:buChar char="•"/>
            </a:pPr>
            <a:r>
              <a:rPr lang="en-US" dirty="0"/>
              <a:t>Faster deployment across campuses </a:t>
            </a:r>
          </a:p>
          <a:p>
            <a:pPr>
              <a:buNone/>
            </a:pPr>
            <a:r>
              <a:rPr lang="en-US" dirty="0"/>
              <a:t>This came up several times as a major value point.</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85% of SaaS schools use Argos</a:t>
            </a: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SUNY Orange -&gt; SaaS writing on the wall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South Orange CCD -&gt; boomerang, fastest Argos, insights struggle</a:t>
            </a:r>
            <a:br>
              <a:rPr lang="en-US" dirty="0"/>
            </a:br>
            <a:r>
              <a:rPr lang="en-US" dirty="0"/>
              <a:t>ACCS</a:t>
            </a:r>
            <a:br>
              <a:rPr lang="en-US" dirty="0"/>
            </a:br>
            <a:r>
              <a:rPr lang="en-US" dirty="0"/>
              <a:t>PASSHE</a:t>
            </a:r>
            <a:br>
              <a:rPr lang="en-US" dirty="0"/>
            </a:br>
            <a:r>
              <a:rPr lang="en-US" dirty="0"/>
              <a:t>CSCU</a:t>
            </a:r>
          </a:p>
        </p:txBody>
      </p:sp>
      <p:sp>
        <p:nvSpPr>
          <p:cNvPr id="4" name="Slide Number Placeholder 3">
            <a:extLst>
              <a:ext uri="{FF2B5EF4-FFF2-40B4-BE49-F238E27FC236}">
                <a16:creationId xmlns:a16="http://schemas.microsoft.com/office/drawing/2014/main" id="{3719FD70-74AE-57FA-EA76-B2803B69A2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25BD0-CC24-4206-8E8B-FA4A20825A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4374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653B2-2167-7938-E079-FC78CCFD66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732AE-F174-CD7A-BC6D-CB2F0C785E6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FAC5422-9FDF-F230-BE9E-BCAD414417C5}"/>
              </a:ext>
            </a:extLst>
          </p:cNvPr>
          <p:cNvSpPr>
            <a:spLocks noGrp="1"/>
          </p:cNvSpPr>
          <p:nvPr>
            <p:ph type="body" idx="1"/>
          </p:nvPr>
        </p:nvSpPr>
        <p:spPr/>
        <p:txBody>
          <a:bodyPr/>
          <a:lstStyle/>
          <a:p>
            <a:pPr marL="0" indent="0" algn="l">
              <a:buFont typeface="Arial"/>
              <a:buNone/>
            </a:pPr>
            <a:r>
              <a:rPr lang="en-US" sz="1000" b="1" dirty="0">
                <a:latin typeface="+mn-lt"/>
              </a:rPr>
              <a:t>Start with </a:t>
            </a:r>
            <a:r>
              <a:rPr lang="en-US" sz="1000" b="1" dirty="0" err="1">
                <a:latin typeface="+mn-lt"/>
              </a:rPr>
              <a:t>DataBlock</a:t>
            </a:r>
            <a:r>
              <a:rPr lang="en-US" sz="1000" b="1" dirty="0">
                <a:latin typeface="+mn-lt"/>
              </a:rPr>
              <a:t> Definition…. 2 things I want you to remember if nothing else…. Ratio with Reports/Dashboards and Ratio with Data Sources</a:t>
            </a:r>
          </a:p>
          <a:p>
            <a:pPr marL="0" indent="0" algn="l">
              <a:buFont typeface="Arial"/>
              <a:buNone/>
            </a:pPr>
            <a:endParaRPr lang="en-US" sz="1000" b="1" dirty="0">
              <a:latin typeface="+mn-lt"/>
            </a:endParaRPr>
          </a:p>
          <a:p>
            <a:pPr marL="0" indent="0" algn="l">
              <a:buFont typeface="Arial"/>
              <a:buNone/>
            </a:pPr>
            <a:r>
              <a:rPr lang="en-US" sz="1000" b="1" dirty="0">
                <a:latin typeface="+mn-lt"/>
              </a:rPr>
              <a:t>There are 4 huge advantages you can leverage to achieve your goals, no other reporting solution can provide all 4.</a:t>
            </a:r>
          </a:p>
          <a:p>
            <a:pPr marL="0" indent="0" algn="l">
              <a:buFont typeface="Arial"/>
              <a:buNone/>
            </a:pPr>
            <a:endParaRPr lang="en-US" sz="1000" b="1" dirty="0">
              <a:latin typeface="+mn-lt"/>
            </a:endParaRPr>
          </a:p>
          <a:p>
            <a:pPr marL="0" indent="0" algn="l">
              <a:buFont typeface="Arial"/>
              <a:buNone/>
            </a:pPr>
            <a:r>
              <a:rPr lang="en-US" sz="1000" b="1" dirty="0">
                <a:latin typeface="+mn-lt"/>
              </a:rPr>
              <a:t>Ease of Use for End Users</a:t>
            </a:r>
          </a:p>
          <a:p>
            <a:pPr marL="0" indent="0" algn="l">
              <a:buFont typeface="Arial"/>
              <a:buNone/>
            </a:pPr>
            <a:r>
              <a:rPr lang="en-US" sz="1000" b="1" dirty="0">
                <a:latin typeface="+mn-lt"/>
              </a:rPr>
              <a:t>No SQL Needed to create, schedule or modify reports***</a:t>
            </a:r>
            <a:r>
              <a:rPr lang="en-US" sz="1000" dirty="0">
                <a:latin typeface="+mn-lt"/>
              </a:rPr>
              <a:t>. </a:t>
            </a:r>
          </a:p>
          <a:p>
            <a:pPr marL="0" indent="0" algn="l">
              <a:buFont typeface="Arial"/>
              <a:buNone/>
            </a:pPr>
            <a:r>
              <a:rPr lang="en-US" sz="1000" dirty="0">
                <a:latin typeface="+mn-lt"/>
              </a:rPr>
              <a:t>Dashboards that empower your users to interact with their data on a daily basis to answer questions on the fly.</a:t>
            </a:r>
            <a:br>
              <a:rPr lang="en-US" sz="1000" dirty="0">
                <a:latin typeface="+mn-lt"/>
              </a:rPr>
            </a:br>
            <a:endParaRPr lang="en-US" sz="1000" dirty="0">
              <a:latin typeface="+mn-lt"/>
            </a:endParaRPr>
          </a:p>
          <a:p>
            <a:pPr marL="0" indent="0" algn="l">
              <a:buFont typeface="Arial"/>
              <a:buNone/>
            </a:pPr>
            <a:r>
              <a:rPr lang="en-US" sz="1000" dirty="0">
                <a:latin typeface="+mn-lt"/>
              </a:rPr>
              <a:t>Easily see how fast subjects, courses sections are filling up (or not) to make important decisions on the fly to achieve Course Optimization.</a:t>
            </a:r>
            <a:br>
              <a:rPr lang="en-US" sz="1000" dirty="0">
                <a:latin typeface="+mn-lt"/>
              </a:rPr>
            </a:br>
            <a:endParaRPr lang="en-US" sz="1000" dirty="0">
              <a:latin typeface="+mn-lt"/>
            </a:endParaRPr>
          </a:p>
          <a:p>
            <a:pPr marL="0" indent="0" algn="l">
              <a:buFont typeface="Arial"/>
              <a:buNone/>
            </a:pPr>
            <a:r>
              <a:rPr lang="en-US" sz="1000" dirty="0">
                <a:latin typeface="+mn-lt"/>
              </a:rPr>
              <a:t>“If the data is going to be in your end users hands, it better be easy or else they will likely not adopt it and continue to rely on Technical Resources.”</a:t>
            </a:r>
          </a:p>
          <a:p>
            <a:pPr marL="0" indent="0" algn="l">
              <a:buFont typeface="Arial"/>
              <a:buNone/>
            </a:pPr>
            <a:endParaRPr lang="en-US" sz="1000" dirty="0">
              <a:latin typeface="+mn-lt"/>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000" b="1" dirty="0">
                <a:latin typeface="+mn-lt"/>
              </a:rPr>
              <a:t>Your Sole Source of Truth</a:t>
            </a:r>
          </a:p>
          <a:p>
            <a:pPr rtl="0" fontAlgn="ctr"/>
            <a:r>
              <a:rPr lang="en-US" sz="1000" dirty="0">
                <a:latin typeface="+mn-lt"/>
              </a:rPr>
              <a:t>Our Data Dictionary provides a Sole Source of Truth for your data no matter where it is coming from. Custom Definitions, Preferred Banner Joins, Table Properties and Field Aliases flatten the learning curve across campus, providing Peace of Mind &amp; Confidence in your reports and data.” </a:t>
            </a:r>
            <a:br>
              <a:rPr lang="en-US" sz="1000" dirty="0">
                <a:latin typeface="+mn-lt"/>
              </a:rPr>
            </a:br>
            <a:br>
              <a:rPr lang="en-US" sz="1000" dirty="0">
                <a:latin typeface="+mn-lt"/>
              </a:rPr>
            </a:br>
            <a:r>
              <a:rPr lang="en-US" sz="1200" kern="1200" dirty="0">
                <a:solidFill>
                  <a:schemeClr val="tx1"/>
                </a:solidFill>
                <a:effectLst/>
                <a:latin typeface="+mn-lt"/>
                <a:ea typeface="+mn-ea"/>
                <a:cs typeface="+mn-cs"/>
              </a:rPr>
              <a:t>Data Dictionary</a:t>
            </a:r>
          </a:p>
          <a:p>
            <a:pPr lvl="1" rtl="0" fontAlgn="ctr"/>
            <a:r>
              <a:rPr lang="en-US" sz="1200" kern="1200" dirty="0">
                <a:solidFill>
                  <a:schemeClr val="tx1"/>
                </a:solidFill>
                <a:effectLst/>
                <a:latin typeface="+mn-lt"/>
                <a:ea typeface="+mn-ea"/>
                <a:cs typeface="+mn-cs"/>
              </a:rPr>
              <a:t>Has anyone heard of </a:t>
            </a:r>
            <a:r>
              <a:rPr lang="en-US" sz="1200" kern="1200" dirty="0" err="1">
                <a:solidFill>
                  <a:schemeClr val="tx1"/>
                </a:solidFill>
                <a:effectLst/>
                <a:latin typeface="+mn-lt"/>
                <a:ea typeface="+mn-ea"/>
                <a:cs typeface="+mn-cs"/>
              </a:rPr>
              <a:t>spritele</a:t>
            </a:r>
            <a:r>
              <a:rPr lang="en-US" sz="1200" kern="1200" dirty="0">
                <a:solidFill>
                  <a:schemeClr val="tx1"/>
                </a:solidFill>
                <a:effectLst/>
                <a:latin typeface="+mn-lt"/>
                <a:ea typeface="+mn-ea"/>
                <a:cs typeface="+mn-cs"/>
              </a:rPr>
              <a:t>, pasta, actually the phone number field</a:t>
            </a:r>
          </a:p>
          <a:p>
            <a:pPr lvl="1" rtl="0" fontAlgn="ctr"/>
            <a:r>
              <a:rPr lang="en-US" sz="1200" kern="1200" dirty="0">
                <a:solidFill>
                  <a:schemeClr val="tx1"/>
                </a:solidFill>
                <a:effectLst/>
                <a:latin typeface="+mn-lt"/>
                <a:ea typeface="+mn-ea"/>
                <a:cs typeface="+mn-cs"/>
              </a:rPr>
              <a:t>Banner has 20k table over 6k student table, </a:t>
            </a:r>
          </a:p>
          <a:p>
            <a:pPr lvl="2" rtl="0" fontAlgn="ctr"/>
            <a:r>
              <a:rPr lang="en-US" sz="1200" kern="1200" dirty="0">
                <a:solidFill>
                  <a:schemeClr val="tx1"/>
                </a:solidFill>
                <a:effectLst/>
                <a:latin typeface="+mn-lt"/>
                <a:ea typeface="+mn-ea"/>
                <a:cs typeface="+mn-cs"/>
              </a:rPr>
              <a:t>What are you going to do? You're going to have to join them with SQL, we already have that</a:t>
            </a:r>
          </a:p>
          <a:p>
            <a:pPr marL="0" indent="0" algn="l">
              <a:buFont typeface="Arial"/>
              <a:buNone/>
            </a:pPr>
            <a:endParaRPr lang="en-US" sz="1000" dirty="0">
              <a:latin typeface="+mn-lt"/>
            </a:endParaRPr>
          </a:p>
          <a:p>
            <a:pPr marL="0" indent="0" algn="l">
              <a:buFont typeface="Arial"/>
              <a:buNone/>
            </a:pPr>
            <a:endParaRPr lang="en-US" sz="1000" dirty="0">
              <a:latin typeface="+mn-lt"/>
            </a:endParaRPr>
          </a:p>
          <a:p>
            <a:pPr marL="171450" indent="-171450" algn="l">
              <a:buFont typeface="Arial" panose="020B0604020202020204" pitchFamily="34" charset="0"/>
              <a:buChar char="•"/>
            </a:pPr>
            <a:r>
              <a:rPr lang="en-US" sz="1000" dirty="0">
                <a:latin typeface="+mn-lt"/>
              </a:rPr>
              <a:t>This is where you can mention the pass through of vetted data to Tableau or Power BI so they have uniformity and Data Integrity Issues won’t bubble up, we have seen time and again this lead to Data Governance Committee’s spending so much time, spinning wheels getting folks to agree on what a 1</a:t>
            </a:r>
            <a:r>
              <a:rPr lang="en-US" sz="1000" baseline="30000" dirty="0">
                <a:latin typeface="+mn-lt"/>
              </a:rPr>
              <a:t>st</a:t>
            </a:r>
            <a:r>
              <a:rPr lang="en-US" sz="1000" dirty="0">
                <a:latin typeface="+mn-lt"/>
              </a:rPr>
              <a:t> time full time student is and all the while if they had Argos, much of this could be avoided”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mn-lt"/>
              </a:rPr>
              <a:t>No More Garbage in, Garbage Out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latin typeface="+mn-lt"/>
              </a:rPr>
              <a:t>Argos is a full SQL Tool that can insert and update databases. It is especially great with missing data dashboards or discrepancy reports but can take it a step further and allow you to correct the data in the database itself to clean up the garbage. Swarthmore College created a Data Health Check Dashboard for this and their data is pristine as each data steward can easily see any garbage and fix it all without leaving the Argos Dashboard.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dirty="0">
              <a:latin typeface="+mn-lt"/>
            </a:endParaRPr>
          </a:p>
          <a:p>
            <a:pPr marL="0" indent="0" algn="l">
              <a:buFont typeface="Arial"/>
              <a:buNone/>
            </a:pPr>
            <a:r>
              <a:rPr lang="en-US" sz="1000" b="1" dirty="0">
                <a:latin typeface="+mn-lt"/>
              </a:rPr>
              <a:t>Automating Business Processes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effectLst/>
                <a:latin typeface="+mn-lt"/>
                <a:ea typeface="+mn-ea"/>
                <a:cs typeface="+mn-cs"/>
              </a:rPr>
              <a:t>“Other tools show you the list. Argos can execute the next step, securely and governed.” It can perform Workflow processes based on your custom Logic, if the data says this, do this, if the data says that, do that.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kern="1200" dirty="0">
                <a:solidFill>
                  <a:schemeClr val="tx1"/>
                </a:solidFill>
                <a:effectLst/>
                <a:latin typeface="+mn-lt"/>
                <a:ea typeface="+mn-ea"/>
                <a:cs typeface="+mn-cs"/>
              </a:rPr>
              <a:t>Ex. (Adjunct Faculty contract creation and approval workflow, Faculty Load Alerts as they approach a certain amount or % of credit hours.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dirty="0"/>
          </a:p>
          <a:p>
            <a:r>
              <a:rPr lang="en-US" sz="1000" b="1" dirty="0">
                <a:latin typeface="+mn-lt"/>
              </a:rPr>
              <a:t>Student Facing Communications</a:t>
            </a:r>
          </a:p>
          <a:p>
            <a:r>
              <a:rPr lang="en-US" sz="1000" b="0" dirty="0"/>
              <a:t>Argos can become your proactive engine, not just deliver passive reports. It can burst emails to students based on logic, Withdrawals, Absences, GPA, Missing Requirements. </a:t>
            </a:r>
          </a:p>
          <a:p>
            <a:endParaRPr lang="en-US" sz="1000" b="0" dirty="0"/>
          </a:p>
          <a:p>
            <a:r>
              <a:rPr lang="en-US" sz="1000" b="0" dirty="0"/>
              <a:t>Admissions Letters: Centennial College </a:t>
            </a:r>
            <a:r>
              <a:rPr lang="en-US" sz="1000" b="0" i="0" kern="1200" dirty="0">
                <a:solidFill>
                  <a:schemeClr val="tx1"/>
                </a:solidFill>
                <a:effectLst/>
                <a:latin typeface="+mn-lt"/>
                <a:ea typeface="+mn-ea"/>
                <a:cs typeface="+mn-cs"/>
              </a:rPr>
              <a:t>replaced 140 Admissions letter variants with 5 governed logic-driven templates that pull the correct data to send the correct letter to each student. Set the logic once; let data drive personalization and routing</a:t>
            </a:r>
          </a:p>
          <a:p>
            <a:endParaRPr lang="en-US" sz="1000" b="0" i="0" kern="1200" dirty="0">
              <a:solidFill>
                <a:schemeClr val="tx1"/>
              </a:solidFill>
              <a:effectLst/>
              <a:latin typeface="+mn-lt"/>
              <a:ea typeface="+mn-ea"/>
              <a:cs typeface="+mn-cs"/>
            </a:endParaRPr>
          </a:p>
          <a:p>
            <a:r>
              <a:rPr lang="en-US" sz="1000" b="0" dirty="0"/>
              <a:t>FAFSA Acceleration: Lansing CC’s FAFSA process had prospective students up to 200 days overdue on completing all the steps in their FAFSA. They built a Missing Info Letter once and it dynamically will send out to each student the list of specific steps they needed to complete each week. Helped the students through the process and got the highest overdue down to 7 days after a couple months. This </a:t>
            </a:r>
            <a:r>
              <a:rPr lang="en-US" sz="1000" b="0" dirty="0" err="1"/>
              <a:t>DataBlock</a:t>
            </a:r>
            <a:r>
              <a:rPr lang="en-US" sz="1000" b="0" dirty="0"/>
              <a:t> has been downloaded over 400x from our Co-Op.</a:t>
            </a:r>
          </a:p>
          <a:p>
            <a:endParaRPr lang="en-US" sz="1000" b="0" dirty="0"/>
          </a:p>
          <a:p>
            <a:r>
              <a:rPr lang="en-US" sz="1000" b="0" dirty="0"/>
              <a:t>It also will update Banner that the email was sent so they have a record and a copy of everything.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E429546D-D5F2-882F-69FD-6B35D3474F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425BD0-CC24-4206-8E8B-FA4A20825A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1210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CA112-AA4B-0142-6CC5-2EFC0D72DA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01D0D1-9545-8A2A-43A3-2A7015DA02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3E6139-7FD1-79B7-E878-A57F3D88363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TT Norms Pro" panose="020B0103030101020204" pitchFamily="34" charset="0"/>
              </a:rPr>
              <a:t>Card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Surface changes, anomalies and patterns in your data that would otherwise go unnoticed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TT Norms Pro" panose="020B0103030101020204" pitchFamily="34" charset="0"/>
              </a:rPr>
              <a:t>Card 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Every answer is grounded in trusted, institution-approved </a:t>
            </a:r>
            <a:r>
              <a:rPr lang="en-US" sz="1200" err="1"/>
              <a:t>DataBlocks</a:t>
            </a:r>
            <a:endParaRPr lang="en-US" b="1">
              <a:latin typeface="TT Norms Pro" panose="020B0103030101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TT Norms Pro" panose="020B0103030101020204" pitchFamily="34" charset="0"/>
              </a:rPr>
              <a:t>Card 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See the SQL, logic and data sources behind every answer for full transparency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Card 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Maintain full control with MAPS permissions and Zero Data Retention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p>
          <a:p>
            <a:endParaRPr lang="en-US"/>
          </a:p>
        </p:txBody>
      </p:sp>
      <p:sp>
        <p:nvSpPr>
          <p:cNvPr id="4" name="Slide Number Placeholder 3">
            <a:extLst>
              <a:ext uri="{FF2B5EF4-FFF2-40B4-BE49-F238E27FC236}">
                <a16:creationId xmlns:a16="http://schemas.microsoft.com/office/drawing/2014/main" id="{12314655-96ED-0665-513F-D906E3CC7FCD}"/>
              </a:ext>
            </a:extLst>
          </p:cNvPr>
          <p:cNvSpPr>
            <a:spLocks noGrp="1"/>
          </p:cNvSpPr>
          <p:nvPr>
            <p:ph type="sldNum" sz="quarter" idx="5"/>
          </p:nvPr>
        </p:nvSpPr>
        <p:spPr/>
        <p:txBody>
          <a:bodyPr/>
          <a:lstStyle/>
          <a:p>
            <a:fld id="{18425BD0-CC24-4206-8E8B-FA4A20825ACD}" type="slidenum">
              <a:rPr lang="en-US" smtClean="0"/>
              <a:t>4</a:t>
            </a:fld>
            <a:endParaRPr lang="en-US"/>
          </a:p>
        </p:txBody>
      </p:sp>
    </p:spTree>
    <p:extLst>
      <p:ext uri="{BB962C8B-B14F-4D97-AF65-F5344CB8AC3E}">
        <p14:creationId xmlns:p14="http://schemas.microsoft.com/office/powerpoint/2010/main" val="406786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EF0AF-1812-5B7E-9062-B7BB88199F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610323-A209-074D-5AE3-917FEF7945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E292FB-C203-1B9F-AB09-94A6F8661AB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64238A3E-DC78-0C20-FF71-D609D17B9765}"/>
              </a:ext>
            </a:extLst>
          </p:cNvPr>
          <p:cNvSpPr>
            <a:spLocks noGrp="1"/>
          </p:cNvSpPr>
          <p:nvPr>
            <p:ph type="sldNum" sz="quarter" idx="5"/>
          </p:nvPr>
        </p:nvSpPr>
        <p:spPr/>
        <p:txBody>
          <a:bodyPr/>
          <a:lstStyle/>
          <a:p>
            <a:fld id="{18425BD0-CC24-4206-8E8B-FA4A20825ACD}" type="slidenum">
              <a:rPr lang="en-US" smtClean="0"/>
              <a:t>5</a:t>
            </a:fld>
            <a:endParaRPr lang="en-US"/>
          </a:p>
        </p:txBody>
      </p:sp>
    </p:spTree>
    <p:extLst>
      <p:ext uri="{BB962C8B-B14F-4D97-AF65-F5344CB8AC3E}">
        <p14:creationId xmlns:p14="http://schemas.microsoft.com/office/powerpoint/2010/main" val="2891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51139-91C2-24D9-F819-B3BD7F0BB9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80BE5-21EE-DDDB-CEF7-54F1F47039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7EB286-1BAA-4E0F-CA5B-30B0FA709D24}"/>
              </a:ext>
            </a:extLst>
          </p:cNvPr>
          <p:cNvSpPr>
            <a:spLocks noGrp="1"/>
          </p:cNvSpPr>
          <p:nvPr>
            <p:ph type="body" idx="1"/>
          </p:nvPr>
        </p:nvSpPr>
        <p:spPr/>
        <p:txBody>
          <a:bodyPr/>
          <a:lstStyle/>
          <a:p>
            <a:r>
              <a:rPr lang="en-US" dirty="0"/>
              <a:t>Getting started with a new solution is just the beginning or if you have owned it for years, we want to make sure everyone has the resources, connections, and support they need to continue learning and getting more value from Argos over time.</a:t>
            </a:r>
          </a:p>
          <a:p>
            <a:endParaRPr lang="en-US" dirty="0"/>
          </a:p>
          <a:p>
            <a:r>
              <a:rPr lang="en-US" dirty="0"/>
              <a:t>So I want to take a few minutes and show you some of the resources we’ve built around Argos X to help you do exactly that.</a:t>
            </a:r>
          </a:p>
          <a:p>
            <a:endParaRPr lang="en-US" dirty="0"/>
          </a:p>
          <a:p>
            <a:r>
              <a:rPr lang="en-US" dirty="0"/>
              <a:t>Let's start with the Co-Op and Community...</a:t>
            </a:r>
          </a:p>
          <a:p>
            <a:endParaRPr lang="en-US" dirty="0"/>
          </a:p>
        </p:txBody>
      </p:sp>
      <p:sp>
        <p:nvSpPr>
          <p:cNvPr id="4" name="Slide Number Placeholder 3">
            <a:extLst>
              <a:ext uri="{FF2B5EF4-FFF2-40B4-BE49-F238E27FC236}">
                <a16:creationId xmlns:a16="http://schemas.microsoft.com/office/drawing/2014/main" id="{A365FD63-F135-BE4C-75FB-E5685E42AEBC}"/>
              </a:ext>
            </a:extLst>
          </p:cNvPr>
          <p:cNvSpPr>
            <a:spLocks noGrp="1"/>
          </p:cNvSpPr>
          <p:nvPr>
            <p:ph type="sldNum" sz="quarter" idx="5"/>
          </p:nvPr>
        </p:nvSpPr>
        <p:spPr/>
        <p:txBody>
          <a:bodyPr/>
          <a:lstStyle/>
          <a:p>
            <a:fld id="{18425BD0-CC24-4206-8E8B-FA4A20825ACD}" type="slidenum">
              <a:rPr lang="en-US" smtClean="0"/>
              <a:t>6</a:t>
            </a:fld>
            <a:endParaRPr lang="en-US"/>
          </a:p>
        </p:txBody>
      </p:sp>
    </p:spTree>
    <p:extLst>
      <p:ext uri="{BB962C8B-B14F-4D97-AF65-F5344CB8AC3E}">
        <p14:creationId xmlns:p14="http://schemas.microsoft.com/office/powerpoint/2010/main" val="799390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DC9DE-E820-BE39-D491-990F2D729C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68DDEA-2CC1-6AB7-810E-778222E1F3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EECC2B-AD55-EA99-FBD2-A834F28EED86}"/>
              </a:ext>
            </a:extLst>
          </p:cNvPr>
          <p:cNvSpPr>
            <a:spLocks noGrp="1"/>
          </p:cNvSpPr>
          <p:nvPr>
            <p:ph type="body" idx="1"/>
          </p:nvPr>
        </p:nvSpPr>
        <p:spPr/>
        <p:txBody>
          <a:bodyPr/>
          <a:lstStyle/>
          <a:p>
            <a:r>
              <a:rPr lang="en-US" dirty="0"/>
              <a:t>One of the advantages of joining the </a:t>
            </a:r>
            <a:r>
              <a:rPr lang="en-US" dirty="0" err="1"/>
              <a:t>Evisions</a:t>
            </a:r>
            <a:r>
              <a:rPr lang="en-US" dirty="0"/>
              <a:t> community is that you’re not just learning from </a:t>
            </a:r>
            <a:r>
              <a:rPr lang="en-US" dirty="0" err="1"/>
              <a:t>Evisions</a:t>
            </a:r>
            <a:r>
              <a:rPr lang="en-US" dirty="0"/>
              <a:t>. You’re joining a large group of higher education institutions that are solving many of the same reporting challenges you are.</a:t>
            </a:r>
          </a:p>
          <a:p>
            <a:endParaRPr lang="en-US" dirty="0"/>
          </a:p>
          <a:p>
            <a:r>
              <a:rPr lang="en-US" dirty="0"/>
              <a:t>Through our Community and Co-Op resources, customers can learn from one another, share solutions, and often find that someone else has already tackled a problem very similar to theirs.  This is also a powerful resource for you to communicate with Support, as well as find important production documentation like product roadmaps, release notes, and also join the online version of our User Groups, which will discuss here in a few minutes.</a:t>
            </a:r>
          </a:p>
          <a:p>
            <a:endParaRPr lang="en-US" dirty="0"/>
          </a:p>
          <a:p>
            <a:r>
              <a:rPr lang="en-US" dirty="0"/>
              <a:t>That peer-to-peer knowledge is especially valuable for Colleague institutions because there is already a strong community of customers working with the same types of data and business processes.</a:t>
            </a:r>
          </a:p>
          <a:p>
            <a:endParaRPr lang="en-US" dirty="0"/>
          </a:p>
          <a:p>
            <a:r>
              <a:rPr lang="en-US" dirty="0"/>
              <a:t>Current customers: if you need access to the Co-Op, just let me know!</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1A5A6A8-7013-177A-8582-92DE1501E925}"/>
              </a:ext>
            </a:extLst>
          </p:cNvPr>
          <p:cNvSpPr>
            <a:spLocks noGrp="1"/>
          </p:cNvSpPr>
          <p:nvPr>
            <p:ph type="sldNum" sz="quarter" idx="5"/>
          </p:nvPr>
        </p:nvSpPr>
        <p:spPr/>
        <p:txBody>
          <a:bodyPr/>
          <a:lstStyle/>
          <a:p>
            <a:fld id="{3855AB92-3E32-41EC-97DC-FAC891D30207}" type="slidenum">
              <a:rPr lang="en-US" smtClean="0"/>
              <a:t>7</a:t>
            </a:fld>
            <a:endParaRPr lang="en-US"/>
          </a:p>
        </p:txBody>
      </p:sp>
    </p:spTree>
    <p:extLst>
      <p:ext uri="{BB962C8B-B14F-4D97-AF65-F5344CB8AC3E}">
        <p14:creationId xmlns:p14="http://schemas.microsoft.com/office/powerpoint/2010/main" val="4015447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Customer Success Team is really here to be your partner beyond implementation. We have decades of combined Higher Ed experience, and we can work with anyone across your organization to help you get more value from the Evisions tools you already own.</a:t>
            </a:r>
          </a:p>
          <a:p>
            <a:endParaRPr lang="en-US" dirty="0"/>
          </a:p>
          <a:p>
            <a:r>
              <a:rPr lang="en-US" dirty="0"/>
              <a:t>Sometimes that's simply connecting you to the right resource. Other times, we're bringing together Product, Support, Professional Services, or other teams within Evisions to help you move something forward.</a:t>
            </a:r>
          </a:p>
          <a:p>
            <a:endParaRPr lang="en-US" dirty="0"/>
          </a:p>
          <a:p>
            <a:r>
              <a:rPr lang="en-US" dirty="0"/>
              <a:t>We've also become an important sounding board for our customers. We take your enhancement requests, ideas, and feedback back to our Product and Development teams and advocate on your behalf. We also organize beta opportunities that allow customers to directly help us validate new features and improvements.</a:t>
            </a:r>
          </a:p>
          <a:p>
            <a:endParaRPr lang="en-US" dirty="0"/>
          </a:p>
          <a:p>
            <a:r>
              <a:rPr lang="en-US" dirty="0"/>
              <a:t>And we know staff turnover is a very real challenge in Higher Ed. We've conducted many product deep dives and refresher sessions to help new team members get up to speed, understand the different modules available to them, and even go deeper when they need help getting something set up.</a:t>
            </a:r>
          </a:p>
          <a:p>
            <a:endParaRPr lang="en-US" dirty="0"/>
          </a:p>
          <a:p>
            <a:r>
              <a:rPr lang="en-US" dirty="0"/>
              <a:t>Ultimately, our goal is pretty simple: </a:t>
            </a:r>
            <a:r>
              <a:rPr lang="en-US" b="1" dirty="0"/>
              <a:t>we want you to become even better with our tools.</a:t>
            </a:r>
            <a:endParaRPr lang="en-US" dirty="0"/>
          </a:p>
          <a:p>
            <a:endParaRPr lang="en-US" dirty="0"/>
          </a:p>
          <a:p>
            <a:r>
              <a:rPr lang="en-US" dirty="0"/>
              <a:t>And one of the best parts? </a:t>
            </a:r>
            <a:r>
              <a:rPr lang="en-US" b="1" dirty="0"/>
              <a:t>There's no additional cost to work with us.</a:t>
            </a:r>
          </a:p>
          <a:p>
            <a:endParaRPr lang="en-US" b="1"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855AB92-3E32-41EC-97DC-FAC891D30207}" type="slidenum">
              <a:rPr lang="en-US" smtClean="0"/>
              <a:t>8</a:t>
            </a:fld>
            <a:endParaRPr lang="en-US"/>
          </a:p>
        </p:txBody>
      </p:sp>
    </p:spTree>
    <p:extLst>
      <p:ext uri="{BB962C8B-B14F-4D97-AF65-F5344CB8AC3E}">
        <p14:creationId xmlns:p14="http://schemas.microsoft.com/office/powerpoint/2010/main" val="397252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DAEEA-C13B-95D3-8B78-A87116E8C7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2050C7-4D74-2D2C-80D0-D1A270CE73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881C51-EBBC-7DFD-C0F4-3E74AB62F146}"/>
              </a:ext>
            </a:extLst>
          </p:cNvPr>
          <p:cNvSpPr>
            <a:spLocks noGrp="1"/>
          </p:cNvSpPr>
          <p:nvPr>
            <p:ph type="body" idx="1"/>
          </p:nvPr>
        </p:nvSpPr>
        <p:spPr/>
        <p:txBody>
          <a:bodyPr/>
          <a:lstStyle/>
          <a:p>
            <a:pPr>
              <a:buNone/>
            </a:pPr>
            <a:r>
              <a:rPr lang="en-US" b="1" dirty="0"/>
              <a:t>…Kick to Bill to Set the Stage…</a:t>
            </a:r>
          </a:p>
          <a:p>
            <a:pPr>
              <a:buNone/>
            </a:pPr>
            <a:endParaRPr lang="en-US" b="1" dirty="0"/>
          </a:p>
          <a:p>
            <a:pPr>
              <a:buNone/>
            </a:pPr>
            <a:endParaRPr lang="en-US" b="1" dirty="0"/>
          </a:p>
          <a:p>
            <a:pPr>
              <a:buNone/>
            </a:pPr>
            <a:endParaRPr lang="en-US" b="1" dirty="0"/>
          </a:p>
          <a:p>
            <a:pPr>
              <a:buNone/>
            </a:pPr>
            <a:endParaRPr lang="en-US" b="1" dirty="0"/>
          </a:p>
          <a:p>
            <a:pPr>
              <a:buNone/>
            </a:pPr>
            <a:r>
              <a:rPr lang="en-US" b="1" dirty="0"/>
              <a:t>Why do we need Argos if we're moving to Banner SaaS?</a:t>
            </a:r>
          </a:p>
          <a:p>
            <a:pPr>
              <a:buNone/>
            </a:pPr>
            <a:endParaRPr lang="en-US" dirty="0"/>
          </a:p>
          <a:p>
            <a:pPr>
              <a:buFont typeface="Arial" panose="020B0604020202020204" pitchFamily="34" charset="0"/>
              <a:buChar char="•"/>
            </a:pPr>
            <a:r>
              <a:rPr lang="en-US" dirty="0"/>
              <a:t>Operational reporting beyond Insights </a:t>
            </a:r>
          </a:p>
          <a:p>
            <a:pPr>
              <a:buFont typeface="Arial" panose="020B0604020202020204" pitchFamily="34" charset="0"/>
              <a:buChar char="•"/>
            </a:pPr>
            <a:r>
              <a:rPr lang="en-US" dirty="0"/>
              <a:t>Enterprise reporting across departments </a:t>
            </a:r>
          </a:p>
          <a:p>
            <a:pPr>
              <a:buFont typeface="Arial" panose="020B0604020202020204" pitchFamily="34" charset="0"/>
              <a:buChar char="•"/>
            </a:pPr>
            <a:r>
              <a:rPr lang="en-US" dirty="0"/>
              <a:t>AI-powered analysis </a:t>
            </a:r>
          </a:p>
          <a:p>
            <a:pPr>
              <a:buFont typeface="Arial" panose="020B0604020202020204" pitchFamily="34" charset="0"/>
              <a:buChar char="•"/>
            </a:pPr>
            <a:r>
              <a:rPr lang="en-US" dirty="0"/>
              <a:t>Dashboards, communications, and automation </a:t>
            </a:r>
          </a:p>
          <a:p>
            <a:pPr>
              <a:buFont typeface="Arial" panose="020B0604020202020204" pitchFamily="34" charset="0"/>
              <a:buChar char="•"/>
            </a:pPr>
            <a:r>
              <a:rPr lang="en-US" dirty="0"/>
              <a:t>Reporting across multiple data sources</a:t>
            </a:r>
          </a:p>
          <a:p>
            <a:endParaRPr lang="en-US" dirty="0"/>
          </a:p>
          <a:p>
            <a:endParaRPr lang="en-US" dirty="0"/>
          </a:p>
          <a:p>
            <a:pPr>
              <a:buNone/>
            </a:pPr>
            <a:r>
              <a:rPr lang="en-US" b="1" dirty="0"/>
              <a:t>Why should we implement now instead of later?</a:t>
            </a:r>
          </a:p>
          <a:p>
            <a:pPr>
              <a:buNone/>
            </a:pPr>
            <a:endParaRPr lang="en-US" dirty="0"/>
          </a:p>
          <a:p>
            <a:pPr>
              <a:buFont typeface="Arial" panose="020B0604020202020204" pitchFamily="34" charset="0"/>
              <a:buChar char="•"/>
            </a:pPr>
            <a:r>
              <a:rPr lang="en-US" dirty="0"/>
              <a:t>Reporting needs begin on Day 1 </a:t>
            </a:r>
          </a:p>
          <a:p>
            <a:pPr>
              <a:buFont typeface="Arial" panose="020B0604020202020204" pitchFamily="34" charset="0"/>
              <a:buChar char="•"/>
            </a:pPr>
            <a:r>
              <a:rPr lang="en-US" dirty="0"/>
              <a:t>Implement alongside Banner SaaS </a:t>
            </a:r>
          </a:p>
          <a:p>
            <a:pPr>
              <a:buFont typeface="Arial" panose="020B0604020202020204" pitchFamily="34" charset="0"/>
              <a:buChar char="•"/>
            </a:pPr>
            <a:r>
              <a:rPr lang="en-US" dirty="0"/>
              <a:t>Validate data during migration </a:t>
            </a:r>
          </a:p>
          <a:p>
            <a:pPr>
              <a:buFont typeface="Arial" panose="020B0604020202020204" pitchFamily="34" charset="0"/>
              <a:buChar char="•"/>
            </a:pPr>
            <a:r>
              <a:rPr lang="en-US" dirty="0"/>
              <a:t>Reduce go-live risk </a:t>
            </a:r>
          </a:p>
          <a:p>
            <a:pPr>
              <a:buFont typeface="Arial" panose="020B0604020202020204" pitchFamily="34" charset="0"/>
              <a:buChar char="•"/>
            </a:pPr>
            <a:r>
              <a:rPr lang="en-US" dirty="0"/>
              <a:t>Shared implementation across SUNY institutions</a:t>
            </a:r>
          </a:p>
          <a:p>
            <a:endParaRPr lang="en-US" dirty="0"/>
          </a:p>
        </p:txBody>
      </p:sp>
      <p:sp>
        <p:nvSpPr>
          <p:cNvPr id="4" name="Slide Number Placeholder 3">
            <a:extLst>
              <a:ext uri="{FF2B5EF4-FFF2-40B4-BE49-F238E27FC236}">
                <a16:creationId xmlns:a16="http://schemas.microsoft.com/office/drawing/2014/main" id="{0D81F6A2-1D94-1B00-F5B4-2B48376DEBBF}"/>
              </a:ext>
            </a:extLst>
          </p:cNvPr>
          <p:cNvSpPr>
            <a:spLocks noGrp="1"/>
          </p:cNvSpPr>
          <p:nvPr>
            <p:ph type="sldNum" sz="quarter" idx="5"/>
          </p:nvPr>
        </p:nvSpPr>
        <p:spPr/>
        <p:txBody>
          <a:bodyPr/>
          <a:lstStyle/>
          <a:p>
            <a:fld id="{8210F725-DEB7-A644-9121-8D3A1311FA8A}" type="slidenum">
              <a:rPr lang="en-US" smtClean="0"/>
              <a:t>9</a:t>
            </a:fld>
            <a:endParaRPr lang="en-US"/>
          </a:p>
        </p:txBody>
      </p:sp>
    </p:spTree>
    <p:extLst>
      <p:ext uri="{BB962C8B-B14F-4D97-AF65-F5344CB8AC3E}">
        <p14:creationId xmlns:p14="http://schemas.microsoft.com/office/powerpoint/2010/main" val="803354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6DF44-0F1D-541D-CF63-BCABA5DDD0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98CC1C-2477-5F0C-7C33-DD839A76FE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2BC95F-CE1C-F49E-62E6-28980EBC4721}"/>
              </a:ext>
            </a:extLst>
          </p:cNvPr>
          <p:cNvSpPr>
            <a:spLocks noGrp="1"/>
          </p:cNvSpPr>
          <p:nvPr>
            <p:ph type="body" idx="1"/>
          </p:nvPr>
        </p:nvSpPr>
        <p:spPr/>
        <p:txBody>
          <a:bodyPr/>
          <a:lstStyle/>
          <a:p>
            <a:r>
              <a:rPr lang="en-US" dirty="0"/>
              <a:t>Open to any Evisions customer and prospects!  We started these user groups in 2023 and these have become a vital resource for customers everywhere.</a:t>
            </a:r>
            <a:endParaRPr lang="en-US"/>
          </a:p>
          <a:p>
            <a:endParaRPr lang="en-US" dirty="0"/>
          </a:p>
          <a:p>
            <a:r>
              <a:rPr lang="en-US" dirty="0"/>
              <a:t>Quarterly Zoom meetings of Argos Users with the goal to:</a:t>
            </a:r>
          </a:p>
          <a:p>
            <a:pPr lvl="1">
              <a:buFont typeface="Courier New" panose="02070309020205020404" pitchFamily="49" charset="0"/>
              <a:buChar char="o"/>
            </a:pPr>
            <a:r>
              <a:rPr lang="en-US" sz="2400" b="1" dirty="0"/>
              <a:t>Engage</a:t>
            </a:r>
            <a:r>
              <a:rPr lang="en-US" dirty="0"/>
              <a:t> and </a:t>
            </a:r>
            <a:r>
              <a:rPr lang="en-US" sz="2400" b="1" dirty="0"/>
              <a:t>Collaborate</a:t>
            </a:r>
            <a:r>
              <a:rPr lang="en-US" dirty="0"/>
              <a:t> with other Argos users in the community</a:t>
            </a:r>
          </a:p>
          <a:p>
            <a:pPr lvl="1">
              <a:buFont typeface="Courier New" panose="02070309020205020404" pitchFamily="49" charset="0"/>
              <a:buChar char="o"/>
            </a:pPr>
            <a:r>
              <a:rPr lang="en-US" dirty="0"/>
              <a:t>Help YOU </a:t>
            </a:r>
            <a:r>
              <a:rPr lang="en-US" sz="2400" b="1" dirty="0"/>
              <a:t>network</a:t>
            </a:r>
            <a:r>
              <a:rPr lang="en-US" dirty="0"/>
              <a:t> and </a:t>
            </a:r>
            <a:r>
              <a:rPr lang="en-US" sz="2400" b="1" dirty="0"/>
              <a:t>share</a:t>
            </a:r>
            <a:r>
              <a:rPr lang="en-US" dirty="0"/>
              <a:t> ideas, resources, and impactful best practices</a:t>
            </a:r>
          </a:p>
          <a:p>
            <a:pPr lvl="1">
              <a:buFont typeface="Courier New" panose="02070309020205020404" pitchFamily="49" charset="0"/>
              <a:buChar char="o"/>
            </a:pPr>
            <a:r>
              <a:rPr lang="en-US" sz="2400" b="1" dirty="0"/>
              <a:t>Learn</a:t>
            </a:r>
            <a:r>
              <a:rPr lang="en-US" dirty="0"/>
              <a:t> from each other and from Evisions team members</a:t>
            </a:r>
          </a:p>
          <a:p>
            <a:pPr lvl="1"/>
            <a:endParaRPr lang="en-US" dirty="0"/>
          </a:p>
          <a:p>
            <a:r>
              <a:rPr lang="en-US" dirty="0"/>
              <a:t>Each meeting includes:</a:t>
            </a:r>
          </a:p>
          <a:p>
            <a:pPr lvl="1"/>
            <a:r>
              <a:rPr lang="en-US" dirty="0"/>
              <a:t>CO-OP review with Professional Services tips and tricks</a:t>
            </a:r>
          </a:p>
          <a:p>
            <a:pPr lvl="1"/>
            <a:r>
              <a:rPr lang="en-US" dirty="0"/>
              <a:t>Client-led presentation (demo and/or live DataBlock)</a:t>
            </a:r>
          </a:p>
          <a:p>
            <a:pPr lvl="1"/>
            <a:r>
              <a:rPr lang="en-US" dirty="0"/>
              <a:t>Roundtable discussion</a:t>
            </a:r>
          </a:p>
          <a:p>
            <a:pPr lvl="1"/>
            <a:endParaRPr lang="en-US" dirty="0"/>
          </a:p>
          <a:p>
            <a:r>
              <a:rPr lang="en-US" dirty="0"/>
              <a:t>Currently we have 3 active user groups, so allow me to share a little about each one very quickly and also give you an idea of the topics from some of our most recent meetings.</a:t>
            </a:r>
          </a:p>
          <a:p>
            <a:endParaRPr lang="en-US" dirty="0"/>
          </a:p>
        </p:txBody>
      </p:sp>
      <p:sp>
        <p:nvSpPr>
          <p:cNvPr id="4" name="Slide Number Placeholder 3">
            <a:extLst>
              <a:ext uri="{FF2B5EF4-FFF2-40B4-BE49-F238E27FC236}">
                <a16:creationId xmlns:a16="http://schemas.microsoft.com/office/drawing/2014/main" id="{F4875587-6922-5648-F806-173D88B202E9}"/>
              </a:ext>
            </a:extLst>
          </p:cNvPr>
          <p:cNvSpPr>
            <a:spLocks noGrp="1"/>
          </p:cNvSpPr>
          <p:nvPr>
            <p:ph type="sldNum" sz="quarter" idx="5"/>
          </p:nvPr>
        </p:nvSpPr>
        <p:spPr/>
        <p:txBody>
          <a:bodyPr/>
          <a:lstStyle/>
          <a:p>
            <a:fld id="{3855AB92-3E32-41EC-97DC-FAC891D30207}" type="slidenum">
              <a:rPr lang="en-US" smtClean="0"/>
              <a:t>10</a:t>
            </a:fld>
            <a:endParaRPr lang="en-US"/>
          </a:p>
        </p:txBody>
      </p:sp>
    </p:spTree>
    <p:extLst>
      <p:ext uri="{BB962C8B-B14F-4D97-AF65-F5344CB8AC3E}">
        <p14:creationId xmlns:p14="http://schemas.microsoft.com/office/powerpoint/2010/main" val="1041800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DFDD7-D4F2-E111-0767-278C1C3169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FFFEC4-7A06-E363-4341-75EC040533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216AAE-4434-904C-64F7-43295D0D1A90}"/>
              </a:ext>
            </a:extLst>
          </p:cNvPr>
          <p:cNvSpPr>
            <a:spLocks noGrp="1"/>
          </p:cNvSpPr>
          <p:nvPr>
            <p:ph type="body" idx="1"/>
          </p:nvPr>
        </p:nvSpPr>
        <p:spPr/>
        <p:txBody>
          <a:bodyPr/>
          <a:lstStyle/>
          <a:p>
            <a:r>
              <a:rPr lang="en-US" dirty="0"/>
              <a:t>Our Argos User Groups are a little different from traditional webinars. These are designed to be conversations with customers!  It’s all part of helping you collaborate and gain ideas from other users.  Here are our current groups:</a:t>
            </a:r>
          </a:p>
          <a:p>
            <a:endParaRPr lang="en-US" dirty="0"/>
          </a:p>
          <a:p>
            <a:r>
              <a:rPr lang="en-US" dirty="0"/>
              <a:t>First, Foundations gives newer customers a place to learn and ask questions, build that confidence, and is led by our Customer Success Team. Next, the Advanced group lets experienced users go deeper and take the basics outside the box. And lastly, we have an entire group specifically for our Colleague customers.</a:t>
            </a:r>
          </a:p>
          <a:p>
            <a:endParaRPr lang="en-US" dirty="0"/>
          </a:p>
          <a:p>
            <a:r>
              <a:rPr lang="en-US" dirty="0"/>
              <a:t>That Colleague group is particularly relevant here. We bring Colleague institutions together to talk about what they're actually doing—what they're building, what's working, where they're struggling, and what they've learned.</a:t>
            </a:r>
          </a:p>
          <a:p>
            <a:endParaRPr lang="en-US" dirty="0"/>
          </a:p>
          <a:p>
            <a:r>
              <a:rPr lang="en-US" dirty="0"/>
              <a:t>So if you become an Argos customer, there is already a community of Colleague users you can immediately plug into.</a:t>
            </a:r>
          </a:p>
          <a:p>
            <a:endParaRPr lang="en-US" dirty="0"/>
          </a:p>
        </p:txBody>
      </p:sp>
      <p:sp>
        <p:nvSpPr>
          <p:cNvPr id="4" name="Slide Number Placeholder 3">
            <a:extLst>
              <a:ext uri="{FF2B5EF4-FFF2-40B4-BE49-F238E27FC236}">
                <a16:creationId xmlns:a16="http://schemas.microsoft.com/office/drawing/2014/main" id="{904C67C7-9ABE-1387-0A34-28259FF6F83E}"/>
              </a:ext>
            </a:extLst>
          </p:cNvPr>
          <p:cNvSpPr>
            <a:spLocks noGrp="1"/>
          </p:cNvSpPr>
          <p:nvPr>
            <p:ph type="sldNum" sz="quarter" idx="5"/>
          </p:nvPr>
        </p:nvSpPr>
        <p:spPr/>
        <p:txBody>
          <a:bodyPr/>
          <a:lstStyle/>
          <a:p>
            <a:fld id="{3855AB92-3E32-41EC-97DC-FAC891D30207}" type="slidenum">
              <a:rPr lang="en-US" smtClean="0"/>
              <a:t>11</a:t>
            </a:fld>
            <a:endParaRPr lang="en-US"/>
          </a:p>
        </p:txBody>
      </p:sp>
    </p:spTree>
    <p:extLst>
      <p:ext uri="{BB962C8B-B14F-4D97-AF65-F5344CB8AC3E}">
        <p14:creationId xmlns:p14="http://schemas.microsoft.com/office/powerpoint/2010/main" val="653283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FC417-0D67-AD71-7D33-B0C7474923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87FE8C-3362-9FAE-C8F0-24F034FE98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24D025-D862-64D6-EBDE-5CA54D96D379}"/>
              </a:ext>
            </a:extLst>
          </p:cNvPr>
          <p:cNvSpPr>
            <a:spLocks noGrp="1"/>
          </p:cNvSpPr>
          <p:nvPr>
            <p:ph type="body" idx="1"/>
          </p:nvPr>
        </p:nvSpPr>
        <p:spPr/>
        <p:txBody>
          <a:bodyPr/>
          <a:lstStyle/>
          <a:p>
            <a:r>
              <a:rPr lang="en-US" dirty="0"/>
              <a:t>Here is a list of topics from this year’s events and the rest of this quarter and Q4 is jam packed, so check out our webinar/events page for the next meetings!  Even if you are not currently an Argos Customer, you are more than welcome to listen in and get an idea of the engagement and communities!</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6AE5ACC-4BF5-D659-671C-CC419E233237}"/>
              </a:ext>
            </a:extLst>
          </p:cNvPr>
          <p:cNvSpPr>
            <a:spLocks noGrp="1"/>
          </p:cNvSpPr>
          <p:nvPr>
            <p:ph type="sldNum" sz="quarter" idx="5"/>
          </p:nvPr>
        </p:nvSpPr>
        <p:spPr/>
        <p:txBody>
          <a:bodyPr/>
          <a:lstStyle/>
          <a:p>
            <a:fld id="{3855AB92-3E32-41EC-97DC-FAC891D30207}" type="slidenum">
              <a:rPr lang="en-US" smtClean="0"/>
              <a:t>12</a:t>
            </a:fld>
            <a:endParaRPr lang="en-US"/>
          </a:p>
        </p:txBody>
      </p:sp>
    </p:spTree>
    <p:extLst>
      <p:ext uri="{BB962C8B-B14F-4D97-AF65-F5344CB8AC3E}">
        <p14:creationId xmlns:p14="http://schemas.microsoft.com/office/powerpoint/2010/main" val="1389322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23148-E5D2-8BDF-2EB2-B5D9098DE2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D3FF5-A1E1-9B3C-D8FA-115823E07F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BBA7E6-0FA3-C442-1A04-055C1209C9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3968C7-69BA-774C-973D-2C87B69057E5}"/>
              </a:ext>
            </a:extLst>
          </p:cNvPr>
          <p:cNvSpPr>
            <a:spLocks noGrp="1"/>
          </p:cNvSpPr>
          <p:nvPr>
            <p:ph type="sldNum" sz="quarter" idx="5"/>
          </p:nvPr>
        </p:nvSpPr>
        <p:spPr/>
        <p:txBody>
          <a:bodyPr/>
          <a:lstStyle/>
          <a:p>
            <a:fld id="{18425BD0-CC24-4206-8E8B-FA4A20825ACD}" type="slidenum">
              <a:rPr lang="en-US" smtClean="0"/>
              <a:t>13</a:t>
            </a:fld>
            <a:endParaRPr lang="en-US"/>
          </a:p>
        </p:txBody>
      </p:sp>
    </p:spTree>
    <p:extLst>
      <p:ext uri="{BB962C8B-B14F-4D97-AF65-F5344CB8AC3E}">
        <p14:creationId xmlns:p14="http://schemas.microsoft.com/office/powerpoint/2010/main" val="65129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7E72-FDCE-79C1-2F7B-26C696C44D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614D51B-372E-31AD-772B-0789BD0AAC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76CC10-FAF3-2D0C-473F-A262F68F261A}"/>
              </a:ext>
            </a:extLst>
          </p:cNvPr>
          <p:cNvSpPr>
            <a:spLocks noGrp="1"/>
          </p:cNvSpPr>
          <p:nvPr>
            <p:ph type="dt" sz="half" idx="10"/>
          </p:nvPr>
        </p:nvSpPr>
        <p:spPr/>
        <p:txBody>
          <a:bodyPr/>
          <a:lstStyle/>
          <a:p>
            <a:fld id="{80A4355E-9495-3847-8491-B2AB97FCCD5F}" type="datetimeFigureOut">
              <a:rPr lang="en-US" smtClean="0"/>
              <a:t>9/18/26</a:t>
            </a:fld>
            <a:endParaRPr lang="en-US"/>
          </a:p>
        </p:txBody>
      </p:sp>
      <p:sp>
        <p:nvSpPr>
          <p:cNvPr id="5" name="Footer Placeholder 4">
            <a:extLst>
              <a:ext uri="{FF2B5EF4-FFF2-40B4-BE49-F238E27FC236}">
                <a16:creationId xmlns:a16="http://schemas.microsoft.com/office/drawing/2014/main" id="{E71259AB-205A-E939-92B8-849DA87B4D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77F1C4-5C5C-BBC0-6158-F4DA00EE722A}"/>
              </a:ext>
            </a:extLst>
          </p:cNvPr>
          <p:cNvSpPr>
            <a:spLocks noGrp="1"/>
          </p:cNvSpPr>
          <p:nvPr>
            <p:ph type="sldNum" sz="quarter" idx="12"/>
          </p:nvPr>
        </p:nvSpPr>
        <p:spPr/>
        <p:txBody>
          <a:bodyPr/>
          <a:lstStyle/>
          <a:p>
            <a:fld id="{168A29BB-E127-674B-AB2E-730DA0E114AF}" type="slidenum">
              <a:rPr lang="en-US" smtClean="0"/>
              <a:t>‹#›</a:t>
            </a:fld>
            <a:endParaRPr lang="en-US"/>
          </a:p>
        </p:txBody>
      </p:sp>
    </p:spTree>
    <p:extLst>
      <p:ext uri="{BB962C8B-B14F-4D97-AF65-F5344CB8AC3E}">
        <p14:creationId xmlns:p14="http://schemas.microsoft.com/office/powerpoint/2010/main" val="146950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7F366-B81B-F2B6-B012-327BEE1E3B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068195-24EA-7217-C4B6-C65B7BC40F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5862D-FE6F-8137-AD11-E5BD8FF24934}"/>
              </a:ext>
            </a:extLst>
          </p:cNvPr>
          <p:cNvSpPr>
            <a:spLocks noGrp="1"/>
          </p:cNvSpPr>
          <p:nvPr>
            <p:ph type="dt" sz="half" idx="10"/>
          </p:nvPr>
        </p:nvSpPr>
        <p:spPr/>
        <p:txBody>
          <a:bodyPr/>
          <a:lstStyle/>
          <a:p>
            <a:fld id="{80A4355E-9495-3847-8491-B2AB97FCCD5F}" type="datetimeFigureOut">
              <a:rPr lang="en-US" smtClean="0"/>
              <a:t>9/18/26</a:t>
            </a:fld>
            <a:endParaRPr lang="en-US"/>
          </a:p>
        </p:txBody>
      </p:sp>
      <p:sp>
        <p:nvSpPr>
          <p:cNvPr id="5" name="Footer Placeholder 4">
            <a:extLst>
              <a:ext uri="{FF2B5EF4-FFF2-40B4-BE49-F238E27FC236}">
                <a16:creationId xmlns:a16="http://schemas.microsoft.com/office/drawing/2014/main" id="{1F4CD054-F2C3-1492-4513-E15C733397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CCEA13-6962-E2E9-6097-8112B3449998}"/>
              </a:ext>
            </a:extLst>
          </p:cNvPr>
          <p:cNvSpPr>
            <a:spLocks noGrp="1"/>
          </p:cNvSpPr>
          <p:nvPr>
            <p:ph type="sldNum" sz="quarter" idx="12"/>
          </p:nvPr>
        </p:nvSpPr>
        <p:spPr/>
        <p:txBody>
          <a:bodyPr/>
          <a:lstStyle/>
          <a:p>
            <a:fld id="{168A29BB-E127-674B-AB2E-730DA0E114AF}" type="slidenum">
              <a:rPr lang="en-US" smtClean="0"/>
              <a:t>‹#›</a:t>
            </a:fld>
            <a:endParaRPr lang="en-US"/>
          </a:p>
        </p:txBody>
      </p:sp>
    </p:spTree>
    <p:extLst>
      <p:ext uri="{BB962C8B-B14F-4D97-AF65-F5344CB8AC3E}">
        <p14:creationId xmlns:p14="http://schemas.microsoft.com/office/powerpoint/2010/main" val="2617603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36E39-9C4D-E48C-F0E3-AFCA4AA980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3F17D8-60F6-4CB1-7370-C76B19FB81D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443D24-4F42-638E-7E5D-AF0284EC9115}"/>
              </a:ext>
            </a:extLst>
          </p:cNvPr>
          <p:cNvSpPr>
            <a:spLocks noGrp="1"/>
          </p:cNvSpPr>
          <p:nvPr>
            <p:ph type="dt" sz="half" idx="10"/>
          </p:nvPr>
        </p:nvSpPr>
        <p:spPr/>
        <p:txBody>
          <a:bodyPr/>
          <a:lstStyle/>
          <a:p>
            <a:fld id="{80A4355E-9495-3847-8491-B2AB97FCCD5F}" type="datetimeFigureOut">
              <a:rPr lang="en-US" smtClean="0"/>
              <a:t>9/18/26</a:t>
            </a:fld>
            <a:endParaRPr lang="en-US"/>
          </a:p>
        </p:txBody>
      </p:sp>
      <p:sp>
        <p:nvSpPr>
          <p:cNvPr id="5" name="Footer Placeholder 4">
            <a:extLst>
              <a:ext uri="{FF2B5EF4-FFF2-40B4-BE49-F238E27FC236}">
                <a16:creationId xmlns:a16="http://schemas.microsoft.com/office/drawing/2014/main" id="{ABFC0AEE-0393-6256-5CA1-DAFDB17BAE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A9920F-081D-C3D0-782B-7373BCD698C5}"/>
              </a:ext>
            </a:extLst>
          </p:cNvPr>
          <p:cNvSpPr>
            <a:spLocks noGrp="1"/>
          </p:cNvSpPr>
          <p:nvPr>
            <p:ph type="sldNum" sz="quarter" idx="12"/>
          </p:nvPr>
        </p:nvSpPr>
        <p:spPr/>
        <p:txBody>
          <a:bodyPr/>
          <a:lstStyle/>
          <a:p>
            <a:fld id="{168A29BB-E127-674B-AB2E-730DA0E114AF}" type="slidenum">
              <a:rPr lang="en-US" smtClean="0"/>
              <a:t>‹#›</a:t>
            </a:fld>
            <a:endParaRPr lang="en-US"/>
          </a:p>
        </p:txBody>
      </p:sp>
    </p:spTree>
    <p:extLst>
      <p:ext uri="{BB962C8B-B14F-4D97-AF65-F5344CB8AC3E}">
        <p14:creationId xmlns:p14="http://schemas.microsoft.com/office/powerpoint/2010/main" val="1024514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E05D7-233E-F555-D52B-16160CFEA5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D8EC35-25E8-8D23-CF5C-1ACF625308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AC0214-0B96-2E3A-9C85-DBC2A40E3D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534CDC-FC8A-29DB-36E3-0406AF508F56}"/>
              </a:ext>
            </a:extLst>
          </p:cNvPr>
          <p:cNvSpPr>
            <a:spLocks noGrp="1"/>
          </p:cNvSpPr>
          <p:nvPr>
            <p:ph type="dt" sz="half" idx="10"/>
          </p:nvPr>
        </p:nvSpPr>
        <p:spPr/>
        <p:txBody>
          <a:bodyPr/>
          <a:lstStyle/>
          <a:p>
            <a:fld id="{80A4355E-9495-3847-8491-B2AB97FCCD5F}" type="datetimeFigureOut">
              <a:rPr lang="en-US" smtClean="0"/>
              <a:t>9/18/26</a:t>
            </a:fld>
            <a:endParaRPr lang="en-US"/>
          </a:p>
        </p:txBody>
      </p:sp>
      <p:sp>
        <p:nvSpPr>
          <p:cNvPr id="6" name="Footer Placeholder 5">
            <a:extLst>
              <a:ext uri="{FF2B5EF4-FFF2-40B4-BE49-F238E27FC236}">
                <a16:creationId xmlns:a16="http://schemas.microsoft.com/office/drawing/2014/main" id="{261A99C6-F83A-E40D-3961-EEF25A0DE4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4D6803-1091-726C-444F-DB41D1C471F2}"/>
              </a:ext>
            </a:extLst>
          </p:cNvPr>
          <p:cNvSpPr>
            <a:spLocks noGrp="1"/>
          </p:cNvSpPr>
          <p:nvPr>
            <p:ph type="sldNum" sz="quarter" idx="12"/>
          </p:nvPr>
        </p:nvSpPr>
        <p:spPr/>
        <p:txBody>
          <a:bodyPr/>
          <a:lstStyle/>
          <a:p>
            <a:fld id="{168A29BB-E127-674B-AB2E-730DA0E114AF}" type="slidenum">
              <a:rPr lang="en-US" smtClean="0"/>
              <a:t>‹#›</a:t>
            </a:fld>
            <a:endParaRPr lang="en-US"/>
          </a:p>
        </p:txBody>
      </p:sp>
    </p:spTree>
    <p:extLst>
      <p:ext uri="{BB962C8B-B14F-4D97-AF65-F5344CB8AC3E}">
        <p14:creationId xmlns:p14="http://schemas.microsoft.com/office/powerpoint/2010/main" val="3600913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0A6FB-EC82-CDAF-8A16-222846355A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16A31E-1AC3-4277-18D7-BDFA711482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B1502E-1352-B9F8-C233-98D7D4211E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03554A-B12A-32C1-ADF8-2E051C3D91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53375F-9CC1-84D6-65EE-E0D24CD190F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115245-200F-A215-EEBF-82D7E376826C}"/>
              </a:ext>
            </a:extLst>
          </p:cNvPr>
          <p:cNvSpPr>
            <a:spLocks noGrp="1"/>
          </p:cNvSpPr>
          <p:nvPr>
            <p:ph type="dt" sz="half" idx="10"/>
          </p:nvPr>
        </p:nvSpPr>
        <p:spPr/>
        <p:txBody>
          <a:bodyPr/>
          <a:lstStyle/>
          <a:p>
            <a:fld id="{80A4355E-9495-3847-8491-B2AB97FCCD5F}" type="datetimeFigureOut">
              <a:rPr lang="en-US" smtClean="0"/>
              <a:t>9/18/26</a:t>
            </a:fld>
            <a:endParaRPr lang="en-US"/>
          </a:p>
        </p:txBody>
      </p:sp>
      <p:sp>
        <p:nvSpPr>
          <p:cNvPr id="8" name="Footer Placeholder 7">
            <a:extLst>
              <a:ext uri="{FF2B5EF4-FFF2-40B4-BE49-F238E27FC236}">
                <a16:creationId xmlns:a16="http://schemas.microsoft.com/office/drawing/2014/main" id="{01CFFCE9-6F28-3B48-5D88-BA95EDC6AA9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809114A-CF67-EF9F-2235-6FB9DB002F83}"/>
              </a:ext>
            </a:extLst>
          </p:cNvPr>
          <p:cNvSpPr>
            <a:spLocks noGrp="1"/>
          </p:cNvSpPr>
          <p:nvPr>
            <p:ph type="sldNum" sz="quarter" idx="12"/>
          </p:nvPr>
        </p:nvSpPr>
        <p:spPr/>
        <p:txBody>
          <a:bodyPr/>
          <a:lstStyle/>
          <a:p>
            <a:fld id="{168A29BB-E127-674B-AB2E-730DA0E114AF}" type="slidenum">
              <a:rPr lang="en-US" smtClean="0"/>
              <a:t>‹#›</a:t>
            </a:fld>
            <a:endParaRPr lang="en-US"/>
          </a:p>
        </p:txBody>
      </p:sp>
    </p:spTree>
    <p:extLst>
      <p:ext uri="{BB962C8B-B14F-4D97-AF65-F5344CB8AC3E}">
        <p14:creationId xmlns:p14="http://schemas.microsoft.com/office/powerpoint/2010/main" val="4229966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C5876-1530-144D-AFF4-2928CD0CFB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9468BF-194F-A1D5-32BF-9D7D2EEC7D7B}"/>
              </a:ext>
            </a:extLst>
          </p:cNvPr>
          <p:cNvSpPr>
            <a:spLocks noGrp="1"/>
          </p:cNvSpPr>
          <p:nvPr>
            <p:ph type="dt" sz="half" idx="10"/>
          </p:nvPr>
        </p:nvSpPr>
        <p:spPr/>
        <p:txBody>
          <a:bodyPr/>
          <a:lstStyle/>
          <a:p>
            <a:fld id="{80A4355E-9495-3847-8491-B2AB97FCCD5F}" type="datetimeFigureOut">
              <a:rPr lang="en-US" smtClean="0"/>
              <a:t>9/18/26</a:t>
            </a:fld>
            <a:endParaRPr lang="en-US"/>
          </a:p>
        </p:txBody>
      </p:sp>
      <p:sp>
        <p:nvSpPr>
          <p:cNvPr id="4" name="Footer Placeholder 3">
            <a:extLst>
              <a:ext uri="{FF2B5EF4-FFF2-40B4-BE49-F238E27FC236}">
                <a16:creationId xmlns:a16="http://schemas.microsoft.com/office/drawing/2014/main" id="{0897306B-1E1D-3B96-230D-F0EE0E7543C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36D3DF-AAD0-9FA9-D14B-AD513C95C5F4}"/>
              </a:ext>
            </a:extLst>
          </p:cNvPr>
          <p:cNvSpPr>
            <a:spLocks noGrp="1"/>
          </p:cNvSpPr>
          <p:nvPr>
            <p:ph type="sldNum" sz="quarter" idx="12"/>
          </p:nvPr>
        </p:nvSpPr>
        <p:spPr/>
        <p:txBody>
          <a:bodyPr/>
          <a:lstStyle/>
          <a:p>
            <a:fld id="{168A29BB-E127-674B-AB2E-730DA0E114AF}" type="slidenum">
              <a:rPr lang="en-US" smtClean="0"/>
              <a:t>‹#›</a:t>
            </a:fld>
            <a:endParaRPr lang="en-US"/>
          </a:p>
        </p:txBody>
      </p:sp>
    </p:spTree>
    <p:extLst>
      <p:ext uri="{BB962C8B-B14F-4D97-AF65-F5344CB8AC3E}">
        <p14:creationId xmlns:p14="http://schemas.microsoft.com/office/powerpoint/2010/main" val="775619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29A260-2E01-740F-E6A7-ECAC44FEC3DB}"/>
              </a:ext>
            </a:extLst>
          </p:cNvPr>
          <p:cNvSpPr>
            <a:spLocks noGrp="1"/>
          </p:cNvSpPr>
          <p:nvPr>
            <p:ph type="dt" sz="half" idx="10"/>
          </p:nvPr>
        </p:nvSpPr>
        <p:spPr/>
        <p:txBody>
          <a:bodyPr/>
          <a:lstStyle/>
          <a:p>
            <a:fld id="{80A4355E-9495-3847-8491-B2AB97FCCD5F}" type="datetimeFigureOut">
              <a:rPr lang="en-US" smtClean="0"/>
              <a:t>9/18/26</a:t>
            </a:fld>
            <a:endParaRPr lang="en-US"/>
          </a:p>
        </p:txBody>
      </p:sp>
      <p:sp>
        <p:nvSpPr>
          <p:cNvPr id="3" name="Footer Placeholder 2">
            <a:extLst>
              <a:ext uri="{FF2B5EF4-FFF2-40B4-BE49-F238E27FC236}">
                <a16:creationId xmlns:a16="http://schemas.microsoft.com/office/drawing/2014/main" id="{89825717-5217-195B-A8D7-E76DC62007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3787F32-D75A-C2DC-B36E-E66401884D66}"/>
              </a:ext>
            </a:extLst>
          </p:cNvPr>
          <p:cNvSpPr>
            <a:spLocks noGrp="1"/>
          </p:cNvSpPr>
          <p:nvPr>
            <p:ph type="sldNum" sz="quarter" idx="12"/>
          </p:nvPr>
        </p:nvSpPr>
        <p:spPr/>
        <p:txBody>
          <a:bodyPr/>
          <a:lstStyle/>
          <a:p>
            <a:fld id="{168A29BB-E127-674B-AB2E-730DA0E114AF}" type="slidenum">
              <a:rPr lang="en-US" smtClean="0"/>
              <a:t>‹#›</a:t>
            </a:fld>
            <a:endParaRPr lang="en-US"/>
          </a:p>
        </p:txBody>
      </p:sp>
    </p:spTree>
    <p:extLst>
      <p:ext uri="{BB962C8B-B14F-4D97-AF65-F5344CB8AC3E}">
        <p14:creationId xmlns:p14="http://schemas.microsoft.com/office/powerpoint/2010/main" val="2785802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C00BB-146A-67A1-5BD9-5F28D9C15A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8D208E-7645-80DC-F090-58A1128925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345C59-F712-D4F4-C21D-292CB2E07E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AEC1DD-ACEE-8555-3328-1E25C0B0ABEA}"/>
              </a:ext>
            </a:extLst>
          </p:cNvPr>
          <p:cNvSpPr>
            <a:spLocks noGrp="1"/>
          </p:cNvSpPr>
          <p:nvPr>
            <p:ph type="dt" sz="half" idx="10"/>
          </p:nvPr>
        </p:nvSpPr>
        <p:spPr/>
        <p:txBody>
          <a:bodyPr/>
          <a:lstStyle/>
          <a:p>
            <a:fld id="{80A4355E-9495-3847-8491-B2AB97FCCD5F}" type="datetimeFigureOut">
              <a:rPr lang="en-US" smtClean="0"/>
              <a:t>9/18/26</a:t>
            </a:fld>
            <a:endParaRPr lang="en-US"/>
          </a:p>
        </p:txBody>
      </p:sp>
      <p:sp>
        <p:nvSpPr>
          <p:cNvPr id="6" name="Footer Placeholder 5">
            <a:extLst>
              <a:ext uri="{FF2B5EF4-FFF2-40B4-BE49-F238E27FC236}">
                <a16:creationId xmlns:a16="http://schemas.microsoft.com/office/drawing/2014/main" id="{C967D89A-3D46-4A14-296E-23534DBA9E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219E3B-0968-23DA-D7CD-825E2E7DFEF8}"/>
              </a:ext>
            </a:extLst>
          </p:cNvPr>
          <p:cNvSpPr>
            <a:spLocks noGrp="1"/>
          </p:cNvSpPr>
          <p:nvPr>
            <p:ph type="sldNum" sz="quarter" idx="12"/>
          </p:nvPr>
        </p:nvSpPr>
        <p:spPr/>
        <p:txBody>
          <a:bodyPr/>
          <a:lstStyle/>
          <a:p>
            <a:fld id="{168A29BB-E127-674B-AB2E-730DA0E114AF}" type="slidenum">
              <a:rPr lang="en-US" smtClean="0"/>
              <a:t>‹#›</a:t>
            </a:fld>
            <a:endParaRPr lang="en-US"/>
          </a:p>
        </p:txBody>
      </p:sp>
    </p:spTree>
    <p:extLst>
      <p:ext uri="{BB962C8B-B14F-4D97-AF65-F5344CB8AC3E}">
        <p14:creationId xmlns:p14="http://schemas.microsoft.com/office/powerpoint/2010/main" val="3723288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DFB4D-4CB8-FA08-60DD-4727A7B2C9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886D4F-FFBA-33DA-12EA-BAB04F5F60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F7BEEA-BAD3-55B3-0E30-201C9A1081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506ADF-B8FA-4BBD-B356-FE0972C600E7}"/>
              </a:ext>
            </a:extLst>
          </p:cNvPr>
          <p:cNvSpPr>
            <a:spLocks noGrp="1"/>
          </p:cNvSpPr>
          <p:nvPr>
            <p:ph type="dt" sz="half" idx="10"/>
          </p:nvPr>
        </p:nvSpPr>
        <p:spPr/>
        <p:txBody>
          <a:bodyPr/>
          <a:lstStyle/>
          <a:p>
            <a:fld id="{80A4355E-9495-3847-8491-B2AB97FCCD5F}" type="datetimeFigureOut">
              <a:rPr lang="en-US" smtClean="0"/>
              <a:t>9/18/26</a:t>
            </a:fld>
            <a:endParaRPr lang="en-US"/>
          </a:p>
        </p:txBody>
      </p:sp>
      <p:sp>
        <p:nvSpPr>
          <p:cNvPr id="6" name="Footer Placeholder 5">
            <a:extLst>
              <a:ext uri="{FF2B5EF4-FFF2-40B4-BE49-F238E27FC236}">
                <a16:creationId xmlns:a16="http://schemas.microsoft.com/office/drawing/2014/main" id="{A10C3435-9669-4E0F-0495-C5780E1979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51F59E-4792-0E9A-B763-D48F74BC94A6}"/>
              </a:ext>
            </a:extLst>
          </p:cNvPr>
          <p:cNvSpPr>
            <a:spLocks noGrp="1"/>
          </p:cNvSpPr>
          <p:nvPr>
            <p:ph type="sldNum" sz="quarter" idx="12"/>
          </p:nvPr>
        </p:nvSpPr>
        <p:spPr/>
        <p:txBody>
          <a:bodyPr/>
          <a:lstStyle/>
          <a:p>
            <a:fld id="{168A29BB-E127-674B-AB2E-730DA0E114AF}" type="slidenum">
              <a:rPr lang="en-US" smtClean="0"/>
              <a:t>‹#›</a:t>
            </a:fld>
            <a:endParaRPr lang="en-US"/>
          </a:p>
        </p:txBody>
      </p:sp>
    </p:spTree>
    <p:extLst>
      <p:ext uri="{BB962C8B-B14F-4D97-AF65-F5344CB8AC3E}">
        <p14:creationId xmlns:p14="http://schemas.microsoft.com/office/powerpoint/2010/main" val="647865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0FB63-2EBA-3E82-2691-DB32B76060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F927B1-72B9-C804-93A9-6EACDFDFC4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740F1E-343B-CDF4-8A7C-E9AF3778F761}"/>
              </a:ext>
            </a:extLst>
          </p:cNvPr>
          <p:cNvSpPr>
            <a:spLocks noGrp="1"/>
          </p:cNvSpPr>
          <p:nvPr>
            <p:ph type="dt" sz="half" idx="10"/>
          </p:nvPr>
        </p:nvSpPr>
        <p:spPr/>
        <p:txBody>
          <a:bodyPr/>
          <a:lstStyle/>
          <a:p>
            <a:fld id="{80A4355E-9495-3847-8491-B2AB97FCCD5F}" type="datetimeFigureOut">
              <a:rPr lang="en-US" smtClean="0"/>
              <a:t>9/18/26</a:t>
            </a:fld>
            <a:endParaRPr lang="en-US"/>
          </a:p>
        </p:txBody>
      </p:sp>
      <p:sp>
        <p:nvSpPr>
          <p:cNvPr id="5" name="Footer Placeholder 4">
            <a:extLst>
              <a:ext uri="{FF2B5EF4-FFF2-40B4-BE49-F238E27FC236}">
                <a16:creationId xmlns:a16="http://schemas.microsoft.com/office/drawing/2014/main" id="{48D35EED-EEDE-B1F9-FC4D-282F096B64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9CF8B8-8D90-06B8-64FB-48AE87AFEAEB}"/>
              </a:ext>
            </a:extLst>
          </p:cNvPr>
          <p:cNvSpPr>
            <a:spLocks noGrp="1"/>
          </p:cNvSpPr>
          <p:nvPr>
            <p:ph type="sldNum" sz="quarter" idx="12"/>
          </p:nvPr>
        </p:nvSpPr>
        <p:spPr/>
        <p:txBody>
          <a:bodyPr/>
          <a:lstStyle/>
          <a:p>
            <a:fld id="{168A29BB-E127-674B-AB2E-730DA0E114AF}" type="slidenum">
              <a:rPr lang="en-US" smtClean="0"/>
              <a:t>‹#›</a:t>
            </a:fld>
            <a:endParaRPr lang="en-US"/>
          </a:p>
        </p:txBody>
      </p:sp>
    </p:spTree>
    <p:extLst>
      <p:ext uri="{BB962C8B-B14F-4D97-AF65-F5344CB8AC3E}">
        <p14:creationId xmlns:p14="http://schemas.microsoft.com/office/powerpoint/2010/main" val="2936788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867EA6-5C82-61B3-7846-1A1AB4B6DE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0457CD-1B90-9165-1A8B-DDB13DE1CF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1257BC-92B7-8736-E5CF-2D2184A289BD}"/>
              </a:ext>
            </a:extLst>
          </p:cNvPr>
          <p:cNvSpPr>
            <a:spLocks noGrp="1"/>
          </p:cNvSpPr>
          <p:nvPr>
            <p:ph type="dt" sz="half" idx="10"/>
          </p:nvPr>
        </p:nvSpPr>
        <p:spPr/>
        <p:txBody>
          <a:bodyPr/>
          <a:lstStyle/>
          <a:p>
            <a:fld id="{80A4355E-9495-3847-8491-B2AB97FCCD5F}" type="datetimeFigureOut">
              <a:rPr lang="en-US" smtClean="0"/>
              <a:t>9/18/26</a:t>
            </a:fld>
            <a:endParaRPr lang="en-US"/>
          </a:p>
        </p:txBody>
      </p:sp>
      <p:sp>
        <p:nvSpPr>
          <p:cNvPr id="5" name="Footer Placeholder 4">
            <a:extLst>
              <a:ext uri="{FF2B5EF4-FFF2-40B4-BE49-F238E27FC236}">
                <a16:creationId xmlns:a16="http://schemas.microsoft.com/office/drawing/2014/main" id="{BD394D22-5C28-375B-4F80-A182077050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3EC936-B34F-E478-B8B5-0129813266CA}"/>
              </a:ext>
            </a:extLst>
          </p:cNvPr>
          <p:cNvSpPr>
            <a:spLocks noGrp="1"/>
          </p:cNvSpPr>
          <p:nvPr>
            <p:ph type="sldNum" sz="quarter" idx="12"/>
          </p:nvPr>
        </p:nvSpPr>
        <p:spPr/>
        <p:txBody>
          <a:bodyPr/>
          <a:lstStyle/>
          <a:p>
            <a:fld id="{168A29BB-E127-674B-AB2E-730DA0E114AF}" type="slidenum">
              <a:rPr lang="en-US" smtClean="0"/>
              <a:t>‹#›</a:t>
            </a:fld>
            <a:endParaRPr lang="en-US"/>
          </a:p>
        </p:txBody>
      </p:sp>
    </p:spTree>
    <p:extLst>
      <p:ext uri="{BB962C8B-B14F-4D97-AF65-F5344CB8AC3E}">
        <p14:creationId xmlns:p14="http://schemas.microsoft.com/office/powerpoint/2010/main" val="2331669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0EE707-39D9-29C3-88B6-F4FF1CAC78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934663-E189-977F-B53F-C8D53E4A60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E8091F-5CB0-ACCD-6FA7-FFF878498A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A4355E-9495-3847-8491-B2AB97FCCD5F}" type="datetimeFigureOut">
              <a:rPr lang="en-US" smtClean="0"/>
              <a:t>9/18/26</a:t>
            </a:fld>
            <a:endParaRPr lang="en-US"/>
          </a:p>
        </p:txBody>
      </p:sp>
      <p:sp>
        <p:nvSpPr>
          <p:cNvPr id="5" name="Footer Placeholder 4">
            <a:extLst>
              <a:ext uri="{FF2B5EF4-FFF2-40B4-BE49-F238E27FC236}">
                <a16:creationId xmlns:a16="http://schemas.microsoft.com/office/drawing/2014/main" id="{2A42E95E-8049-8589-BBDE-919C3B31BE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8C70BE2-4564-CEE9-1F8C-9861F3DF80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68A29BB-E127-674B-AB2E-730DA0E114AF}" type="slidenum">
              <a:rPr lang="en-US" smtClean="0"/>
              <a:t>‹#›</a:t>
            </a:fld>
            <a:endParaRPr lang="en-US"/>
          </a:p>
        </p:txBody>
      </p:sp>
    </p:spTree>
    <p:extLst>
      <p:ext uri="{BB962C8B-B14F-4D97-AF65-F5344CB8AC3E}">
        <p14:creationId xmlns:p14="http://schemas.microsoft.com/office/powerpoint/2010/main" val="1894334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4.svg"/><Relationship Id="rId7" Type="http://schemas.openxmlformats.org/officeDocument/2006/relationships/image" Target="../media/image12.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6.svg"/><Relationship Id="rId7"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5.svg"/><Relationship Id="rId10" Type="http://schemas.openxmlformats.org/officeDocument/2006/relationships/image" Target="../media/image8.png"/><Relationship Id="rId4" Type="http://schemas.openxmlformats.org/officeDocument/2006/relationships/image" Target="../media/image4.svg"/><Relationship Id="rId9"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3.svg"/><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6.sv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6.sv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5.sv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37000">
              <a:srgbClr val="7714FF"/>
            </a:gs>
            <a:gs pos="85000">
              <a:schemeClr val="tx1"/>
            </a:gs>
            <a:gs pos="83000">
              <a:schemeClr val="tx1"/>
            </a:gs>
            <a:gs pos="100000">
              <a:schemeClr val="tx1"/>
            </a:gs>
          </a:gsLst>
          <a:lin ang="13500000" scaled="1"/>
          <a:tileRect/>
        </a:gradFill>
        <a:effectLst/>
      </p:bgPr>
    </p:bg>
    <p:spTree>
      <p:nvGrpSpPr>
        <p:cNvPr id="1" name="">
          <a:extLst>
            <a:ext uri="{FF2B5EF4-FFF2-40B4-BE49-F238E27FC236}">
              <a16:creationId xmlns:a16="http://schemas.microsoft.com/office/drawing/2014/main" id="{3F48E452-DAB0-BC37-532D-1319D7E86B3D}"/>
            </a:ext>
          </a:extLst>
        </p:cNvPr>
        <p:cNvGrpSpPr/>
        <p:nvPr/>
      </p:nvGrpSpPr>
      <p:grpSpPr>
        <a:xfrm>
          <a:off x="0" y="0"/>
          <a:ext cx="0" cy="0"/>
          <a:chOff x="0" y="0"/>
          <a:chExt cx="0" cy="0"/>
        </a:xfrm>
      </p:grpSpPr>
      <p:pic>
        <p:nvPicPr>
          <p:cNvPr id="9" name="Graphic 8">
            <a:extLst>
              <a:ext uri="{FF2B5EF4-FFF2-40B4-BE49-F238E27FC236}">
                <a16:creationId xmlns:a16="http://schemas.microsoft.com/office/drawing/2014/main" id="{CD138574-6C41-E021-AB2C-0FFE5CF2650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14239" y="1502493"/>
            <a:ext cx="2964837" cy="2294156"/>
          </a:xfrm>
          <a:prstGeom prst="rect">
            <a:avLst/>
          </a:prstGeom>
        </p:spPr>
      </p:pic>
      <p:sp>
        <p:nvSpPr>
          <p:cNvPr id="4" name="Rectangle: Rounded Corners 3">
            <a:extLst>
              <a:ext uri="{FF2B5EF4-FFF2-40B4-BE49-F238E27FC236}">
                <a16:creationId xmlns:a16="http://schemas.microsoft.com/office/drawing/2014/main" id="{36BA26CB-74A0-FCF4-E32D-9A36241C909D}"/>
              </a:ext>
            </a:extLst>
          </p:cNvPr>
          <p:cNvSpPr/>
          <p:nvPr/>
        </p:nvSpPr>
        <p:spPr>
          <a:xfrm>
            <a:off x="230625" y="241919"/>
            <a:ext cx="11730750" cy="6374162"/>
          </a:xfrm>
          <a:prstGeom prst="roundRect">
            <a:avLst>
              <a:gd name="adj" fmla="val 1093"/>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1109B0C7-73D0-A3BB-A551-5C48BC0FB18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74245" y="6317464"/>
            <a:ext cx="911585" cy="137160"/>
          </a:xfrm>
          <a:prstGeom prst="rect">
            <a:avLst/>
          </a:prstGeom>
        </p:spPr>
      </p:pic>
      <p:sp>
        <p:nvSpPr>
          <p:cNvPr id="2" name="Subtitle 2">
            <a:extLst>
              <a:ext uri="{FF2B5EF4-FFF2-40B4-BE49-F238E27FC236}">
                <a16:creationId xmlns:a16="http://schemas.microsoft.com/office/drawing/2014/main" id="{799615EB-6B83-A1A3-4E45-8D265E026A26}"/>
              </a:ext>
            </a:extLst>
          </p:cNvPr>
          <p:cNvSpPr txBox="1">
            <a:spLocks/>
          </p:cNvSpPr>
          <p:nvPr/>
        </p:nvSpPr>
        <p:spPr>
          <a:xfrm>
            <a:off x="4614937" y="4459073"/>
            <a:ext cx="6206954" cy="2326279"/>
          </a:xfrm>
          <a:prstGeom prst="rect">
            <a:avLst/>
          </a:prstGeom>
        </p:spPr>
        <p:txBody>
          <a:bodyPr vert="horz" lIns="91440" tIns="45720" rIns="91440" bIns="45720" rtlCol="0" anchor="t">
            <a:normAutofit lnSpcReduction="10000"/>
          </a:bodyPr>
          <a:lstStyle>
            <a:lvl1pPr marL="0" indent="0" algn="ctr" defTabSz="914400" rtl="0" eaLnBrk="1" latinLnBrk="0" hangingPunct="1">
              <a:lnSpc>
                <a:spcPct val="90000"/>
              </a:lnSpc>
              <a:spcBef>
                <a:spcPts val="1000"/>
              </a:spcBef>
              <a:spcAft>
                <a:spcPts val="1200"/>
              </a:spcAft>
              <a:buClr>
                <a:srgbClr val="753EE4"/>
              </a:buClr>
              <a:buFont typeface="Wingdings" panose="05000000000000000000" pitchFamily="2" charset="2"/>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spcAft>
                <a:spcPts val="1200"/>
              </a:spcAft>
              <a:buClr>
                <a:srgbClr val="753EE4"/>
              </a:buClr>
              <a:buFont typeface="Wingdings" panose="05000000000000000000" pitchFamily="2" charset="2"/>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spcAft>
                <a:spcPts val="1200"/>
              </a:spcAft>
              <a:buClr>
                <a:srgbClr val="753EE4"/>
              </a:buClr>
              <a:buFont typeface="Wingdings" panose="05000000000000000000" pitchFamily="2"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spcAft>
                <a:spcPts val="1200"/>
              </a:spcAft>
              <a:buClr>
                <a:srgbClr val="753EE4"/>
              </a:buClr>
              <a:buFont typeface="Wingdings" panose="05000000000000000000" pitchFamily="2" charset="2"/>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spcAft>
                <a:spcPts val="1200"/>
              </a:spcAft>
              <a:buClr>
                <a:srgbClr val="753EE4"/>
              </a:buClr>
              <a:buFont typeface="Wingdings" panose="05000000000000000000" pitchFamily="2" charset="2"/>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Aft>
                <a:spcPts val="600"/>
              </a:spcAft>
            </a:pPr>
            <a:r>
              <a:rPr lang="en-US" sz="1800" dirty="0">
                <a:solidFill>
                  <a:schemeClr val="bg2"/>
                </a:solidFill>
                <a:latin typeface="Calibri"/>
                <a:ea typeface="Calibri"/>
                <a:cs typeface="Calibri"/>
              </a:rPr>
              <a:t>Paul Bocci | Account Executive | Evisions</a:t>
            </a:r>
            <a:br>
              <a:rPr lang="en-US" sz="1800" dirty="0">
                <a:latin typeface="Calibri"/>
                <a:ea typeface="Calibri"/>
                <a:cs typeface="Calibri"/>
              </a:rPr>
            </a:br>
            <a:br>
              <a:rPr lang="en-US" sz="1800" dirty="0">
                <a:latin typeface="Calibri"/>
                <a:ea typeface="Calibri"/>
                <a:cs typeface="Calibri"/>
              </a:rPr>
            </a:br>
            <a:br>
              <a:rPr lang="en-US" sz="1600" dirty="0"/>
            </a:br>
            <a:br>
              <a:rPr lang="en-US" sz="1600" dirty="0"/>
            </a:br>
            <a:endParaRPr lang="en-US" sz="1600" dirty="0">
              <a:solidFill>
                <a:schemeClr val="bg2"/>
              </a:solidFill>
            </a:endParaRPr>
          </a:p>
          <a:p>
            <a:pPr algn="l">
              <a:lnSpc>
                <a:spcPct val="100000"/>
              </a:lnSpc>
              <a:spcAft>
                <a:spcPts val="600"/>
              </a:spcAft>
            </a:pPr>
            <a:endParaRPr lang="en-US" sz="1600" dirty="0">
              <a:solidFill>
                <a:schemeClr val="bg2"/>
              </a:solidFill>
            </a:endParaRPr>
          </a:p>
          <a:p>
            <a:pPr algn="l">
              <a:lnSpc>
                <a:spcPct val="100000"/>
              </a:lnSpc>
              <a:spcAft>
                <a:spcPts val="600"/>
              </a:spcAft>
            </a:pPr>
            <a:r>
              <a:rPr lang="en-US" sz="1600" dirty="0">
                <a:solidFill>
                  <a:schemeClr val="bg2"/>
                </a:solidFill>
              </a:rPr>
              <a:t> </a:t>
            </a:r>
          </a:p>
          <a:p>
            <a:pPr algn="l">
              <a:lnSpc>
                <a:spcPct val="100000"/>
              </a:lnSpc>
              <a:spcAft>
                <a:spcPts val="600"/>
              </a:spcAft>
            </a:pPr>
            <a:endParaRPr lang="en-US" sz="1600" dirty="0">
              <a:solidFill>
                <a:schemeClr val="bg2"/>
              </a:solidFill>
            </a:endParaRPr>
          </a:p>
        </p:txBody>
      </p:sp>
      <p:pic>
        <p:nvPicPr>
          <p:cNvPr id="6" name="Graphic 5">
            <a:extLst>
              <a:ext uri="{FF2B5EF4-FFF2-40B4-BE49-F238E27FC236}">
                <a16:creationId xmlns:a16="http://schemas.microsoft.com/office/drawing/2014/main" id="{71260EDF-BF9F-A778-CFBC-177DA4E97A6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14937" y="2308140"/>
            <a:ext cx="2695506" cy="682861"/>
          </a:xfrm>
          <a:prstGeom prst="rect">
            <a:avLst/>
          </a:prstGeom>
          <a:effectLst>
            <a:outerShdw blurRad="508000" dist="38100" dir="5400000" algn="t" rotWithShape="0">
              <a:srgbClr val="753EE4">
                <a:alpha val="66000"/>
              </a:srgbClr>
            </a:outerShdw>
          </a:effectLst>
        </p:spPr>
      </p:pic>
      <p:sp>
        <p:nvSpPr>
          <p:cNvPr id="11" name="TextBox 10">
            <a:extLst>
              <a:ext uri="{FF2B5EF4-FFF2-40B4-BE49-F238E27FC236}">
                <a16:creationId xmlns:a16="http://schemas.microsoft.com/office/drawing/2014/main" id="{D6456886-C3B6-8B6F-7409-C9F13E2D72FB}"/>
              </a:ext>
            </a:extLst>
          </p:cNvPr>
          <p:cNvSpPr txBox="1"/>
          <p:nvPr/>
        </p:nvSpPr>
        <p:spPr>
          <a:xfrm>
            <a:off x="4614937" y="3160272"/>
            <a:ext cx="6096000" cy="1077218"/>
          </a:xfrm>
          <a:prstGeom prst="rect">
            <a:avLst/>
          </a:prstGeom>
          <a:noFill/>
        </p:spPr>
        <p:txBody>
          <a:bodyPr wrap="square">
            <a:spAutoFit/>
          </a:bodyPr>
          <a:lstStyle/>
          <a:p>
            <a:pPr>
              <a:lnSpc>
                <a:spcPct val="100000"/>
              </a:lnSpc>
            </a:pP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Delivering the Intelligence you need to achieve success</a:t>
            </a:r>
            <a:endParaRPr lang="en-US"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00305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F1FB2-8F33-DCC2-B479-8BCC52BB4F7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425E070-AD7F-E9B4-1F25-7B7AFAA46EA3}"/>
              </a:ext>
            </a:extLst>
          </p:cNvPr>
          <p:cNvSpPr/>
          <p:nvPr/>
        </p:nvSpPr>
        <p:spPr>
          <a:xfrm>
            <a:off x="7553793" y="0"/>
            <a:ext cx="4651466" cy="6858000"/>
          </a:xfrm>
          <a:prstGeom prst="rect">
            <a:avLst/>
          </a:prstGeom>
          <a:solidFill>
            <a:srgbClr val="7030A0">
              <a:alpha val="10000"/>
            </a:srgbClr>
          </a:solidFill>
          <a:ln>
            <a:noFill/>
          </a:ln>
          <a:effectLst>
            <a:outerShdw blurRad="574282" dist="50800" dir="7427102" sx="159000" sy="159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4E70D20-1F30-C483-9FCD-A9D539DFCA63}"/>
              </a:ext>
            </a:extLst>
          </p:cNvPr>
          <p:cNvSpPr>
            <a:spLocks noGrp="1"/>
          </p:cNvSpPr>
          <p:nvPr>
            <p:ph type="title"/>
          </p:nvPr>
        </p:nvSpPr>
        <p:spPr>
          <a:xfrm>
            <a:off x="447183" y="332539"/>
            <a:ext cx="7343505" cy="1325563"/>
          </a:xfrm>
        </p:spPr>
        <p:txBody>
          <a:bodyPr/>
          <a:lstStyle/>
          <a:p>
            <a:r>
              <a:rPr lang="en-US" dirty="0">
                <a:latin typeface="+mn-lt"/>
                <a:cs typeface="Arial" panose="020B0604020202020204" pitchFamily="34" charset="0"/>
              </a:rPr>
              <a:t>Argos in Colleague and Banner</a:t>
            </a:r>
          </a:p>
        </p:txBody>
      </p:sp>
      <p:sp>
        <p:nvSpPr>
          <p:cNvPr id="4" name="Rectangle: Rounded Corners 3">
            <a:extLst>
              <a:ext uri="{FF2B5EF4-FFF2-40B4-BE49-F238E27FC236}">
                <a16:creationId xmlns:a16="http://schemas.microsoft.com/office/drawing/2014/main" id="{A93127CD-245E-896E-C967-52BB36CCC8F9}"/>
              </a:ext>
            </a:extLst>
          </p:cNvPr>
          <p:cNvSpPr/>
          <p:nvPr/>
        </p:nvSpPr>
        <p:spPr>
          <a:xfrm>
            <a:off x="230625" y="241919"/>
            <a:ext cx="11730750" cy="6374162"/>
          </a:xfrm>
          <a:prstGeom prst="roundRect">
            <a:avLst>
              <a:gd name="adj" fmla="val 1093"/>
            </a:avLst>
          </a:prstGeom>
          <a:no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T Norms Regular"/>
              <a:ea typeface="+mn-ea"/>
              <a:cs typeface="+mn-cs"/>
            </a:endParaRPr>
          </a:p>
        </p:txBody>
      </p:sp>
      <p:pic>
        <p:nvPicPr>
          <p:cNvPr id="7" name="Graphic 6">
            <a:extLst>
              <a:ext uri="{FF2B5EF4-FFF2-40B4-BE49-F238E27FC236}">
                <a16:creationId xmlns:a16="http://schemas.microsoft.com/office/drawing/2014/main" id="{BFC6290F-BC99-95FC-4E43-2BB1DE67EDC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74245" y="6317464"/>
            <a:ext cx="911585" cy="137160"/>
          </a:xfrm>
          <a:prstGeom prst="rect">
            <a:avLst/>
          </a:prstGeom>
        </p:spPr>
      </p:pic>
      <p:pic>
        <p:nvPicPr>
          <p:cNvPr id="19" name="Graphic 18">
            <a:extLst>
              <a:ext uri="{FF2B5EF4-FFF2-40B4-BE49-F238E27FC236}">
                <a16:creationId xmlns:a16="http://schemas.microsoft.com/office/drawing/2014/main" id="{DEB59E49-8CB4-EDD3-0CC6-AB01F745A69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7888" y="6134584"/>
            <a:ext cx="1117790" cy="365760"/>
          </a:xfrm>
          <a:prstGeom prst="rect">
            <a:avLst/>
          </a:prstGeom>
        </p:spPr>
      </p:pic>
      <p:sp>
        <p:nvSpPr>
          <p:cNvPr id="9" name="TextBox 8">
            <a:extLst>
              <a:ext uri="{FF2B5EF4-FFF2-40B4-BE49-F238E27FC236}">
                <a16:creationId xmlns:a16="http://schemas.microsoft.com/office/drawing/2014/main" id="{17C5F941-DD37-6B99-CDF8-63D15B5A1FDE}"/>
              </a:ext>
            </a:extLst>
          </p:cNvPr>
          <p:cNvSpPr txBox="1"/>
          <p:nvPr/>
        </p:nvSpPr>
        <p:spPr>
          <a:xfrm>
            <a:off x="665533" y="1920685"/>
            <a:ext cx="4437968" cy="646331"/>
          </a:xfrm>
          <a:prstGeom prst="rect">
            <a:avLst/>
          </a:prstGeom>
          <a:noFill/>
        </p:spPr>
        <p:txBody>
          <a:bodyPr wrap="square">
            <a:spAutoFit/>
          </a:bodyPr>
          <a:lstStyle/>
          <a:p>
            <a:r>
              <a:rPr lang="en-US" dirty="0"/>
              <a:t>725+ Colleague and Banner Institutions currently leveraging Argos</a:t>
            </a:r>
          </a:p>
        </p:txBody>
      </p:sp>
      <p:sp>
        <p:nvSpPr>
          <p:cNvPr id="11" name="TextBox 10">
            <a:extLst>
              <a:ext uri="{FF2B5EF4-FFF2-40B4-BE49-F238E27FC236}">
                <a16:creationId xmlns:a16="http://schemas.microsoft.com/office/drawing/2014/main" id="{FC58F9E1-9A7D-65CD-0576-5C8D2846BA65}"/>
              </a:ext>
            </a:extLst>
          </p:cNvPr>
          <p:cNvSpPr txBox="1"/>
          <p:nvPr/>
        </p:nvSpPr>
        <p:spPr>
          <a:xfrm>
            <a:off x="665533" y="2786105"/>
            <a:ext cx="6100174" cy="369332"/>
          </a:xfrm>
          <a:prstGeom prst="rect">
            <a:avLst/>
          </a:prstGeom>
          <a:noFill/>
        </p:spPr>
        <p:txBody>
          <a:bodyPr wrap="square">
            <a:spAutoFit/>
          </a:bodyPr>
          <a:lstStyle/>
          <a:p>
            <a:r>
              <a:rPr lang="en-US" dirty="0"/>
              <a:t>85% of SaaS schools use Argos</a:t>
            </a:r>
          </a:p>
        </p:txBody>
      </p:sp>
      <p:sp>
        <p:nvSpPr>
          <p:cNvPr id="8" name="TextBox 7">
            <a:extLst>
              <a:ext uri="{FF2B5EF4-FFF2-40B4-BE49-F238E27FC236}">
                <a16:creationId xmlns:a16="http://schemas.microsoft.com/office/drawing/2014/main" id="{8775C0F1-6D50-F320-D8CE-7960C5139BBD}"/>
              </a:ext>
            </a:extLst>
          </p:cNvPr>
          <p:cNvSpPr txBox="1"/>
          <p:nvPr/>
        </p:nvSpPr>
        <p:spPr>
          <a:xfrm>
            <a:off x="665533" y="3378707"/>
            <a:ext cx="6098582" cy="369332"/>
          </a:xfrm>
          <a:prstGeom prst="rect">
            <a:avLst/>
          </a:prstGeom>
          <a:noFill/>
        </p:spPr>
        <p:txBody>
          <a:bodyPr wrap="square">
            <a:spAutoFit/>
          </a:bodyPr>
          <a:lstStyle/>
          <a:p>
            <a:r>
              <a:rPr lang="en-US" dirty="0"/>
              <a:t>Shared success across all Argos institutions</a:t>
            </a:r>
          </a:p>
        </p:txBody>
      </p:sp>
      <p:pic>
        <p:nvPicPr>
          <p:cNvPr id="14" name="Graphic 13">
            <a:extLst>
              <a:ext uri="{FF2B5EF4-FFF2-40B4-BE49-F238E27FC236}">
                <a16:creationId xmlns:a16="http://schemas.microsoft.com/office/drawing/2014/main" id="{A5AA63CA-7BBE-B039-CFFC-931A02591A5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46483" y="2114024"/>
            <a:ext cx="4113775" cy="2861755"/>
          </a:xfrm>
          <a:prstGeom prst="rect">
            <a:avLst/>
          </a:prstGeom>
        </p:spPr>
      </p:pic>
      <p:grpSp>
        <p:nvGrpSpPr>
          <p:cNvPr id="15" name="Group 14">
            <a:extLst>
              <a:ext uri="{FF2B5EF4-FFF2-40B4-BE49-F238E27FC236}">
                <a16:creationId xmlns:a16="http://schemas.microsoft.com/office/drawing/2014/main" id="{2544AF06-EA61-ACBD-47C6-2C539E9D300E}"/>
              </a:ext>
            </a:extLst>
          </p:cNvPr>
          <p:cNvGrpSpPr/>
          <p:nvPr/>
        </p:nvGrpSpPr>
        <p:grpSpPr>
          <a:xfrm>
            <a:off x="6869043" y="1833281"/>
            <a:ext cx="2438440" cy="2532642"/>
            <a:chOff x="8545128" y="2238126"/>
            <a:chExt cx="2438440" cy="2532642"/>
          </a:xfrm>
        </p:grpSpPr>
        <p:sp>
          <p:nvSpPr>
            <p:cNvPr id="16" name="Rectangle: Rounded Corners 11">
              <a:extLst>
                <a:ext uri="{FF2B5EF4-FFF2-40B4-BE49-F238E27FC236}">
                  <a16:creationId xmlns:a16="http://schemas.microsoft.com/office/drawing/2014/main" id="{F5959E52-6D8D-5DD3-3524-3825016FC0C9}"/>
                </a:ext>
              </a:extLst>
            </p:cNvPr>
            <p:cNvSpPr/>
            <p:nvPr/>
          </p:nvSpPr>
          <p:spPr>
            <a:xfrm>
              <a:off x="8545128" y="2238126"/>
              <a:ext cx="2438440" cy="2441377"/>
            </a:xfrm>
            <a:prstGeom prst="roundRect">
              <a:avLst>
                <a:gd name="adj" fmla="val 3928"/>
              </a:avLst>
            </a:prstGeom>
            <a:solidFill>
              <a:srgbClr val="5B21B6"/>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2">
              <a:extLst>
                <a:ext uri="{FF2B5EF4-FFF2-40B4-BE49-F238E27FC236}">
                  <a16:creationId xmlns:a16="http://schemas.microsoft.com/office/drawing/2014/main" id="{DEF3AB5B-9D0C-0391-E56C-14AD1652D8D8}"/>
                </a:ext>
              </a:extLst>
            </p:cNvPr>
            <p:cNvSpPr/>
            <p:nvPr/>
          </p:nvSpPr>
          <p:spPr>
            <a:xfrm>
              <a:off x="8545128" y="2329391"/>
              <a:ext cx="2438440" cy="2441377"/>
            </a:xfrm>
            <a:prstGeom prst="roundRect">
              <a:avLst>
                <a:gd name="adj" fmla="val 3928"/>
              </a:avLst>
            </a:prstGeom>
            <a:solidFill>
              <a:schemeClr val="bg1"/>
            </a:solidFill>
            <a:ln>
              <a:solidFill>
                <a:schemeClr val="bg1"/>
              </a:solidFill>
            </a:ln>
            <a:effectLst>
              <a:outerShdw blurRad="317500" dist="127000" dir="5400000" algn="t" rotWithShape="0">
                <a:srgbClr val="753EE4">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2" name="Graphic 21" descr="Programmer female with solid fill">
            <a:extLst>
              <a:ext uri="{FF2B5EF4-FFF2-40B4-BE49-F238E27FC236}">
                <a16:creationId xmlns:a16="http://schemas.microsoft.com/office/drawing/2014/main" id="{90D67B42-1DCC-AEC8-18F8-A4E964300DE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02293" y="2167999"/>
            <a:ext cx="1771940" cy="1771940"/>
          </a:xfrm>
          <a:prstGeom prst="rect">
            <a:avLst/>
          </a:prstGeom>
        </p:spPr>
      </p:pic>
      <p:pic>
        <p:nvPicPr>
          <p:cNvPr id="10" name="Picture 9">
            <a:extLst>
              <a:ext uri="{FF2B5EF4-FFF2-40B4-BE49-F238E27FC236}">
                <a16:creationId xmlns:a16="http://schemas.microsoft.com/office/drawing/2014/main" id="{45EC8E99-FC99-2676-F138-925D6D16D824}"/>
              </a:ext>
            </a:extLst>
          </p:cNvPr>
          <p:cNvPicPr>
            <a:picLocks noChangeAspect="1"/>
          </p:cNvPicPr>
          <p:nvPr/>
        </p:nvPicPr>
        <p:blipFill>
          <a:blip r:embed="rId7"/>
          <a:stretch>
            <a:fillRect/>
          </a:stretch>
        </p:blipFill>
        <p:spPr>
          <a:xfrm>
            <a:off x="9469883" y="473722"/>
            <a:ext cx="2274934" cy="1000859"/>
          </a:xfrm>
          <a:prstGeom prst="rect">
            <a:avLst/>
          </a:prstGeom>
        </p:spPr>
      </p:pic>
    </p:spTree>
    <p:extLst>
      <p:ext uri="{BB962C8B-B14F-4D97-AF65-F5344CB8AC3E}">
        <p14:creationId xmlns:p14="http://schemas.microsoft.com/office/powerpoint/2010/main" val="283161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D4E40-10A7-1C78-61C4-BA7B85B056A7}"/>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4541E48-4D9C-7657-BBB1-5246F7C3F26E}"/>
              </a:ext>
            </a:extLst>
          </p:cNvPr>
          <p:cNvSpPr/>
          <p:nvPr/>
        </p:nvSpPr>
        <p:spPr>
          <a:xfrm>
            <a:off x="230625" y="241919"/>
            <a:ext cx="11730750" cy="6374162"/>
          </a:xfrm>
          <a:prstGeom prst="roundRect">
            <a:avLst>
              <a:gd name="adj" fmla="val 1093"/>
            </a:avLst>
          </a:prstGeom>
          <a:no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T Norms Regular"/>
              <a:ea typeface="+mn-ea"/>
              <a:cs typeface="+mn-cs"/>
            </a:endParaRPr>
          </a:p>
        </p:txBody>
      </p:sp>
      <p:pic>
        <p:nvPicPr>
          <p:cNvPr id="7" name="Graphic 6">
            <a:extLst>
              <a:ext uri="{FF2B5EF4-FFF2-40B4-BE49-F238E27FC236}">
                <a16:creationId xmlns:a16="http://schemas.microsoft.com/office/drawing/2014/main" id="{562BCAF5-A045-6E18-6A48-F7733B0241E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74245" y="6317464"/>
            <a:ext cx="911585" cy="137160"/>
          </a:xfrm>
          <a:prstGeom prst="rect">
            <a:avLst/>
          </a:prstGeom>
        </p:spPr>
      </p:pic>
      <p:pic>
        <p:nvPicPr>
          <p:cNvPr id="12" name="Graphic 11">
            <a:extLst>
              <a:ext uri="{FF2B5EF4-FFF2-40B4-BE49-F238E27FC236}">
                <a16:creationId xmlns:a16="http://schemas.microsoft.com/office/drawing/2014/main" id="{F384D9E8-F92C-2B2D-906F-88EA5330CDF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38029" y="1986731"/>
            <a:ext cx="945000" cy="1080000"/>
          </a:xfrm>
          <a:prstGeom prst="rect">
            <a:avLst/>
          </a:prstGeom>
        </p:spPr>
      </p:pic>
      <p:pic>
        <p:nvPicPr>
          <p:cNvPr id="14" name="Graphic 13">
            <a:extLst>
              <a:ext uri="{FF2B5EF4-FFF2-40B4-BE49-F238E27FC236}">
                <a16:creationId xmlns:a16="http://schemas.microsoft.com/office/drawing/2014/main" id="{FE137466-8FE1-A007-DF45-DFF29067F31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67260" y="1887267"/>
            <a:ext cx="945000" cy="1080000"/>
          </a:xfrm>
          <a:prstGeom prst="rect">
            <a:avLst/>
          </a:prstGeom>
        </p:spPr>
      </p:pic>
      <p:pic>
        <p:nvPicPr>
          <p:cNvPr id="21" name="Graphic 20">
            <a:extLst>
              <a:ext uri="{FF2B5EF4-FFF2-40B4-BE49-F238E27FC236}">
                <a16:creationId xmlns:a16="http://schemas.microsoft.com/office/drawing/2014/main" id="{B1E09D7E-F8FD-E8C8-86A9-4D868FB302C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692711" y="3718002"/>
            <a:ext cx="1080000" cy="1080000"/>
          </a:xfrm>
          <a:prstGeom prst="rect">
            <a:avLst/>
          </a:prstGeom>
        </p:spPr>
      </p:pic>
      <p:pic>
        <p:nvPicPr>
          <p:cNvPr id="23" name="Graphic 22">
            <a:extLst>
              <a:ext uri="{FF2B5EF4-FFF2-40B4-BE49-F238E27FC236}">
                <a16:creationId xmlns:a16="http://schemas.microsoft.com/office/drawing/2014/main" id="{09C49D3E-3F29-5C71-5FD6-402C6FB224D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464544" y="3587185"/>
            <a:ext cx="1080000" cy="1080000"/>
          </a:xfrm>
          <a:prstGeom prst="rect">
            <a:avLst/>
          </a:prstGeom>
        </p:spPr>
      </p:pic>
      <p:pic>
        <p:nvPicPr>
          <p:cNvPr id="11" name="Graphic 10">
            <a:extLst>
              <a:ext uri="{FF2B5EF4-FFF2-40B4-BE49-F238E27FC236}">
                <a16:creationId xmlns:a16="http://schemas.microsoft.com/office/drawing/2014/main" id="{C750DE19-01EC-609C-9D55-0E2F7099427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84036" y="6160772"/>
            <a:ext cx="1117790" cy="365760"/>
          </a:xfrm>
          <a:prstGeom prst="rect">
            <a:avLst/>
          </a:prstGeom>
        </p:spPr>
      </p:pic>
      <p:grpSp>
        <p:nvGrpSpPr>
          <p:cNvPr id="15" name="Group 14">
            <a:extLst>
              <a:ext uri="{FF2B5EF4-FFF2-40B4-BE49-F238E27FC236}">
                <a16:creationId xmlns:a16="http://schemas.microsoft.com/office/drawing/2014/main" id="{E966D6DD-95A8-7B43-B066-C907FFFDBE63}"/>
              </a:ext>
            </a:extLst>
          </p:cNvPr>
          <p:cNvGrpSpPr/>
          <p:nvPr/>
        </p:nvGrpSpPr>
        <p:grpSpPr>
          <a:xfrm>
            <a:off x="1575250" y="2668579"/>
            <a:ext cx="1584135" cy="1819411"/>
            <a:chOff x="1120289" y="1736180"/>
            <a:chExt cx="3294264" cy="4116818"/>
          </a:xfrm>
          <a:effectLst>
            <a:outerShdw blurRad="190500" dist="63500" dir="5400000" algn="t" rotWithShape="0">
              <a:srgbClr val="753EE4">
                <a:alpha val="40000"/>
              </a:srgbClr>
            </a:outerShdw>
          </a:effectLst>
        </p:grpSpPr>
        <p:sp>
          <p:nvSpPr>
            <p:cNvPr id="17" name="Rectangle: Rounded Corners 65">
              <a:extLst>
                <a:ext uri="{FF2B5EF4-FFF2-40B4-BE49-F238E27FC236}">
                  <a16:creationId xmlns:a16="http://schemas.microsoft.com/office/drawing/2014/main" id="{2664BB6C-B73D-F23F-AE35-9C025005D701}"/>
                </a:ext>
              </a:extLst>
            </p:cNvPr>
            <p:cNvSpPr/>
            <p:nvPr/>
          </p:nvSpPr>
          <p:spPr>
            <a:xfrm>
              <a:off x="1120290" y="1736180"/>
              <a:ext cx="3294263" cy="4039104"/>
            </a:xfrm>
            <a:prstGeom prst="roundRect">
              <a:avLst>
                <a:gd name="adj" fmla="val 2145"/>
              </a:avLst>
            </a:prstGeom>
            <a:solidFill>
              <a:srgbClr val="753EE4"/>
            </a:solid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T Norms Regular"/>
                <a:ea typeface="+mn-ea"/>
                <a:cs typeface="+mn-cs"/>
              </a:endParaRPr>
            </a:p>
          </p:txBody>
        </p:sp>
        <p:sp>
          <p:nvSpPr>
            <p:cNvPr id="18" name="Rectangle: Rounded Corners 66">
              <a:extLst>
                <a:ext uri="{FF2B5EF4-FFF2-40B4-BE49-F238E27FC236}">
                  <a16:creationId xmlns:a16="http://schemas.microsoft.com/office/drawing/2014/main" id="{1CA5912F-3ED8-B31A-DDA9-D542A057E668}"/>
                </a:ext>
              </a:extLst>
            </p:cNvPr>
            <p:cNvSpPr/>
            <p:nvPr/>
          </p:nvSpPr>
          <p:spPr>
            <a:xfrm>
              <a:off x="1120289" y="1813894"/>
              <a:ext cx="3294263" cy="4039104"/>
            </a:xfrm>
            <a:prstGeom prst="roundRect">
              <a:avLst>
                <a:gd name="adj" fmla="val 2145"/>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0648"/>
                  </a:solidFill>
                  <a:effectLst/>
                  <a:uLnTx/>
                  <a:uFillTx/>
                  <a:latin typeface="TT Norms Regular"/>
                  <a:ea typeface="+mn-ea"/>
                  <a:cs typeface="+mn-cs"/>
                </a:rPr>
                <a:t>Ease of Use for End Users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1F0648"/>
                </a:solidFill>
                <a:effectLst/>
                <a:uLnTx/>
                <a:uFillTx/>
                <a:latin typeface="TT Norms Regular"/>
                <a:ea typeface="+mn-ea"/>
                <a:cs typeface="+mn-cs"/>
              </a:endParaRPr>
            </a:p>
          </p:txBody>
        </p:sp>
      </p:grpSp>
      <p:grpSp>
        <p:nvGrpSpPr>
          <p:cNvPr id="19" name="Group 18">
            <a:extLst>
              <a:ext uri="{FF2B5EF4-FFF2-40B4-BE49-F238E27FC236}">
                <a16:creationId xmlns:a16="http://schemas.microsoft.com/office/drawing/2014/main" id="{6F4E905F-233E-122B-2161-7C36233B4401}"/>
              </a:ext>
            </a:extLst>
          </p:cNvPr>
          <p:cNvGrpSpPr/>
          <p:nvPr/>
        </p:nvGrpSpPr>
        <p:grpSpPr>
          <a:xfrm>
            <a:off x="4275497" y="4275174"/>
            <a:ext cx="1584135" cy="1819411"/>
            <a:chOff x="1120289" y="1736180"/>
            <a:chExt cx="3294264" cy="4116818"/>
          </a:xfrm>
          <a:effectLst>
            <a:outerShdw blurRad="190500" dist="63500" dir="5400000" algn="t" rotWithShape="0">
              <a:srgbClr val="753EE4">
                <a:alpha val="40000"/>
              </a:srgbClr>
            </a:outerShdw>
          </a:effectLst>
        </p:grpSpPr>
        <p:sp>
          <p:nvSpPr>
            <p:cNvPr id="20" name="Rectangle: Rounded Corners 65">
              <a:extLst>
                <a:ext uri="{FF2B5EF4-FFF2-40B4-BE49-F238E27FC236}">
                  <a16:creationId xmlns:a16="http://schemas.microsoft.com/office/drawing/2014/main" id="{8314777D-DF90-10BF-EE24-CA2E6BEB58E6}"/>
                </a:ext>
              </a:extLst>
            </p:cNvPr>
            <p:cNvSpPr/>
            <p:nvPr/>
          </p:nvSpPr>
          <p:spPr>
            <a:xfrm>
              <a:off x="1120290" y="1736180"/>
              <a:ext cx="3294263" cy="4039104"/>
            </a:xfrm>
            <a:prstGeom prst="roundRect">
              <a:avLst>
                <a:gd name="adj" fmla="val 2145"/>
              </a:avLst>
            </a:prstGeom>
            <a:solidFill>
              <a:srgbClr val="753EE4"/>
            </a:solid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T Norms Regular"/>
                <a:ea typeface="+mn-ea"/>
                <a:cs typeface="+mn-cs"/>
              </a:endParaRPr>
            </a:p>
          </p:txBody>
        </p:sp>
        <p:sp>
          <p:nvSpPr>
            <p:cNvPr id="22" name="Rectangle: Rounded Corners 66">
              <a:extLst>
                <a:ext uri="{FF2B5EF4-FFF2-40B4-BE49-F238E27FC236}">
                  <a16:creationId xmlns:a16="http://schemas.microsoft.com/office/drawing/2014/main" id="{F0577877-D5A7-BF4A-E26B-2952421BAFE5}"/>
                </a:ext>
              </a:extLst>
            </p:cNvPr>
            <p:cNvSpPr/>
            <p:nvPr/>
          </p:nvSpPr>
          <p:spPr>
            <a:xfrm>
              <a:off x="1120289" y="1813894"/>
              <a:ext cx="3294263" cy="4039104"/>
            </a:xfrm>
            <a:prstGeom prst="roundRect">
              <a:avLst>
                <a:gd name="adj" fmla="val 2145"/>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0648"/>
                  </a:solidFill>
                  <a:effectLst/>
                  <a:uLnTx/>
                  <a:uFillTx/>
                  <a:latin typeface="TT Norms Regular"/>
                  <a:ea typeface="+mn-ea"/>
                  <a:cs typeface="+mn-cs"/>
                </a:rPr>
                <a:t>Your Sole Source of Truth</a:t>
              </a:r>
            </a:p>
          </p:txBody>
        </p:sp>
      </p:grpSp>
      <p:grpSp>
        <p:nvGrpSpPr>
          <p:cNvPr id="24" name="Group 23">
            <a:extLst>
              <a:ext uri="{FF2B5EF4-FFF2-40B4-BE49-F238E27FC236}">
                <a16:creationId xmlns:a16="http://schemas.microsoft.com/office/drawing/2014/main" id="{CFAAE10A-4999-A305-D6A1-79BB01C25E0E}"/>
              </a:ext>
            </a:extLst>
          </p:cNvPr>
          <p:cNvGrpSpPr/>
          <p:nvPr/>
        </p:nvGrpSpPr>
        <p:grpSpPr>
          <a:xfrm>
            <a:off x="9080974" y="4309519"/>
            <a:ext cx="1584135" cy="1819411"/>
            <a:chOff x="1120289" y="1736180"/>
            <a:chExt cx="3294264" cy="4116818"/>
          </a:xfrm>
          <a:effectLst>
            <a:outerShdw blurRad="190500" dist="63500" dir="5400000" algn="t" rotWithShape="0">
              <a:srgbClr val="753EE4">
                <a:alpha val="40000"/>
              </a:srgbClr>
            </a:outerShdw>
          </a:effectLst>
        </p:grpSpPr>
        <p:sp>
          <p:nvSpPr>
            <p:cNvPr id="25" name="Rectangle: Rounded Corners 65">
              <a:extLst>
                <a:ext uri="{FF2B5EF4-FFF2-40B4-BE49-F238E27FC236}">
                  <a16:creationId xmlns:a16="http://schemas.microsoft.com/office/drawing/2014/main" id="{023D6032-2958-B2B4-3644-9E2C93954EC9}"/>
                </a:ext>
              </a:extLst>
            </p:cNvPr>
            <p:cNvSpPr/>
            <p:nvPr/>
          </p:nvSpPr>
          <p:spPr>
            <a:xfrm>
              <a:off x="1120290" y="1736180"/>
              <a:ext cx="3294263" cy="4039104"/>
            </a:xfrm>
            <a:prstGeom prst="roundRect">
              <a:avLst>
                <a:gd name="adj" fmla="val 2145"/>
              </a:avLst>
            </a:prstGeom>
            <a:solidFill>
              <a:srgbClr val="753EE4"/>
            </a:solid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T Norms Regular"/>
                <a:ea typeface="+mn-ea"/>
                <a:cs typeface="+mn-cs"/>
              </a:endParaRPr>
            </a:p>
          </p:txBody>
        </p:sp>
        <p:sp>
          <p:nvSpPr>
            <p:cNvPr id="26" name="Rectangle: Rounded Corners 66">
              <a:extLst>
                <a:ext uri="{FF2B5EF4-FFF2-40B4-BE49-F238E27FC236}">
                  <a16:creationId xmlns:a16="http://schemas.microsoft.com/office/drawing/2014/main" id="{D744A882-A974-2503-4565-3B18248CDC7D}"/>
                </a:ext>
              </a:extLst>
            </p:cNvPr>
            <p:cNvSpPr/>
            <p:nvPr/>
          </p:nvSpPr>
          <p:spPr>
            <a:xfrm>
              <a:off x="1120289" y="1813894"/>
              <a:ext cx="3294263" cy="4039104"/>
            </a:xfrm>
            <a:prstGeom prst="roundRect">
              <a:avLst>
                <a:gd name="adj" fmla="val 2145"/>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0648"/>
                  </a:solidFill>
                  <a:effectLst/>
                  <a:uLnTx/>
                  <a:uFillTx/>
                  <a:latin typeface="TT Norms Regular"/>
                  <a:ea typeface="+mn-ea"/>
                  <a:cs typeface="+mn-cs"/>
                </a:rPr>
                <a:t>Automation Business Processes &amp; Student Comms</a:t>
              </a:r>
            </a:p>
          </p:txBody>
        </p:sp>
      </p:grpSp>
      <p:grpSp>
        <p:nvGrpSpPr>
          <p:cNvPr id="27" name="Group 26">
            <a:extLst>
              <a:ext uri="{FF2B5EF4-FFF2-40B4-BE49-F238E27FC236}">
                <a16:creationId xmlns:a16="http://schemas.microsoft.com/office/drawing/2014/main" id="{FE7C5793-6AC1-FAFC-04B3-9C5D4603C32F}"/>
              </a:ext>
            </a:extLst>
          </p:cNvPr>
          <p:cNvGrpSpPr/>
          <p:nvPr/>
        </p:nvGrpSpPr>
        <p:grpSpPr>
          <a:xfrm>
            <a:off x="6386038" y="2672030"/>
            <a:ext cx="1584135" cy="1819411"/>
            <a:chOff x="1120289" y="1736180"/>
            <a:chExt cx="3294264" cy="4116818"/>
          </a:xfrm>
          <a:effectLst>
            <a:outerShdw blurRad="190500" dist="63500" dir="5400000" algn="t" rotWithShape="0">
              <a:srgbClr val="753EE4">
                <a:alpha val="40000"/>
              </a:srgbClr>
            </a:outerShdw>
          </a:effectLst>
        </p:grpSpPr>
        <p:sp>
          <p:nvSpPr>
            <p:cNvPr id="28" name="Rectangle: Rounded Corners 65">
              <a:extLst>
                <a:ext uri="{FF2B5EF4-FFF2-40B4-BE49-F238E27FC236}">
                  <a16:creationId xmlns:a16="http://schemas.microsoft.com/office/drawing/2014/main" id="{E78E0B22-328A-16EE-0D8B-9B36208E4791}"/>
                </a:ext>
              </a:extLst>
            </p:cNvPr>
            <p:cNvSpPr/>
            <p:nvPr/>
          </p:nvSpPr>
          <p:spPr>
            <a:xfrm>
              <a:off x="1120290" y="1736180"/>
              <a:ext cx="3294263" cy="4039104"/>
            </a:xfrm>
            <a:prstGeom prst="roundRect">
              <a:avLst>
                <a:gd name="adj" fmla="val 2145"/>
              </a:avLst>
            </a:prstGeom>
            <a:solidFill>
              <a:srgbClr val="753EE4"/>
            </a:solid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T Norms Regular"/>
                <a:ea typeface="+mn-ea"/>
                <a:cs typeface="+mn-cs"/>
              </a:endParaRPr>
            </a:p>
          </p:txBody>
        </p:sp>
        <p:sp>
          <p:nvSpPr>
            <p:cNvPr id="29" name="Rectangle: Rounded Corners 66">
              <a:extLst>
                <a:ext uri="{FF2B5EF4-FFF2-40B4-BE49-F238E27FC236}">
                  <a16:creationId xmlns:a16="http://schemas.microsoft.com/office/drawing/2014/main" id="{D0839575-37D0-2CB2-6D00-455EE13B93F4}"/>
                </a:ext>
              </a:extLst>
            </p:cNvPr>
            <p:cNvSpPr/>
            <p:nvPr/>
          </p:nvSpPr>
          <p:spPr>
            <a:xfrm>
              <a:off x="1120289" y="1813894"/>
              <a:ext cx="3294263" cy="4039104"/>
            </a:xfrm>
            <a:prstGeom prst="roundRect">
              <a:avLst>
                <a:gd name="adj" fmla="val 2145"/>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0648"/>
                  </a:solidFill>
                  <a:effectLst/>
                  <a:uLnTx/>
                  <a:uFillTx/>
                  <a:latin typeface="TT Norms Regular"/>
                  <a:ea typeface="+mn-ea"/>
                  <a:cs typeface="+mn-cs"/>
                </a:rPr>
                <a:t>No More Garbage in, Garbage Out</a:t>
              </a:r>
            </a:p>
          </p:txBody>
        </p:sp>
      </p:grpSp>
      <p:sp>
        <p:nvSpPr>
          <p:cNvPr id="9" name="Title 1">
            <a:extLst>
              <a:ext uri="{FF2B5EF4-FFF2-40B4-BE49-F238E27FC236}">
                <a16:creationId xmlns:a16="http://schemas.microsoft.com/office/drawing/2014/main" id="{1F759E96-01EC-4203-B368-9BF28C21523F}"/>
              </a:ext>
            </a:extLst>
          </p:cNvPr>
          <p:cNvSpPr>
            <a:spLocks noGrp="1"/>
          </p:cNvSpPr>
          <p:nvPr>
            <p:ph type="title"/>
          </p:nvPr>
        </p:nvSpPr>
        <p:spPr>
          <a:xfrm>
            <a:off x="447183" y="332539"/>
            <a:ext cx="10515600" cy="1325563"/>
          </a:xfrm>
        </p:spPr>
        <p:txBody>
          <a:bodyPr/>
          <a:lstStyle/>
          <a:p>
            <a:r>
              <a:rPr lang="en-US" b="1" dirty="0">
                <a:latin typeface="+mn-lt"/>
                <a:cs typeface="Arial" panose="020B0604020202020204" pitchFamily="34" charset="0"/>
              </a:rPr>
              <a:t>The Power of </a:t>
            </a:r>
            <a:r>
              <a:rPr lang="en-US" b="1" dirty="0">
                <a:solidFill>
                  <a:srgbClr val="5B21B6"/>
                </a:solidFill>
                <a:latin typeface="+mn-lt"/>
                <a:cs typeface="Arial" panose="020B0604020202020204" pitchFamily="34" charset="0"/>
              </a:rPr>
              <a:t>Argos</a:t>
            </a:r>
          </a:p>
        </p:txBody>
      </p:sp>
      <p:pic>
        <p:nvPicPr>
          <p:cNvPr id="2" name="Picture 1">
            <a:extLst>
              <a:ext uri="{FF2B5EF4-FFF2-40B4-BE49-F238E27FC236}">
                <a16:creationId xmlns:a16="http://schemas.microsoft.com/office/drawing/2014/main" id="{E6A8974E-9CAB-38A5-E4A0-F974623D40E3}"/>
              </a:ext>
            </a:extLst>
          </p:cNvPr>
          <p:cNvPicPr>
            <a:picLocks noChangeAspect="1"/>
          </p:cNvPicPr>
          <p:nvPr/>
        </p:nvPicPr>
        <p:blipFill>
          <a:blip r:embed="rId9"/>
          <a:stretch>
            <a:fillRect/>
          </a:stretch>
        </p:blipFill>
        <p:spPr>
          <a:xfrm>
            <a:off x="9469883" y="473722"/>
            <a:ext cx="2274934" cy="1000859"/>
          </a:xfrm>
          <a:prstGeom prst="rect">
            <a:avLst/>
          </a:prstGeom>
        </p:spPr>
      </p:pic>
    </p:spTree>
    <p:extLst>
      <p:ext uri="{BB962C8B-B14F-4D97-AF65-F5344CB8AC3E}">
        <p14:creationId xmlns:p14="http://schemas.microsoft.com/office/powerpoint/2010/main" val="872151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84647-0A82-F3DB-F1AA-D70DA5E23C73}"/>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31DE914-111C-412E-F70A-E4C599138D77}"/>
              </a:ext>
            </a:extLst>
          </p:cNvPr>
          <p:cNvSpPr/>
          <p:nvPr/>
        </p:nvSpPr>
        <p:spPr>
          <a:xfrm>
            <a:off x="230625" y="241919"/>
            <a:ext cx="11730750" cy="6374162"/>
          </a:xfrm>
          <a:prstGeom prst="roundRect">
            <a:avLst>
              <a:gd name="adj" fmla="val 1093"/>
            </a:avLst>
          </a:prstGeom>
          <a:no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09F36C2D-3065-F8F1-9DD0-836F7F71D1A5}"/>
              </a:ext>
            </a:extLst>
          </p:cNvPr>
          <p:cNvGrpSpPr/>
          <p:nvPr/>
        </p:nvGrpSpPr>
        <p:grpSpPr>
          <a:xfrm>
            <a:off x="532809" y="1701321"/>
            <a:ext cx="2571898" cy="3880772"/>
            <a:chOff x="1120289" y="1736180"/>
            <a:chExt cx="3294264" cy="4116818"/>
          </a:xfrm>
          <a:effectLst>
            <a:outerShdw blurRad="190500" dist="63500" dir="5400000" algn="t" rotWithShape="0">
              <a:srgbClr val="753EE4">
                <a:alpha val="40000"/>
              </a:srgbClr>
            </a:outerShdw>
          </a:effectLst>
        </p:grpSpPr>
        <p:sp>
          <p:nvSpPr>
            <p:cNvPr id="10" name="Rectangle: Rounded Corners 9">
              <a:extLst>
                <a:ext uri="{FF2B5EF4-FFF2-40B4-BE49-F238E27FC236}">
                  <a16:creationId xmlns:a16="http://schemas.microsoft.com/office/drawing/2014/main" id="{08453A26-AB21-F136-5EF5-47F8D6F4881A}"/>
                </a:ext>
              </a:extLst>
            </p:cNvPr>
            <p:cNvSpPr/>
            <p:nvPr/>
          </p:nvSpPr>
          <p:spPr>
            <a:xfrm>
              <a:off x="1120290" y="1736180"/>
              <a:ext cx="3294263" cy="4039104"/>
            </a:xfrm>
            <a:prstGeom prst="roundRect">
              <a:avLst>
                <a:gd name="adj" fmla="val 2145"/>
              </a:avLst>
            </a:prstGeom>
            <a:solidFill>
              <a:srgbClr val="753EE4"/>
            </a:solid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B2536D9F-EC5E-7C91-B670-F6FFDFC17AAF}"/>
                </a:ext>
              </a:extLst>
            </p:cNvPr>
            <p:cNvSpPr/>
            <p:nvPr/>
          </p:nvSpPr>
          <p:spPr>
            <a:xfrm>
              <a:off x="1120289" y="1813894"/>
              <a:ext cx="3294263" cy="4039104"/>
            </a:xfrm>
            <a:prstGeom prst="roundRect">
              <a:avLst>
                <a:gd name="adj" fmla="val 2145"/>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8" name="Graphic 27">
            <a:extLst>
              <a:ext uri="{FF2B5EF4-FFF2-40B4-BE49-F238E27FC236}">
                <a16:creationId xmlns:a16="http://schemas.microsoft.com/office/drawing/2014/main" id="{EB030E0C-55F1-D9AC-9BC7-5F0043FC66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26278" y="2319953"/>
            <a:ext cx="789819" cy="918644"/>
          </a:xfrm>
          <a:prstGeom prst="rect">
            <a:avLst/>
          </a:prstGeom>
        </p:spPr>
      </p:pic>
      <p:pic>
        <p:nvPicPr>
          <p:cNvPr id="14" name="Picture 13">
            <a:extLst>
              <a:ext uri="{FF2B5EF4-FFF2-40B4-BE49-F238E27FC236}">
                <a16:creationId xmlns:a16="http://schemas.microsoft.com/office/drawing/2014/main" id="{D2051419-9A5A-8609-B174-1C23D9515F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97166" y="6100521"/>
            <a:ext cx="1401722" cy="373794"/>
          </a:xfrm>
          <a:prstGeom prst="rect">
            <a:avLst/>
          </a:prstGeom>
        </p:spPr>
      </p:pic>
      <p:pic>
        <p:nvPicPr>
          <p:cNvPr id="13" name="Picture 12">
            <a:extLst>
              <a:ext uri="{FF2B5EF4-FFF2-40B4-BE49-F238E27FC236}">
                <a16:creationId xmlns:a16="http://schemas.microsoft.com/office/drawing/2014/main" id="{2D9ABC10-2EF1-B490-5EB5-7BF98682EC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2121" y="542076"/>
            <a:ext cx="3207758" cy="859089"/>
          </a:xfrm>
          <a:prstGeom prst="rect">
            <a:avLst/>
          </a:prstGeom>
        </p:spPr>
      </p:pic>
      <p:grpSp>
        <p:nvGrpSpPr>
          <p:cNvPr id="3" name="Group 2">
            <a:extLst>
              <a:ext uri="{FF2B5EF4-FFF2-40B4-BE49-F238E27FC236}">
                <a16:creationId xmlns:a16="http://schemas.microsoft.com/office/drawing/2014/main" id="{5CDDC64E-5DA6-2B9A-F47F-5D0C6AE69533}"/>
              </a:ext>
            </a:extLst>
          </p:cNvPr>
          <p:cNvGrpSpPr/>
          <p:nvPr/>
        </p:nvGrpSpPr>
        <p:grpSpPr>
          <a:xfrm>
            <a:off x="3311866" y="1714127"/>
            <a:ext cx="2571898" cy="3880772"/>
            <a:chOff x="1120289" y="1736180"/>
            <a:chExt cx="3294264" cy="4116818"/>
          </a:xfrm>
          <a:effectLst>
            <a:outerShdw blurRad="190500" dist="63500" dir="5400000" algn="t" rotWithShape="0">
              <a:srgbClr val="753EE4">
                <a:alpha val="40000"/>
              </a:srgbClr>
            </a:outerShdw>
          </a:effectLst>
        </p:grpSpPr>
        <p:sp>
          <p:nvSpPr>
            <p:cNvPr id="6" name="Rectangle: Rounded Corners 5">
              <a:extLst>
                <a:ext uri="{FF2B5EF4-FFF2-40B4-BE49-F238E27FC236}">
                  <a16:creationId xmlns:a16="http://schemas.microsoft.com/office/drawing/2014/main" id="{8504CA3F-8D96-A5C2-4307-FEAB497B5483}"/>
                </a:ext>
              </a:extLst>
            </p:cNvPr>
            <p:cNvSpPr/>
            <p:nvPr/>
          </p:nvSpPr>
          <p:spPr>
            <a:xfrm>
              <a:off x="1120290" y="1736180"/>
              <a:ext cx="3294263" cy="4039104"/>
            </a:xfrm>
            <a:prstGeom prst="roundRect">
              <a:avLst>
                <a:gd name="adj" fmla="val 2145"/>
              </a:avLst>
            </a:prstGeom>
            <a:solidFill>
              <a:srgbClr val="753EE4"/>
            </a:solid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AF522944-58A5-0F11-0EDB-F8B5BFD788C1}"/>
                </a:ext>
              </a:extLst>
            </p:cNvPr>
            <p:cNvSpPr/>
            <p:nvPr/>
          </p:nvSpPr>
          <p:spPr>
            <a:xfrm>
              <a:off x="1120289" y="1813894"/>
              <a:ext cx="3294263" cy="4039104"/>
            </a:xfrm>
            <a:prstGeom prst="roundRect">
              <a:avLst>
                <a:gd name="adj" fmla="val 2145"/>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E6C0A9FB-5740-1A46-D107-1E0D54EA3DDA}"/>
              </a:ext>
            </a:extLst>
          </p:cNvPr>
          <p:cNvGrpSpPr/>
          <p:nvPr/>
        </p:nvGrpSpPr>
        <p:grpSpPr>
          <a:xfrm>
            <a:off x="6090925" y="1701319"/>
            <a:ext cx="2571898" cy="3880772"/>
            <a:chOff x="1120289" y="1736180"/>
            <a:chExt cx="3294264" cy="4116818"/>
          </a:xfrm>
          <a:effectLst>
            <a:outerShdw blurRad="190500" dist="63500" dir="5400000" algn="t" rotWithShape="0">
              <a:srgbClr val="753EE4">
                <a:alpha val="40000"/>
              </a:srgbClr>
            </a:outerShdw>
          </a:effectLst>
        </p:grpSpPr>
        <p:sp>
          <p:nvSpPr>
            <p:cNvPr id="16" name="Rectangle: Rounded Corners 15">
              <a:extLst>
                <a:ext uri="{FF2B5EF4-FFF2-40B4-BE49-F238E27FC236}">
                  <a16:creationId xmlns:a16="http://schemas.microsoft.com/office/drawing/2014/main" id="{82727B77-A5E1-BB4D-7D8B-906CD77550FE}"/>
                </a:ext>
              </a:extLst>
            </p:cNvPr>
            <p:cNvSpPr/>
            <p:nvPr/>
          </p:nvSpPr>
          <p:spPr>
            <a:xfrm>
              <a:off x="1120290" y="1736180"/>
              <a:ext cx="3294263" cy="4039104"/>
            </a:xfrm>
            <a:prstGeom prst="roundRect">
              <a:avLst>
                <a:gd name="adj" fmla="val 2145"/>
              </a:avLst>
            </a:prstGeom>
            <a:solidFill>
              <a:srgbClr val="753EE4"/>
            </a:solid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13908008-582B-4A0D-80CF-C898127E992A}"/>
                </a:ext>
              </a:extLst>
            </p:cNvPr>
            <p:cNvSpPr/>
            <p:nvPr/>
          </p:nvSpPr>
          <p:spPr>
            <a:xfrm>
              <a:off x="1120289" y="1813894"/>
              <a:ext cx="3294263" cy="4039104"/>
            </a:xfrm>
            <a:prstGeom prst="roundRect">
              <a:avLst>
                <a:gd name="adj" fmla="val 2145"/>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91010837-0A82-9100-8A0E-7CBBFC716CFC}"/>
              </a:ext>
            </a:extLst>
          </p:cNvPr>
          <p:cNvGrpSpPr/>
          <p:nvPr/>
        </p:nvGrpSpPr>
        <p:grpSpPr>
          <a:xfrm>
            <a:off x="8871157" y="1701426"/>
            <a:ext cx="2571898" cy="3880772"/>
            <a:chOff x="1120289" y="1736180"/>
            <a:chExt cx="3294264" cy="4116818"/>
          </a:xfrm>
          <a:effectLst>
            <a:outerShdw blurRad="190500" dist="63500" dir="5400000" algn="t" rotWithShape="0">
              <a:srgbClr val="753EE4">
                <a:alpha val="40000"/>
              </a:srgbClr>
            </a:outerShdw>
          </a:effectLst>
        </p:grpSpPr>
        <p:sp>
          <p:nvSpPr>
            <p:cNvPr id="22" name="Rectangle: Rounded Corners 21">
              <a:extLst>
                <a:ext uri="{FF2B5EF4-FFF2-40B4-BE49-F238E27FC236}">
                  <a16:creationId xmlns:a16="http://schemas.microsoft.com/office/drawing/2014/main" id="{3C7D9E8F-D614-6AFA-E176-EA5518DE3EDA}"/>
                </a:ext>
              </a:extLst>
            </p:cNvPr>
            <p:cNvSpPr/>
            <p:nvPr/>
          </p:nvSpPr>
          <p:spPr>
            <a:xfrm>
              <a:off x="1120290" y="1736180"/>
              <a:ext cx="3294263" cy="4039104"/>
            </a:xfrm>
            <a:prstGeom prst="roundRect">
              <a:avLst>
                <a:gd name="adj" fmla="val 2145"/>
              </a:avLst>
            </a:prstGeom>
            <a:solidFill>
              <a:srgbClr val="753EE4"/>
            </a:solid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6EACA491-B6AF-F19D-03C1-341853BF2757}"/>
                </a:ext>
              </a:extLst>
            </p:cNvPr>
            <p:cNvSpPr/>
            <p:nvPr/>
          </p:nvSpPr>
          <p:spPr>
            <a:xfrm>
              <a:off x="1120289" y="1813894"/>
              <a:ext cx="3294263" cy="4039104"/>
            </a:xfrm>
            <a:prstGeom prst="roundRect">
              <a:avLst>
                <a:gd name="adj" fmla="val 2145"/>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extBox 32">
            <a:extLst>
              <a:ext uri="{FF2B5EF4-FFF2-40B4-BE49-F238E27FC236}">
                <a16:creationId xmlns:a16="http://schemas.microsoft.com/office/drawing/2014/main" id="{F0F00475-877F-F802-5566-E148F78208DA}"/>
              </a:ext>
            </a:extLst>
          </p:cNvPr>
          <p:cNvSpPr txBox="1"/>
          <p:nvPr/>
        </p:nvSpPr>
        <p:spPr>
          <a:xfrm>
            <a:off x="3209227" y="3657901"/>
            <a:ext cx="2571897" cy="1354217"/>
          </a:xfrm>
          <a:prstGeom prst="rect">
            <a:avLst/>
          </a:prstGeom>
          <a:noFill/>
        </p:spPr>
        <p:txBody>
          <a:bodyPr wrap="square" lIns="91440" tIns="45720" rIns="91440" bIns="45720" rtlCol="0" anchor="t">
            <a:spAutoFit/>
          </a:bodyPr>
          <a:lstStyle/>
          <a:p>
            <a:pPr marL="274320" algn="ctr">
              <a:lnSpc>
                <a:spcPct val="100000"/>
              </a:lnSpc>
              <a:spcAft>
                <a:spcPts val="1200"/>
              </a:spcAft>
            </a:pPr>
            <a:r>
              <a:rPr lang="en-US" b="1">
                <a:latin typeface="Aptos"/>
              </a:rPr>
              <a:t>Work from the </a:t>
            </a:r>
            <a:r>
              <a:rPr lang="en-US" b="1" err="1">
                <a:latin typeface="Aptos"/>
              </a:rPr>
              <a:t>DataBlocks</a:t>
            </a:r>
            <a:r>
              <a:rPr lang="en-US" b="1">
                <a:latin typeface="Aptos"/>
              </a:rPr>
              <a:t> you know and trust</a:t>
            </a:r>
          </a:p>
          <a:p>
            <a:pPr algn="ctr"/>
            <a:endParaRPr lang="en-US"/>
          </a:p>
        </p:txBody>
      </p:sp>
      <p:pic>
        <p:nvPicPr>
          <p:cNvPr id="45" name="Graphic 44" descr="Folder Search with solid fill">
            <a:extLst>
              <a:ext uri="{FF2B5EF4-FFF2-40B4-BE49-F238E27FC236}">
                <a16:creationId xmlns:a16="http://schemas.microsoft.com/office/drawing/2014/main" id="{F87EFE86-A925-B5C4-88C5-DD9FD3741D9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24634" y="2232039"/>
            <a:ext cx="1058960" cy="1058960"/>
          </a:xfrm>
          <a:prstGeom prst="rect">
            <a:avLst/>
          </a:prstGeom>
        </p:spPr>
      </p:pic>
      <p:sp>
        <p:nvSpPr>
          <p:cNvPr id="48" name="TextBox 47">
            <a:extLst>
              <a:ext uri="{FF2B5EF4-FFF2-40B4-BE49-F238E27FC236}">
                <a16:creationId xmlns:a16="http://schemas.microsoft.com/office/drawing/2014/main" id="{8271C94D-92AE-689F-0B31-393BC98771B5}"/>
              </a:ext>
            </a:extLst>
          </p:cNvPr>
          <p:cNvSpPr txBox="1"/>
          <p:nvPr/>
        </p:nvSpPr>
        <p:spPr>
          <a:xfrm>
            <a:off x="5972619" y="3654369"/>
            <a:ext cx="2571055" cy="1354217"/>
          </a:xfrm>
          <a:prstGeom prst="rect">
            <a:avLst/>
          </a:prstGeom>
          <a:noFill/>
        </p:spPr>
        <p:txBody>
          <a:bodyPr wrap="square" lIns="91440" tIns="45720" rIns="91440" bIns="45720" rtlCol="0" anchor="t">
            <a:spAutoFit/>
          </a:bodyPr>
          <a:lstStyle/>
          <a:p>
            <a:pPr marL="274320" algn="ctr">
              <a:lnSpc>
                <a:spcPct val="100000"/>
              </a:lnSpc>
              <a:spcAft>
                <a:spcPts val="1200"/>
              </a:spcAft>
            </a:pPr>
            <a:r>
              <a:rPr lang="en-US" b="1">
                <a:latin typeface="Aptos"/>
              </a:rPr>
              <a:t>Understand exactly how answers generated</a:t>
            </a:r>
          </a:p>
          <a:p>
            <a:pPr algn="ctr"/>
            <a:endParaRPr lang="en-US"/>
          </a:p>
        </p:txBody>
      </p:sp>
      <p:pic>
        <p:nvPicPr>
          <p:cNvPr id="53" name="Graphic 52" descr="Lights On with solid fill">
            <a:extLst>
              <a:ext uri="{FF2B5EF4-FFF2-40B4-BE49-F238E27FC236}">
                <a16:creationId xmlns:a16="http://schemas.microsoft.com/office/drawing/2014/main" id="{F5126803-DA9D-52F0-A2AD-C34CD832603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49233" y="2232039"/>
            <a:ext cx="1058960" cy="1058960"/>
          </a:xfrm>
          <a:prstGeom prst="rect">
            <a:avLst/>
          </a:prstGeom>
        </p:spPr>
      </p:pic>
      <p:pic>
        <p:nvPicPr>
          <p:cNvPr id="69" name="Graphic 68" descr="Shield Tick with solid fill">
            <a:extLst>
              <a:ext uri="{FF2B5EF4-FFF2-40B4-BE49-F238E27FC236}">
                <a16:creationId xmlns:a16="http://schemas.microsoft.com/office/drawing/2014/main" id="{37F2C024-25B7-3ED5-333C-BEF92633586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664427" y="2306040"/>
            <a:ext cx="994980" cy="994980"/>
          </a:xfrm>
          <a:prstGeom prst="rect">
            <a:avLst/>
          </a:prstGeom>
        </p:spPr>
      </p:pic>
      <p:sp>
        <p:nvSpPr>
          <p:cNvPr id="70" name="TextBox 69">
            <a:extLst>
              <a:ext uri="{FF2B5EF4-FFF2-40B4-BE49-F238E27FC236}">
                <a16:creationId xmlns:a16="http://schemas.microsoft.com/office/drawing/2014/main" id="{F80B0B5D-4494-91D1-288F-6F156A526CBE}"/>
              </a:ext>
            </a:extLst>
          </p:cNvPr>
          <p:cNvSpPr txBox="1"/>
          <p:nvPr/>
        </p:nvSpPr>
        <p:spPr>
          <a:xfrm>
            <a:off x="9138771" y="3621207"/>
            <a:ext cx="203627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800" b="1" i="0" u="none" strike="noStrike" baseline="0">
                <a:solidFill>
                  <a:srgbClr val="181F38"/>
                </a:solidFill>
                <a:latin typeface="Aptos"/>
              </a:rPr>
              <a:t>Maintain full control over data and AI usage</a:t>
            </a:r>
            <a:endParaRPr lang="en-US">
              <a:latin typeface="Aptos"/>
            </a:endParaRPr>
          </a:p>
          <a:p>
            <a:pPr algn="ctr"/>
            <a:endParaRPr lang="en-US"/>
          </a:p>
        </p:txBody>
      </p:sp>
      <p:sp>
        <p:nvSpPr>
          <p:cNvPr id="7" name="TextBox 6">
            <a:extLst>
              <a:ext uri="{FF2B5EF4-FFF2-40B4-BE49-F238E27FC236}">
                <a16:creationId xmlns:a16="http://schemas.microsoft.com/office/drawing/2014/main" id="{1DDC1FA5-E56B-B1BB-7C6F-CD6384C7F084}"/>
              </a:ext>
            </a:extLst>
          </p:cNvPr>
          <p:cNvSpPr txBox="1"/>
          <p:nvPr/>
        </p:nvSpPr>
        <p:spPr>
          <a:xfrm>
            <a:off x="475308" y="3634455"/>
            <a:ext cx="2571897" cy="1354217"/>
          </a:xfrm>
          <a:prstGeom prst="rect">
            <a:avLst/>
          </a:prstGeom>
          <a:noFill/>
        </p:spPr>
        <p:txBody>
          <a:bodyPr wrap="square" lIns="91440" tIns="45720" rIns="91440" bIns="45720" rtlCol="0" anchor="t">
            <a:spAutoFit/>
          </a:bodyPr>
          <a:lstStyle/>
          <a:p>
            <a:pPr marL="274320" algn="ctr">
              <a:spcAft>
                <a:spcPts val="1200"/>
              </a:spcAft>
            </a:pPr>
            <a:r>
              <a:rPr lang="en-US" b="1">
                <a:latin typeface="Aptos"/>
              </a:rPr>
              <a:t>Uncover patterns and trends you couldn't find before</a:t>
            </a:r>
          </a:p>
          <a:p>
            <a:pPr algn="ctr"/>
            <a:endParaRPr lang="en-US"/>
          </a:p>
        </p:txBody>
      </p:sp>
      <p:pic>
        <p:nvPicPr>
          <p:cNvPr id="2" name="Picture 1">
            <a:extLst>
              <a:ext uri="{FF2B5EF4-FFF2-40B4-BE49-F238E27FC236}">
                <a16:creationId xmlns:a16="http://schemas.microsoft.com/office/drawing/2014/main" id="{551A1234-BCE7-C478-5CB1-564E01BADD74}"/>
              </a:ext>
            </a:extLst>
          </p:cNvPr>
          <p:cNvPicPr>
            <a:picLocks noChangeAspect="1"/>
          </p:cNvPicPr>
          <p:nvPr/>
        </p:nvPicPr>
        <p:blipFill>
          <a:blip r:embed="rId9"/>
          <a:stretch>
            <a:fillRect/>
          </a:stretch>
        </p:blipFill>
        <p:spPr>
          <a:xfrm>
            <a:off x="9469883" y="473722"/>
            <a:ext cx="2274934" cy="1000859"/>
          </a:xfrm>
          <a:prstGeom prst="rect">
            <a:avLst/>
          </a:prstGeom>
        </p:spPr>
      </p:pic>
    </p:spTree>
    <p:extLst>
      <p:ext uri="{BB962C8B-B14F-4D97-AF65-F5344CB8AC3E}">
        <p14:creationId xmlns:p14="http://schemas.microsoft.com/office/powerpoint/2010/main" val="3985149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44FF3-13F9-686B-5CC8-B8C9CD695D8A}"/>
            </a:ext>
          </a:extLst>
        </p:cNvPr>
        <p:cNvGrpSpPr/>
        <p:nvPr/>
      </p:nvGrpSpPr>
      <p:grpSpPr>
        <a:xfrm>
          <a:off x="0" y="0"/>
          <a:ext cx="0" cy="0"/>
          <a:chOff x="0" y="0"/>
          <a:chExt cx="0" cy="0"/>
        </a:xfrm>
      </p:grpSpPr>
      <p:pic>
        <p:nvPicPr>
          <p:cNvPr id="30" name="Graphic 29">
            <a:extLst>
              <a:ext uri="{FF2B5EF4-FFF2-40B4-BE49-F238E27FC236}">
                <a16:creationId xmlns:a16="http://schemas.microsoft.com/office/drawing/2014/main" id="{D73ED59A-B595-2A8A-580F-641D3B3F81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79347" y="3225798"/>
            <a:ext cx="4422645" cy="3076621"/>
          </a:xfrm>
          <a:prstGeom prst="rect">
            <a:avLst/>
          </a:prstGeom>
        </p:spPr>
      </p:pic>
      <p:sp>
        <p:nvSpPr>
          <p:cNvPr id="2" name="Title 1">
            <a:extLst>
              <a:ext uri="{FF2B5EF4-FFF2-40B4-BE49-F238E27FC236}">
                <a16:creationId xmlns:a16="http://schemas.microsoft.com/office/drawing/2014/main" id="{1BFB0991-0D8A-DBAF-B945-E31F7E1195BC}"/>
              </a:ext>
            </a:extLst>
          </p:cNvPr>
          <p:cNvSpPr>
            <a:spLocks noGrp="1"/>
          </p:cNvSpPr>
          <p:nvPr>
            <p:ph type="title"/>
          </p:nvPr>
        </p:nvSpPr>
        <p:spPr>
          <a:xfrm>
            <a:off x="631028" y="1424044"/>
            <a:ext cx="3639107" cy="4893420"/>
          </a:xfrm>
        </p:spPr>
        <p:txBody>
          <a:bodyPr>
            <a:normAutofit/>
          </a:bodyPr>
          <a:lstStyle/>
          <a:p>
            <a:r>
              <a:rPr lang="en-US" b="1" dirty="0">
                <a:latin typeface="+mn-lt"/>
                <a:cs typeface="Arial" panose="020B0604020202020204" pitchFamily="34" charset="0"/>
              </a:rPr>
              <a:t>Let’s dive into </a:t>
            </a:r>
            <a:r>
              <a:rPr lang="en-US" b="1" dirty="0">
                <a:solidFill>
                  <a:srgbClr val="5B21B6"/>
                </a:solidFill>
                <a:latin typeface="+mn-lt"/>
                <a:cs typeface="Arial" panose="020B0604020202020204" pitchFamily="34" charset="0"/>
              </a:rPr>
              <a:t>Argos</a:t>
            </a:r>
          </a:p>
        </p:txBody>
      </p:sp>
      <p:sp>
        <p:nvSpPr>
          <p:cNvPr id="8" name="Rectangle: Rounded Corners 7">
            <a:extLst>
              <a:ext uri="{FF2B5EF4-FFF2-40B4-BE49-F238E27FC236}">
                <a16:creationId xmlns:a16="http://schemas.microsoft.com/office/drawing/2014/main" id="{F7E57B0E-9AAC-332C-2129-74963CD3AF2D}"/>
              </a:ext>
            </a:extLst>
          </p:cNvPr>
          <p:cNvSpPr/>
          <p:nvPr/>
        </p:nvSpPr>
        <p:spPr>
          <a:xfrm>
            <a:off x="230625" y="241919"/>
            <a:ext cx="11730750" cy="6374162"/>
          </a:xfrm>
          <a:prstGeom prst="roundRect">
            <a:avLst>
              <a:gd name="adj" fmla="val 1093"/>
            </a:avLst>
          </a:prstGeom>
          <a:no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22">
            <a:extLst>
              <a:ext uri="{FF2B5EF4-FFF2-40B4-BE49-F238E27FC236}">
                <a16:creationId xmlns:a16="http://schemas.microsoft.com/office/drawing/2014/main" id="{7992E2FE-95FE-60BF-3A42-5E9308D95D9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74245" y="6317464"/>
            <a:ext cx="911585" cy="137160"/>
          </a:xfrm>
          <a:prstGeom prst="rect">
            <a:avLst/>
          </a:prstGeom>
        </p:spPr>
      </p:pic>
      <p:pic>
        <p:nvPicPr>
          <p:cNvPr id="3" name="Graphic 2">
            <a:extLst>
              <a:ext uri="{FF2B5EF4-FFF2-40B4-BE49-F238E27FC236}">
                <a16:creationId xmlns:a16="http://schemas.microsoft.com/office/drawing/2014/main" id="{C98E158F-91E9-CF34-4D94-38093F53A24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4036" y="6160772"/>
            <a:ext cx="1117790" cy="365760"/>
          </a:xfrm>
          <a:prstGeom prst="rect">
            <a:avLst/>
          </a:prstGeom>
        </p:spPr>
      </p:pic>
      <p:pic>
        <p:nvPicPr>
          <p:cNvPr id="31" name="Picture 30" descr="A screenshot of a computer&#10;&#10;AI-generated content may be incorrect.">
            <a:extLst>
              <a:ext uri="{FF2B5EF4-FFF2-40B4-BE49-F238E27FC236}">
                <a16:creationId xmlns:a16="http://schemas.microsoft.com/office/drawing/2014/main" id="{BA8ECF9D-343D-D66D-A098-89BA24C88A7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78104" y="1451474"/>
            <a:ext cx="3668564" cy="1839530"/>
          </a:xfrm>
          <a:prstGeom prst="rect">
            <a:avLst/>
          </a:prstGeom>
          <a:ln>
            <a:noFill/>
          </a:ln>
          <a:effectLst>
            <a:outerShdw blurRad="190500" algn="tl" rotWithShape="0">
              <a:srgbClr val="000000">
                <a:alpha val="70000"/>
              </a:srgbClr>
            </a:outerShdw>
          </a:effectLst>
        </p:spPr>
      </p:pic>
      <p:pic>
        <p:nvPicPr>
          <p:cNvPr id="36" name="Picture 35" descr="A screenshot of a computer&#10;&#10;AI-generated content may be incorrect.">
            <a:extLst>
              <a:ext uri="{FF2B5EF4-FFF2-40B4-BE49-F238E27FC236}">
                <a16:creationId xmlns:a16="http://schemas.microsoft.com/office/drawing/2014/main" id="{BD9983E6-D933-7649-7CCC-2B4046285A9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92119" y="3115338"/>
            <a:ext cx="3347557" cy="2221449"/>
          </a:xfrm>
          <a:prstGeom prst="rect">
            <a:avLst/>
          </a:prstGeom>
          <a:ln>
            <a:noFill/>
          </a:ln>
          <a:effectLst>
            <a:outerShdw blurRad="190500" algn="tl" rotWithShape="0">
              <a:srgbClr val="000000">
                <a:alpha val="70000"/>
              </a:srgbClr>
            </a:outerShdw>
          </a:effectLst>
        </p:spPr>
      </p:pic>
      <p:pic>
        <p:nvPicPr>
          <p:cNvPr id="38" name="Picture 37" descr="A screenshot of a computer dashboard&#10;&#10;AI-generated content may be incorrect.">
            <a:extLst>
              <a:ext uri="{FF2B5EF4-FFF2-40B4-BE49-F238E27FC236}">
                <a16:creationId xmlns:a16="http://schemas.microsoft.com/office/drawing/2014/main" id="{8A0BDBC8-0BE6-040A-EB0C-1D9D5FBE093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86173" y="798954"/>
            <a:ext cx="3569557" cy="2221448"/>
          </a:xfrm>
          <a:prstGeom prst="rect">
            <a:avLst/>
          </a:prstGeom>
          <a:ln>
            <a:noFill/>
          </a:ln>
          <a:effectLst>
            <a:outerShdw blurRad="190500" algn="tl" rotWithShape="0">
              <a:srgbClr val="000000">
                <a:alpha val="70000"/>
              </a:srgbClr>
            </a:outerShdw>
          </a:effectLst>
        </p:spPr>
      </p:pic>
      <p:pic>
        <p:nvPicPr>
          <p:cNvPr id="34" name="Picture 33" descr="A screenshot of a computer&#10;&#10;AI-generated content may be incorrect.">
            <a:extLst>
              <a:ext uri="{FF2B5EF4-FFF2-40B4-BE49-F238E27FC236}">
                <a16:creationId xmlns:a16="http://schemas.microsoft.com/office/drawing/2014/main" id="{8F01AD6B-38B6-04A6-11DB-63E65DAB4DD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80658" y="3726999"/>
            <a:ext cx="3461091" cy="2332215"/>
          </a:xfrm>
          <a:prstGeom prst="rect">
            <a:avLst/>
          </a:prstGeom>
          <a:ln>
            <a:noFill/>
          </a:ln>
          <a:effectLst>
            <a:outerShdw blurRad="190500" algn="tl" rotWithShape="0">
              <a:srgbClr val="000000">
                <a:alpha val="70000"/>
              </a:srgbClr>
            </a:outerShdw>
          </a:effectLst>
        </p:spPr>
      </p:pic>
      <p:pic>
        <p:nvPicPr>
          <p:cNvPr id="4" name="Picture 3">
            <a:extLst>
              <a:ext uri="{FF2B5EF4-FFF2-40B4-BE49-F238E27FC236}">
                <a16:creationId xmlns:a16="http://schemas.microsoft.com/office/drawing/2014/main" id="{D688B9CF-8379-2958-181E-F63113940DDD}"/>
              </a:ext>
            </a:extLst>
          </p:cNvPr>
          <p:cNvPicPr>
            <a:picLocks noChangeAspect="1"/>
          </p:cNvPicPr>
          <p:nvPr/>
        </p:nvPicPr>
        <p:blipFill>
          <a:blip r:embed="rId10"/>
          <a:stretch>
            <a:fillRect/>
          </a:stretch>
        </p:blipFill>
        <p:spPr>
          <a:xfrm>
            <a:off x="668247" y="2019541"/>
            <a:ext cx="2274934" cy="1000859"/>
          </a:xfrm>
          <a:prstGeom prst="rect">
            <a:avLst/>
          </a:prstGeom>
        </p:spPr>
      </p:pic>
    </p:spTree>
    <p:extLst>
      <p:ext uri="{BB962C8B-B14F-4D97-AF65-F5344CB8AC3E}">
        <p14:creationId xmlns:p14="http://schemas.microsoft.com/office/powerpoint/2010/main" val="508970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2877F-CCC5-6D96-78C4-9C64DCD39980}"/>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7B94DB69-7B2C-0C59-8164-B50CB3B5313F}"/>
              </a:ext>
            </a:extLst>
          </p:cNvPr>
          <p:cNvGrpSpPr/>
          <p:nvPr/>
        </p:nvGrpSpPr>
        <p:grpSpPr>
          <a:xfrm>
            <a:off x="0" y="0"/>
            <a:ext cx="4005464" cy="6858001"/>
            <a:chOff x="0" y="0"/>
            <a:chExt cx="4005464" cy="6858001"/>
          </a:xfrm>
        </p:grpSpPr>
        <p:sp>
          <p:nvSpPr>
            <p:cNvPr id="10" name="Rectangle 9">
              <a:extLst>
                <a:ext uri="{FF2B5EF4-FFF2-40B4-BE49-F238E27FC236}">
                  <a16:creationId xmlns:a16="http://schemas.microsoft.com/office/drawing/2014/main" id="{2A9EDABE-4493-2F26-A369-7568B0C8AE27}"/>
                </a:ext>
              </a:extLst>
            </p:cNvPr>
            <p:cNvSpPr>
              <a:spLocks/>
            </p:cNvSpPr>
            <p:nvPr/>
          </p:nvSpPr>
          <p:spPr>
            <a:xfrm>
              <a:off x="0" y="0"/>
              <a:ext cx="3741597"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a:extLst>
                <a:ext uri="{FF2B5EF4-FFF2-40B4-BE49-F238E27FC236}">
                  <a16:creationId xmlns:a16="http://schemas.microsoft.com/office/drawing/2014/main" id="{3CE264C8-6556-C68D-30A9-323A69658A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434163" y="3286699"/>
              <a:ext cx="6858000" cy="284603"/>
            </a:xfrm>
            <a:prstGeom prst="rect">
              <a:avLst/>
            </a:prstGeom>
          </p:spPr>
        </p:pic>
      </p:grpSp>
      <p:sp>
        <p:nvSpPr>
          <p:cNvPr id="4" name="Rectangle 3">
            <a:extLst>
              <a:ext uri="{FF2B5EF4-FFF2-40B4-BE49-F238E27FC236}">
                <a16:creationId xmlns:a16="http://schemas.microsoft.com/office/drawing/2014/main" id="{3205FA07-67FE-2946-128D-CB0E6717AA96}"/>
              </a:ext>
            </a:extLst>
          </p:cNvPr>
          <p:cNvSpPr/>
          <p:nvPr/>
        </p:nvSpPr>
        <p:spPr>
          <a:xfrm>
            <a:off x="3735248" y="0"/>
            <a:ext cx="8456752"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C8F478A0-DD28-E7A4-225C-C8EA0B82177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74245" y="6317464"/>
            <a:ext cx="911585" cy="137160"/>
          </a:xfrm>
          <a:prstGeom prst="rect">
            <a:avLst/>
          </a:prstGeom>
        </p:spPr>
      </p:pic>
      <p:sp>
        <p:nvSpPr>
          <p:cNvPr id="14" name="Rectangle: Rounded Corners 13">
            <a:extLst>
              <a:ext uri="{FF2B5EF4-FFF2-40B4-BE49-F238E27FC236}">
                <a16:creationId xmlns:a16="http://schemas.microsoft.com/office/drawing/2014/main" id="{6F4F5B3B-5A84-8700-BE81-8DDA80A9A81F}"/>
              </a:ext>
            </a:extLst>
          </p:cNvPr>
          <p:cNvSpPr/>
          <p:nvPr/>
        </p:nvSpPr>
        <p:spPr>
          <a:xfrm>
            <a:off x="230625" y="241919"/>
            <a:ext cx="11730750" cy="6374162"/>
          </a:xfrm>
          <a:prstGeom prst="roundRect">
            <a:avLst>
              <a:gd name="adj" fmla="val 1093"/>
            </a:avLst>
          </a:prstGeom>
          <a:no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a:extLst>
              <a:ext uri="{FF2B5EF4-FFF2-40B4-BE49-F238E27FC236}">
                <a16:creationId xmlns:a16="http://schemas.microsoft.com/office/drawing/2014/main" id="{C4D30882-2764-16DB-8E2F-92791F57A862}"/>
              </a:ext>
            </a:extLst>
          </p:cNvPr>
          <p:cNvSpPr txBox="1">
            <a:spLocks/>
          </p:cNvSpPr>
          <p:nvPr/>
        </p:nvSpPr>
        <p:spPr>
          <a:xfrm>
            <a:off x="4667291" y="256849"/>
            <a:ext cx="6793189" cy="34168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b="1" dirty="0">
                <a:solidFill>
                  <a:srgbClr val="1F0648"/>
                </a:solidFill>
                <a:latin typeface="Arial"/>
                <a:ea typeface="Calibri"/>
                <a:cs typeface="Arial"/>
              </a:rPr>
              <a:t>Resources at your fingertips!</a:t>
            </a:r>
            <a:endParaRPr lang="en-US" dirty="0"/>
          </a:p>
        </p:txBody>
      </p:sp>
      <p:sp>
        <p:nvSpPr>
          <p:cNvPr id="2" name="Title 1">
            <a:extLst>
              <a:ext uri="{FF2B5EF4-FFF2-40B4-BE49-F238E27FC236}">
                <a16:creationId xmlns:a16="http://schemas.microsoft.com/office/drawing/2014/main" id="{68EC302E-671C-D563-2A07-377EA0AACB20}"/>
              </a:ext>
            </a:extLst>
          </p:cNvPr>
          <p:cNvSpPr txBox="1">
            <a:spLocks/>
          </p:cNvSpPr>
          <p:nvPr/>
        </p:nvSpPr>
        <p:spPr>
          <a:xfrm>
            <a:off x="4991140" y="2438073"/>
            <a:ext cx="6793189" cy="34168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lnSpc>
                <a:spcPct val="100000"/>
              </a:lnSpc>
              <a:buFont typeface="Arial"/>
              <a:buChar char="•"/>
            </a:pPr>
            <a:r>
              <a:rPr lang="en-US" sz="2800" b="1" dirty="0">
                <a:solidFill>
                  <a:srgbClr val="1F0648"/>
                </a:solidFill>
                <a:latin typeface="Arial"/>
                <a:ea typeface="Calibri"/>
                <a:cs typeface="Arial"/>
              </a:rPr>
              <a:t>Co-Op &amp; Community</a:t>
            </a:r>
          </a:p>
          <a:p>
            <a:pPr marL="571500" indent="-571500">
              <a:lnSpc>
                <a:spcPct val="100000"/>
              </a:lnSpc>
              <a:buFont typeface="Arial"/>
              <a:buChar char="•"/>
            </a:pPr>
            <a:r>
              <a:rPr lang="en-US" sz="2800" b="1" dirty="0">
                <a:solidFill>
                  <a:srgbClr val="1F0648"/>
                </a:solidFill>
                <a:latin typeface="Arial"/>
                <a:ea typeface="Calibri"/>
                <a:cs typeface="Arial"/>
              </a:rPr>
              <a:t>Customer Success Team</a:t>
            </a:r>
          </a:p>
          <a:p>
            <a:pPr marL="571500" indent="-571500">
              <a:lnSpc>
                <a:spcPct val="100000"/>
              </a:lnSpc>
              <a:buFont typeface="Arial"/>
              <a:buChar char="•"/>
            </a:pPr>
            <a:r>
              <a:rPr lang="en-US" sz="2800" b="1" dirty="0">
                <a:solidFill>
                  <a:srgbClr val="1F0648"/>
                </a:solidFill>
                <a:latin typeface="Arial"/>
                <a:ea typeface="Calibri"/>
                <a:cs typeface="Arial"/>
              </a:rPr>
              <a:t>Argos X Academy</a:t>
            </a:r>
          </a:p>
          <a:p>
            <a:pPr marL="571500" indent="-571500">
              <a:lnSpc>
                <a:spcPct val="100000"/>
              </a:lnSpc>
              <a:buFont typeface="Arial"/>
              <a:buChar char="•"/>
            </a:pPr>
            <a:r>
              <a:rPr lang="en-US" sz="2800" b="1" dirty="0">
                <a:solidFill>
                  <a:srgbClr val="1F0648"/>
                </a:solidFill>
                <a:latin typeface="Arial"/>
                <a:ea typeface="Calibri"/>
                <a:cs typeface="Arial"/>
              </a:rPr>
              <a:t>Argos User Groups</a:t>
            </a:r>
          </a:p>
        </p:txBody>
      </p:sp>
      <p:pic>
        <p:nvPicPr>
          <p:cNvPr id="3" name="Graphic 2">
            <a:extLst>
              <a:ext uri="{FF2B5EF4-FFF2-40B4-BE49-F238E27FC236}">
                <a16:creationId xmlns:a16="http://schemas.microsoft.com/office/drawing/2014/main" id="{F7F7C945-5D0C-6C19-18D4-69FE31959C6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7990" y="2095263"/>
            <a:ext cx="2695506" cy="682861"/>
          </a:xfrm>
          <a:prstGeom prst="rect">
            <a:avLst/>
          </a:prstGeom>
          <a:effectLst>
            <a:outerShdw blurRad="508000" dist="38100" dir="5400000" algn="t" rotWithShape="0">
              <a:srgbClr val="753EE4">
                <a:alpha val="66000"/>
              </a:srgbClr>
            </a:outerShdw>
          </a:effectLst>
        </p:spPr>
      </p:pic>
      <p:pic>
        <p:nvPicPr>
          <p:cNvPr id="5" name="Graphic 4">
            <a:extLst>
              <a:ext uri="{FF2B5EF4-FFF2-40B4-BE49-F238E27FC236}">
                <a16:creationId xmlns:a16="http://schemas.microsoft.com/office/drawing/2014/main" id="{D71C6D80-69FD-0AAC-C3CA-B867B14B40C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885182">
            <a:off x="743983" y="2865284"/>
            <a:ext cx="3527741" cy="1491042"/>
          </a:xfrm>
          <a:prstGeom prst="rect">
            <a:avLst/>
          </a:prstGeom>
        </p:spPr>
      </p:pic>
    </p:spTree>
    <p:extLst>
      <p:ext uri="{BB962C8B-B14F-4D97-AF65-F5344CB8AC3E}">
        <p14:creationId xmlns:p14="http://schemas.microsoft.com/office/powerpoint/2010/main" val="3883618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E0F42-8E8C-7C86-26C7-31D8419DAE4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08A6AF2-5098-3A11-2D59-389F8049D29E}"/>
              </a:ext>
            </a:extLst>
          </p:cNvPr>
          <p:cNvSpPr>
            <a:spLocks noGrp="1"/>
          </p:cNvSpPr>
          <p:nvPr>
            <p:ph type="title"/>
          </p:nvPr>
        </p:nvSpPr>
        <p:spPr>
          <a:xfrm>
            <a:off x="593785" y="235729"/>
            <a:ext cx="10515600" cy="1325563"/>
          </a:xfrm>
        </p:spPr>
        <p:txBody>
          <a:bodyPr/>
          <a:lstStyle/>
          <a:p>
            <a:r>
              <a:rPr lang="en-US" dirty="0"/>
              <a:t>Co-Op and Community</a:t>
            </a:r>
          </a:p>
        </p:txBody>
      </p:sp>
      <p:sp>
        <p:nvSpPr>
          <p:cNvPr id="4" name="Content Placeholder 3">
            <a:extLst>
              <a:ext uri="{FF2B5EF4-FFF2-40B4-BE49-F238E27FC236}">
                <a16:creationId xmlns:a16="http://schemas.microsoft.com/office/drawing/2014/main" id="{E6856B0D-E73D-44BC-3EB3-24039DD70719}"/>
              </a:ext>
            </a:extLst>
          </p:cNvPr>
          <p:cNvSpPr>
            <a:spLocks noGrp="1"/>
          </p:cNvSpPr>
          <p:nvPr>
            <p:ph idx="1"/>
          </p:nvPr>
        </p:nvSpPr>
        <p:spPr>
          <a:xfrm>
            <a:off x="226104" y="1471613"/>
            <a:ext cx="6919979" cy="4595536"/>
          </a:xfrm>
        </p:spPr>
        <p:txBody>
          <a:bodyPr vert="horz" lIns="91440" tIns="45720" rIns="91440" bIns="45720" rtlCol="0" anchor="t">
            <a:normAutofit/>
          </a:bodyPr>
          <a:lstStyle/>
          <a:p>
            <a:pPr marL="457200" lvl="1" indent="0">
              <a:buNone/>
            </a:pPr>
            <a:endParaRPr lang="en-US" sz="1800" dirty="0"/>
          </a:p>
          <a:p>
            <a:endParaRPr lang="en-US" sz="2000" dirty="0"/>
          </a:p>
        </p:txBody>
      </p:sp>
      <p:sp>
        <p:nvSpPr>
          <p:cNvPr id="5" name="Rectangle: Rounded Corners 4">
            <a:extLst>
              <a:ext uri="{FF2B5EF4-FFF2-40B4-BE49-F238E27FC236}">
                <a16:creationId xmlns:a16="http://schemas.microsoft.com/office/drawing/2014/main" id="{4683A0EA-0159-B74E-441A-62A34D3DBDDD}"/>
              </a:ext>
            </a:extLst>
          </p:cNvPr>
          <p:cNvSpPr/>
          <p:nvPr/>
        </p:nvSpPr>
        <p:spPr>
          <a:xfrm>
            <a:off x="230625" y="241919"/>
            <a:ext cx="11730750" cy="6374162"/>
          </a:xfrm>
          <a:prstGeom prst="roundRect">
            <a:avLst>
              <a:gd name="adj" fmla="val 1093"/>
            </a:avLst>
          </a:prstGeom>
          <a:no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and grey logo&#10;&#10;AI-generated content may be incorrect.">
            <a:extLst>
              <a:ext uri="{FF2B5EF4-FFF2-40B4-BE49-F238E27FC236}">
                <a16:creationId xmlns:a16="http://schemas.microsoft.com/office/drawing/2014/main" id="{2AA6FE9F-4B59-9FEB-CD94-894AC4D476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7166" y="6100521"/>
            <a:ext cx="1401722" cy="373794"/>
          </a:xfrm>
          <a:prstGeom prst="rect">
            <a:avLst/>
          </a:prstGeom>
        </p:spPr>
      </p:pic>
      <p:pic>
        <p:nvPicPr>
          <p:cNvPr id="9" name="Picture 8" descr="A black and blue text&#10;&#10;AI-generated content may be incorrect.">
            <a:extLst>
              <a:ext uri="{FF2B5EF4-FFF2-40B4-BE49-F238E27FC236}">
                <a16:creationId xmlns:a16="http://schemas.microsoft.com/office/drawing/2014/main" id="{F544D384-4438-485E-3EAC-AEB27CC31362}"/>
              </a:ext>
            </a:extLst>
          </p:cNvPr>
          <p:cNvPicPr>
            <a:picLocks noChangeAspect="1"/>
          </p:cNvPicPr>
          <p:nvPr/>
        </p:nvPicPr>
        <p:blipFill>
          <a:blip r:embed="rId4"/>
          <a:stretch>
            <a:fillRect/>
          </a:stretch>
        </p:blipFill>
        <p:spPr>
          <a:xfrm>
            <a:off x="9469883" y="473722"/>
            <a:ext cx="2274934" cy="1000859"/>
          </a:xfrm>
          <a:prstGeom prst="rect">
            <a:avLst/>
          </a:prstGeom>
        </p:spPr>
      </p:pic>
      <p:sp>
        <p:nvSpPr>
          <p:cNvPr id="11" name="Rectangle 10">
            <a:extLst>
              <a:ext uri="{FF2B5EF4-FFF2-40B4-BE49-F238E27FC236}">
                <a16:creationId xmlns:a16="http://schemas.microsoft.com/office/drawing/2014/main" id="{BD47E501-6C65-F605-FDCD-E4D484AA74F5}"/>
              </a:ext>
            </a:extLst>
          </p:cNvPr>
          <p:cNvSpPr/>
          <p:nvPr/>
        </p:nvSpPr>
        <p:spPr>
          <a:xfrm>
            <a:off x="7553793" y="0"/>
            <a:ext cx="4651466" cy="6858000"/>
          </a:xfrm>
          <a:prstGeom prst="rect">
            <a:avLst/>
          </a:prstGeom>
          <a:solidFill>
            <a:srgbClr val="7030A0">
              <a:alpha val="10000"/>
            </a:srgbClr>
          </a:solidFill>
          <a:ln>
            <a:noFill/>
          </a:ln>
          <a:effectLst>
            <a:outerShdw blurRad="574282" dist="50800" dir="7427102" sx="159000" sy="159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9F959491-FBCC-FF45-3B02-73D1A0546B1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46483" y="2114024"/>
            <a:ext cx="4113775" cy="2861755"/>
          </a:xfrm>
          <a:prstGeom prst="rect">
            <a:avLst/>
          </a:prstGeom>
        </p:spPr>
      </p:pic>
      <p:pic>
        <p:nvPicPr>
          <p:cNvPr id="2" name="Picture 1">
            <a:extLst>
              <a:ext uri="{FF2B5EF4-FFF2-40B4-BE49-F238E27FC236}">
                <a16:creationId xmlns:a16="http://schemas.microsoft.com/office/drawing/2014/main" id="{F808B4F4-3005-CCFD-1670-8F45F3A80986}"/>
              </a:ext>
            </a:extLst>
          </p:cNvPr>
          <p:cNvPicPr>
            <a:picLocks noChangeAspect="1"/>
          </p:cNvPicPr>
          <p:nvPr/>
        </p:nvPicPr>
        <p:blipFill>
          <a:blip r:embed="rId6"/>
          <a:stretch>
            <a:fillRect/>
          </a:stretch>
        </p:blipFill>
        <p:spPr>
          <a:xfrm>
            <a:off x="591183" y="1469217"/>
            <a:ext cx="6644122" cy="5020921"/>
          </a:xfrm>
          <a:prstGeom prst="rect">
            <a:avLst/>
          </a:prstGeom>
        </p:spPr>
      </p:pic>
    </p:spTree>
    <p:extLst>
      <p:ext uri="{BB962C8B-B14F-4D97-AF65-F5344CB8AC3E}">
        <p14:creationId xmlns:p14="http://schemas.microsoft.com/office/powerpoint/2010/main" val="1148691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1B48E-E75F-7BAB-46DC-9A468BD819AE}"/>
              </a:ext>
            </a:extLst>
          </p:cNvPr>
          <p:cNvSpPr>
            <a:spLocks noGrp="1"/>
          </p:cNvSpPr>
          <p:nvPr>
            <p:ph type="title"/>
          </p:nvPr>
        </p:nvSpPr>
        <p:spPr/>
        <p:txBody>
          <a:bodyPr/>
          <a:lstStyle/>
          <a:p>
            <a:r>
              <a:rPr lang="en-US" dirty="0"/>
              <a:t>Customer Success Team</a:t>
            </a:r>
          </a:p>
        </p:txBody>
      </p:sp>
      <p:sp>
        <p:nvSpPr>
          <p:cNvPr id="6" name="Content Placeholder 5">
            <a:extLst>
              <a:ext uri="{FF2B5EF4-FFF2-40B4-BE49-F238E27FC236}">
                <a16:creationId xmlns:a16="http://schemas.microsoft.com/office/drawing/2014/main" id="{2F6744C3-47CC-BF09-4217-03CD474676F0}"/>
              </a:ext>
            </a:extLst>
          </p:cNvPr>
          <p:cNvSpPr>
            <a:spLocks noGrp="1"/>
          </p:cNvSpPr>
          <p:nvPr>
            <p:ph idx="1"/>
          </p:nvPr>
        </p:nvSpPr>
        <p:spPr>
          <a:xfrm>
            <a:off x="838200" y="1696230"/>
            <a:ext cx="10199298" cy="4394469"/>
          </a:xfrm>
        </p:spPr>
        <p:txBody>
          <a:bodyPr vert="horz" lIns="91440" tIns="45720" rIns="91440" bIns="45720" rtlCol="0" anchor="t">
            <a:normAutofit/>
          </a:bodyPr>
          <a:lstStyle/>
          <a:p>
            <a:r>
              <a:rPr lang="en-US" sz="1800" b="1" dirty="0"/>
              <a:t>CONNECT</a:t>
            </a:r>
            <a:br>
              <a:rPr lang="en-US" sz="1800" dirty="0"/>
            </a:br>
            <a:r>
              <a:rPr lang="en-US" sz="1800" dirty="0"/>
              <a:t>Connect you with the right people and resources across Evisions, bringing together Product, Support, Professional Services, and others when needed.</a:t>
            </a:r>
          </a:p>
          <a:p>
            <a:endParaRPr lang="en-US" sz="1800" dirty="0"/>
          </a:p>
          <a:p>
            <a:r>
              <a:rPr lang="en-US" sz="1800" b="1" dirty="0"/>
              <a:t>ADVOCATE</a:t>
            </a:r>
            <a:br>
              <a:rPr lang="en-US" sz="1800" dirty="0"/>
            </a:br>
            <a:r>
              <a:rPr lang="en-US" sz="1800" dirty="0"/>
              <a:t>Serve as your voice within Evisions—sharing enhancement requests, feedback, and ideas directly with our Product and Development teams. We also connect customers with beta opportunities to help validate future improvements.</a:t>
            </a:r>
            <a:br>
              <a:rPr lang="en-US" sz="1800" dirty="0"/>
            </a:br>
            <a:endParaRPr lang="en-US" sz="1800" dirty="0"/>
          </a:p>
          <a:p>
            <a:r>
              <a:rPr lang="en-US" sz="1800" b="1" dirty="0"/>
              <a:t>GROW</a:t>
            </a:r>
            <a:br>
              <a:rPr lang="en-US" sz="1800" dirty="0"/>
            </a:br>
            <a:r>
              <a:rPr lang="en-US" sz="1800" dirty="0"/>
              <a:t>Help your team get more from the tools you already own—from adoption strategies and product deep dives to refresher sessions for new staff and guidance on capabilities you may not be using today.</a:t>
            </a:r>
          </a:p>
          <a:p>
            <a:endParaRPr lang="en-US" sz="1800" dirty="0"/>
          </a:p>
        </p:txBody>
      </p:sp>
      <p:sp>
        <p:nvSpPr>
          <p:cNvPr id="5" name="TextBox 4">
            <a:extLst>
              <a:ext uri="{FF2B5EF4-FFF2-40B4-BE49-F238E27FC236}">
                <a16:creationId xmlns:a16="http://schemas.microsoft.com/office/drawing/2014/main" id="{296C4272-E2B8-64CD-AE36-B61F283A215E}"/>
              </a:ext>
            </a:extLst>
          </p:cNvPr>
          <p:cNvSpPr txBox="1"/>
          <p:nvPr/>
        </p:nvSpPr>
        <p:spPr>
          <a:xfrm>
            <a:off x="1093842" y="5587783"/>
            <a:ext cx="10861110" cy="369332"/>
          </a:xfrm>
          <a:prstGeom prst="rect">
            <a:avLst/>
          </a:prstGeom>
          <a:noFill/>
        </p:spPr>
        <p:txBody>
          <a:bodyPr wrap="square" lIns="91440" tIns="45720" rIns="91440" bIns="45720" anchor="t">
            <a:spAutoFit/>
          </a:bodyPr>
          <a:lstStyle/>
          <a:p>
            <a:r>
              <a:rPr lang="en-US" dirty="0"/>
              <a:t>Decades of Higher Ed Experience | Work Across Your Organization | Included at $0 Additional Cost</a:t>
            </a:r>
          </a:p>
        </p:txBody>
      </p:sp>
      <p:sp>
        <p:nvSpPr>
          <p:cNvPr id="4" name="Rectangle: Rounded Corners 3">
            <a:extLst>
              <a:ext uri="{FF2B5EF4-FFF2-40B4-BE49-F238E27FC236}">
                <a16:creationId xmlns:a16="http://schemas.microsoft.com/office/drawing/2014/main" id="{DCB74FAD-146A-C260-64F7-42D9DF204BE9}"/>
              </a:ext>
            </a:extLst>
          </p:cNvPr>
          <p:cNvSpPr/>
          <p:nvPr/>
        </p:nvSpPr>
        <p:spPr>
          <a:xfrm>
            <a:off x="230625" y="241919"/>
            <a:ext cx="11730750" cy="6374162"/>
          </a:xfrm>
          <a:prstGeom prst="roundRect">
            <a:avLst>
              <a:gd name="adj" fmla="val 1093"/>
            </a:avLst>
          </a:prstGeom>
          <a:no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ack and grey logo&#10;&#10;AI-generated content may be incorrect.">
            <a:extLst>
              <a:ext uri="{FF2B5EF4-FFF2-40B4-BE49-F238E27FC236}">
                <a16:creationId xmlns:a16="http://schemas.microsoft.com/office/drawing/2014/main" id="{ABA6BBF4-75A7-C0A2-30EB-53EF2BF78B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7166" y="6100521"/>
            <a:ext cx="1401722" cy="373794"/>
          </a:xfrm>
          <a:prstGeom prst="rect">
            <a:avLst/>
          </a:prstGeom>
        </p:spPr>
      </p:pic>
      <p:pic>
        <p:nvPicPr>
          <p:cNvPr id="10" name="Picture 9" descr="A black and blue text&#10;&#10;AI-generated content may be incorrect.">
            <a:extLst>
              <a:ext uri="{FF2B5EF4-FFF2-40B4-BE49-F238E27FC236}">
                <a16:creationId xmlns:a16="http://schemas.microsoft.com/office/drawing/2014/main" id="{7E371948-D4E4-B94C-652D-47323E8F0B45}"/>
              </a:ext>
            </a:extLst>
          </p:cNvPr>
          <p:cNvPicPr>
            <a:picLocks noChangeAspect="1"/>
          </p:cNvPicPr>
          <p:nvPr/>
        </p:nvPicPr>
        <p:blipFill>
          <a:blip r:embed="rId4"/>
          <a:stretch>
            <a:fillRect/>
          </a:stretch>
        </p:blipFill>
        <p:spPr>
          <a:xfrm>
            <a:off x="9469883" y="473722"/>
            <a:ext cx="2274934" cy="1000859"/>
          </a:xfrm>
          <a:prstGeom prst="rect">
            <a:avLst/>
          </a:prstGeom>
        </p:spPr>
      </p:pic>
    </p:spTree>
    <p:extLst>
      <p:ext uri="{BB962C8B-B14F-4D97-AF65-F5344CB8AC3E}">
        <p14:creationId xmlns:p14="http://schemas.microsoft.com/office/powerpoint/2010/main" val="429140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D16A4-963C-D686-9AF4-74D9F3921C8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70EDD8E-FD8F-6068-92A7-DDA2D2DAC6DC}"/>
              </a:ext>
            </a:extLst>
          </p:cNvPr>
          <p:cNvSpPr/>
          <p:nvPr/>
        </p:nvSpPr>
        <p:spPr>
          <a:xfrm>
            <a:off x="7553793" y="0"/>
            <a:ext cx="4651466" cy="6858000"/>
          </a:xfrm>
          <a:prstGeom prst="rect">
            <a:avLst/>
          </a:prstGeom>
          <a:solidFill>
            <a:srgbClr val="7030A0">
              <a:alpha val="10000"/>
            </a:srgbClr>
          </a:solidFill>
          <a:ln>
            <a:noFill/>
          </a:ln>
          <a:effectLst>
            <a:outerShdw blurRad="574282" dist="50800" dir="7427102" sx="159000" sy="159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CEE94ECA-93D2-1180-9C0A-C5C22C39185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46483" y="2114024"/>
            <a:ext cx="4113775" cy="2861755"/>
          </a:xfrm>
          <a:prstGeom prst="rect">
            <a:avLst/>
          </a:prstGeom>
        </p:spPr>
      </p:pic>
      <p:sp>
        <p:nvSpPr>
          <p:cNvPr id="24" name="Rectangle: Rounded Corners 3">
            <a:extLst>
              <a:ext uri="{FF2B5EF4-FFF2-40B4-BE49-F238E27FC236}">
                <a16:creationId xmlns:a16="http://schemas.microsoft.com/office/drawing/2014/main" id="{378995C2-502F-0310-CACC-01FBBA7FC920}"/>
              </a:ext>
            </a:extLst>
          </p:cNvPr>
          <p:cNvSpPr/>
          <p:nvPr/>
        </p:nvSpPr>
        <p:spPr>
          <a:xfrm>
            <a:off x="230625" y="241919"/>
            <a:ext cx="11730750" cy="6374162"/>
          </a:xfrm>
          <a:prstGeom prst="roundRect">
            <a:avLst>
              <a:gd name="adj" fmla="val 1093"/>
            </a:avLst>
          </a:prstGeom>
          <a:no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T Norms Regular"/>
              <a:ea typeface="+mn-ea"/>
              <a:cs typeface="+mn-cs"/>
            </a:endParaRPr>
          </a:p>
        </p:txBody>
      </p:sp>
      <p:pic>
        <p:nvPicPr>
          <p:cNvPr id="25" name="Graphic 24">
            <a:extLst>
              <a:ext uri="{FF2B5EF4-FFF2-40B4-BE49-F238E27FC236}">
                <a16:creationId xmlns:a16="http://schemas.microsoft.com/office/drawing/2014/main" id="{17352C42-F3DA-DF0B-30D0-33DA1C4B2E9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7888" y="6134584"/>
            <a:ext cx="1117790" cy="365760"/>
          </a:xfrm>
          <a:prstGeom prst="rect">
            <a:avLst/>
          </a:prstGeom>
        </p:spPr>
      </p:pic>
      <p:sp>
        <p:nvSpPr>
          <p:cNvPr id="2" name="TextBox 1">
            <a:extLst>
              <a:ext uri="{FF2B5EF4-FFF2-40B4-BE49-F238E27FC236}">
                <a16:creationId xmlns:a16="http://schemas.microsoft.com/office/drawing/2014/main" id="{1F57D601-974F-13B5-8B02-3725251D9BB7}"/>
              </a:ext>
            </a:extLst>
          </p:cNvPr>
          <p:cNvSpPr txBox="1"/>
          <p:nvPr/>
        </p:nvSpPr>
        <p:spPr>
          <a:xfrm>
            <a:off x="716708" y="448790"/>
            <a:ext cx="7245905" cy="769441"/>
          </a:xfrm>
          <a:prstGeom prst="rect">
            <a:avLst/>
          </a:prstGeom>
          <a:noFill/>
        </p:spPr>
        <p:txBody>
          <a:bodyPr wrap="square" rtlCol="0">
            <a:spAutoFit/>
          </a:bodyPr>
          <a:lstStyle/>
          <a:p>
            <a:r>
              <a:rPr lang="en-US" sz="4400" dirty="0" err="1">
                <a:cs typeface="Arial" panose="020B0604020202020204" pitchFamily="34" charset="0"/>
              </a:rPr>
              <a:t>ArgosX</a:t>
            </a:r>
            <a:r>
              <a:rPr lang="en-US" sz="4400" dirty="0">
                <a:cs typeface="Arial" panose="020B0604020202020204" pitchFamily="34" charset="0"/>
              </a:rPr>
              <a:t> Academy</a:t>
            </a:r>
          </a:p>
        </p:txBody>
      </p:sp>
      <p:pic>
        <p:nvPicPr>
          <p:cNvPr id="4" name="Picture 3">
            <a:extLst>
              <a:ext uri="{FF2B5EF4-FFF2-40B4-BE49-F238E27FC236}">
                <a16:creationId xmlns:a16="http://schemas.microsoft.com/office/drawing/2014/main" id="{503BC5C3-75DC-C0F9-3702-0494E4A1B09F}"/>
              </a:ext>
            </a:extLst>
          </p:cNvPr>
          <p:cNvPicPr>
            <a:picLocks noChangeAspect="1"/>
          </p:cNvPicPr>
          <p:nvPr/>
        </p:nvPicPr>
        <p:blipFill>
          <a:blip r:embed="rId5"/>
          <a:stretch>
            <a:fillRect/>
          </a:stretch>
        </p:blipFill>
        <p:spPr>
          <a:xfrm>
            <a:off x="716708" y="1544493"/>
            <a:ext cx="3350235" cy="1884507"/>
          </a:xfrm>
          <a:prstGeom prst="rect">
            <a:avLst/>
          </a:prstGeom>
          <a:effectLst>
            <a:outerShdw blurRad="50800" dist="50800" dir="5400000" algn="ctr" rotWithShape="0">
              <a:srgbClr val="000000">
                <a:alpha val="50238"/>
              </a:srgbClr>
            </a:outerShdw>
          </a:effectLst>
        </p:spPr>
      </p:pic>
      <p:pic>
        <p:nvPicPr>
          <p:cNvPr id="5" name="Picture 4">
            <a:extLst>
              <a:ext uri="{FF2B5EF4-FFF2-40B4-BE49-F238E27FC236}">
                <a16:creationId xmlns:a16="http://schemas.microsoft.com/office/drawing/2014/main" id="{DB3B3D3B-0ABA-A17B-C437-8D6EAE0950AB}"/>
              </a:ext>
            </a:extLst>
          </p:cNvPr>
          <p:cNvPicPr>
            <a:picLocks noChangeAspect="1"/>
          </p:cNvPicPr>
          <p:nvPr/>
        </p:nvPicPr>
        <p:blipFill>
          <a:blip r:embed="rId6"/>
          <a:stretch>
            <a:fillRect/>
          </a:stretch>
        </p:blipFill>
        <p:spPr>
          <a:xfrm>
            <a:off x="716708" y="3708494"/>
            <a:ext cx="3350235" cy="1884507"/>
          </a:xfrm>
          <a:prstGeom prst="rect">
            <a:avLst/>
          </a:prstGeom>
          <a:effectLst>
            <a:outerShdw blurRad="50800" dist="50800" dir="5400000" algn="ctr" rotWithShape="0">
              <a:srgbClr val="000000">
                <a:alpha val="50000"/>
              </a:srgbClr>
            </a:outerShdw>
          </a:effectLst>
        </p:spPr>
      </p:pic>
      <p:pic>
        <p:nvPicPr>
          <p:cNvPr id="6" name="Picture 5">
            <a:extLst>
              <a:ext uri="{FF2B5EF4-FFF2-40B4-BE49-F238E27FC236}">
                <a16:creationId xmlns:a16="http://schemas.microsoft.com/office/drawing/2014/main" id="{E01E0BA5-81DF-4158-87F0-1A0E61E3ACC6}"/>
              </a:ext>
            </a:extLst>
          </p:cNvPr>
          <p:cNvPicPr>
            <a:picLocks noChangeAspect="1"/>
          </p:cNvPicPr>
          <p:nvPr/>
        </p:nvPicPr>
        <p:blipFill>
          <a:blip r:embed="rId7"/>
          <a:srcRect t="13051" b="12464"/>
          <a:stretch>
            <a:fillRect/>
          </a:stretch>
        </p:blipFill>
        <p:spPr>
          <a:xfrm>
            <a:off x="4793664" y="1544492"/>
            <a:ext cx="3331395" cy="1884507"/>
          </a:xfrm>
          <a:prstGeom prst="rect">
            <a:avLst/>
          </a:prstGeom>
          <a:effectLst>
            <a:outerShdw blurRad="50800" dist="50800" dir="5400000" algn="ctr" rotWithShape="0">
              <a:srgbClr val="000000">
                <a:alpha val="49813"/>
              </a:srgbClr>
            </a:outerShdw>
          </a:effectLst>
        </p:spPr>
      </p:pic>
      <p:pic>
        <p:nvPicPr>
          <p:cNvPr id="7" name="Picture 6">
            <a:extLst>
              <a:ext uri="{FF2B5EF4-FFF2-40B4-BE49-F238E27FC236}">
                <a16:creationId xmlns:a16="http://schemas.microsoft.com/office/drawing/2014/main" id="{36296BC7-61D3-8D78-1D11-C7044370AEA5}"/>
              </a:ext>
            </a:extLst>
          </p:cNvPr>
          <p:cNvPicPr>
            <a:picLocks noChangeAspect="1"/>
          </p:cNvPicPr>
          <p:nvPr/>
        </p:nvPicPr>
        <p:blipFill>
          <a:blip r:embed="rId8"/>
          <a:stretch>
            <a:fillRect/>
          </a:stretch>
        </p:blipFill>
        <p:spPr>
          <a:xfrm>
            <a:off x="4774823" y="3708494"/>
            <a:ext cx="3331395" cy="1873909"/>
          </a:xfrm>
          <a:prstGeom prst="rect">
            <a:avLst/>
          </a:prstGeom>
          <a:effectLst>
            <a:outerShdw blurRad="50800" dist="50800" dir="5400000" algn="ctr" rotWithShape="0">
              <a:srgbClr val="000000">
                <a:alpha val="50000"/>
              </a:srgbClr>
            </a:outerShdw>
          </a:effectLst>
        </p:spPr>
      </p:pic>
      <p:pic>
        <p:nvPicPr>
          <p:cNvPr id="8" name="Picture 7">
            <a:extLst>
              <a:ext uri="{FF2B5EF4-FFF2-40B4-BE49-F238E27FC236}">
                <a16:creationId xmlns:a16="http://schemas.microsoft.com/office/drawing/2014/main" id="{FBD2F911-7433-9BF7-48A3-0D1EB2A14F5E}"/>
              </a:ext>
            </a:extLst>
          </p:cNvPr>
          <p:cNvPicPr>
            <a:picLocks noChangeAspect="1"/>
          </p:cNvPicPr>
          <p:nvPr/>
        </p:nvPicPr>
        <p:blipFill>
          <a:blip r:embed="rId9"/>
          <a:stretch>
            <a:fillRect/>
          </a:stretch>
        </p:blipFill>
        <p:spPr>
          <a:xfrm>
            <a:off x="9469883" y="473722"/>
            <a:ext cx="2274934" cy="1000859"/>
          </a:xfrm>
          <a:prstGeom prst="rect">
            <a:avLst/>
          </a:prstGeom>
        </p:spPr>
      </p:pic>
    </p:spTree>
    <p:extLst>
      <p:ext uri="{BB962C8B-B14F-4D97-AF65-F5344CB8AC3E}">
        <p14:creationId xmlns:p14="http://schemas.microsoft.com/office/powerpoint/2010/main" val="2657447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26524-112F-6E4C-B7BA-D995F8F01BB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97FBA22-8D2C-E882-847A-395B647C345C}"/>
              </a:ext>
            </a:extLst>
          </p:cNvPr>
          <p:cNvSpPr>
            <a:spLocks noGrp="1"/>
          </p:cNvSpPr>
          <p:nvPr>
            <p:ph type="title"/>
          </p:nvPr>
        </p:nvSpPr>
        <p:spPr/>
        <p:txBody>
          <a:bodyPr/>
          <a:lstStyle/>
          <a:p>
            <a:r>
              <a:rPr lang="en-US" dirty="0"/>
              <a:t>Argos User Groups</a:t>
            </a:r>
          </a:p>
        </p:txBody>
      </p:sp>
      <p:sp>
        <p:nvSpPr>
          <p:cNvPr id="4" name="Content Placeholder 3">
            <a:extLst>
              <a:ext uri="{FF2B5EF4-FFF2-40B4-BE49-F238E27FC236}">
                <a16:creationId xmlns:a16="http://schemas.microsoft.com/office/drawing/2014/main" id="{BE776D2E-CFDA-52EE-AF72-BDFB287AEE23}"/>
              </a:ext>
            </a:extLst>
          </p:cNvPr>
          <p:cNvSpPr>
            <a:spLocks noGrp="1"/>
          </p:cNvSpPr>
          <p:nvPr>
            <p:ph idx="1"/>
          </p:nvPr>
        </p:nvSpPr>
        <p:spPr>
          <a:xfrm>
            <a:off x="226104" y="1471613"/>
            <a:ext cx="6919979" cy="4595536"/>
          </a:xfrm>
        </p:spPr>
        <p:txBody>
          <a:bodyPr vert="horz" lIns="91440" tIns="45720" rIns="91440" bIns="45720" rtlCol="0" anchor="t">
            <a:normAutofit/>
          </a:bodyPr>
          <a:lstStyle/>
          <a:p>
            <a:pPr marL="457200" lvl="1" indent="0">
              <a:buNone/>
            </a:pPr>
            <a:endParaRPr lang="en-US" sz="1800" dirty="0"/>
          </a:p>
          <a:p>
            <a:pPr lvl="1"/>
            <a:r>
              <a:rPr lang="en-US" sz="1800" dirty="0"/>
              <a:t>Quarterly Zoom meetings of Argos Users with the goal to:</a:t>
            </a:r>
          </a:p>
          <a:p>
            <a:pPr lvl="2">
              <a:buFont typeface="Courier New" panose="02070309020205020404" pitchFamily="49" charset="0"/>
              <a:buChar char="o"/>
            </a:pPr>
            <a:r>
              <a:rPr lang="en-US" sz="1800" b="1" dirty="0"/>
              <a:t>Engage</a:t>
            </a:r>
            <a:r>
              <a:rPr lang="en-US" sz="1800" dirty="0"/>
              <a:t> and </a:t>
            </a:r>
            <a:r>
              <a:rPr lang="en-US" sz="1800" b="1" dirty="0"/>
              <a:t>Collaborate</a:t>
            </a:r>
            <a:r>
              <a:rPr lang="en-US" sz="1800" dirty="0"/>
              <a:t> with other Argos users in the community</a:t>
            </a:r>
          </a:p>
          <a:p>
            <a:pPr lvl="2">
              <a:buFont typeface="Courier New" panose="02070309020205020404" pitchFamily="49" charset="0"/>
              <a:buChar char="o"/>
            </a:pPr>
            <a:r>
              <a:rPr lang="en-US" sz="1800" dirty="0"/>
              <a:t>Help users </a:t>
            </a:r>
            <a:r>
              <a:rPr lang="en-US" sz="1800" b="1" dirty="0"/>
              <a:t>network</a:t>
            </a:r>
            <a:r>
              <a:rPr lang="en-US" sz="1800" dirty="0"/>
              <a:t> and </a:t>
            </a:r>
            <a:r>
              <a:rPr lang="en-US" sz="1800" b="1" dirty="0"/>
              <a:t>share</a:t>
            </a:r>
            <a:r>
              <a:rPr lang="en-US" sz="1800" dirty="0"/>
              <a:t> ideas, resources, and impactful best practices</a:t>
            </a:r>
          </a:p>
          <a:p>
            <a:pPr lvl="2">
              <a:buFont typeface="Courier New" panose="02070309020205020404" pitchFamily="49" charset="0"/>
              <a:buChar char="o"/>
            </a:pPr>
            <a:r>
              <a:rPr lang="en-US" sz="1800" b="1" dirty="0"/>
              <a:t>Learn</a:t>
            </a:r>
            <a:r>
              <a:rPr lang="en-US" sz="1800" dirty="0"/>
              <a:t> from each other and from Evisions team members</a:t>
            </a:r>
          </a:p>
          <a:p>
            <a:pPr lvl="2"/>
            <a:endParaRPr lang="en-US" sz="1800" dirty="0"/>
          </a:p>
          <a:p>
            <a:pPr lvl="1"/>
            <a:r>
              <a:rPr lang="en-US" sz="1800" dirty="0"/>
              <a:t>Each meeting includes:</a:t>
            </a:r>
          </a:p>
          <a:p>
            <a:pPr lvl="2"/>
            <a:r>
              <a:rPr lang="en-US" sz="1800" dirty="0"/>
              <a:t>Evisions and Client-led presentation (demo and/or live DataBlock)</a:t>
            </a:r>
          </a:p>
          <a:p>
            <a:pPr lvl="2"/>
            <a:r>
              <a:rPr lang="en-US" sz="1800" dirty="0"/>
              <a:t>Roundtable discussion</a:t>
            </a:r>
          </a:p>
          <a:p>
            <a:pPr lvl="2"/>
            <a:endParaRPr lang="en-US" sz="1800" dirty="0"/>
          </a:p>
          <a:p>
            <a:pPr lvl="1"/>
            <a:r>
              <a:rPr lang="en-US" sz="1800" dirty="0"/>
              <a:t>Currently have 3 Active User Groups</a:t>
            </a:r>
          </a:p>
          <a:p>
            <a:endParaRPr lang="en-US" sz="2000" dirty="0"/>
          </a:p>
        </p:txBody>
      </p:sp>
      <p:sp>
        <p:nvSpPr>
          <p:cNvPr id="5" name="Rectangle: Rounded Corners 4">
            <a:extLst>
              <a:ext uri="{FF2B5EF4-FFF2-40B4-BE49-F238E27FC236}">
                <a16:creationId xmlns:a16="http://schemas.microsoft.com/office/drawing/2014/main" id="{643F6D7B-D811-F4C6-87B4-2243CF1FF6A4}"/>
              </a:ext>
            </a:extLst>
          </p:cNvPr>
          <p:cNvSpPr/>
          <p:nvPr/>
        </p:nvSpPr>
        <p:spPr>
          <a:xfrm>
            <a:off x="230625" y="241919"/>
            <a:ext cx="11730750" cy="6374162"/>
          </a:xfrm>
          <a:prstGeom prst="roundRect">
            <a:avLst>
              <a:gd name="adj" fmla="val 1093"/>
            </a:avLst>
          </a:prstGeom>
          <a:no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and grey logo&#10;&#10;AI-generated content may be incorrect.">
            <a:extLst>
              <a:ext uri="{FF2B5EF4-FFF2-40B4-BE49-F238E27FC236}">
                <a16:creationId xmlns:a16="http://schemas.microsoft.com/office/drawing/2014/main" id="{156251FF-D2F4-4CF8-8EBC-D7A3781921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7166" y="6100521"/>
            <a:ext cx="1401722" cy="373794"/>
          </a:xfrm>
          <a:prstGeom prst="rect">
            <a:avLst/>
          </a:prstGeom>
        </p:spPr>
      </p:pic>
      <p:pic>
        <p:nvPicPr>
          <p:cNvPr id="9" name="Picture 8" descr="A black and blue text&#10;&#10;AI-generated content may be incorrect.">
            <a:extLst>
              <a:ext uri="{FF2B5EF4-FFF2-40B4-BE49-F238E27FC236}">
                <a16:creationId xmlns:a16="http://schemas.microsoft.com/office/drawing/2014/main" id="{3EEECDB4-973B-2DDB-65E9-E5E31A888C14}"/>
              </a:ext>
            </a:extLst>
          </p:cNvPr>
          <p:cNvPicPr>
            <a:picLocks noChangeAspect="1"/>
          </p:cNvPicPr>
          <p:nvPr/>
        </p:nvPicPr>
        <p:blipFill>
          <a:blip r:embed="rId4"/>
          <a:stretch>
            <a:fillRect/>
          </a:stretch>
        </p:blipFill>
        <p:spPr>
          <a:xfrm>
            <a:off x="9469883" y="473722"/>
            <a:ext cx="2274934" cy="1000859"/>
          </a:xfrm>
          <a:prstGeom prst="rect">
            <a:avLst/>
          </a:prstGeom>
        </p:spPr>
      </p:pic>
      <p:sp>
        <p:nvSpPr>
          <p:cNvPr id="11" name="Rectangle 10">
            <a:extLst>
              <a:ext uri="{FF2B5EF4-FFF2-40B4-BE49-F238E27FC236}">
                <a16:creationId xmlns:a16="http://schemas.microsoft.com/office/drawing/2014/main" id="{BE76934C-C73B-BC0C-8F73-CC656B20F786}"/>
              </a:ext>
            </a:extLst>
          </p:cNvPr>
          <p:cNvSpPr/>
          <p:nvPr/>
        </p:nvSpPr>
        <p:spPr>
          <a:xfrm>
            <a:off x="7553793" y="0"/>
            <a:ext cx="4651466" cy="6858000"/>
          </a:xfrm>
          <a:prstGeom prst="rect">
            <a:avLst/>
          </a:prstGeom>
          <a:solidFill>
            <a:srgbClr val="7030A0">
              <a:alpha val="10000"/>
            </a:srgbClr>
          </a:solidFill>
          <a:ln>
            <a:noFill/>
          </a:ln>
          <a:effectLst>
            <a:outerShdw blurRad="574282" dist="50800" dir="7427102" sx="159000" sy="159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59152FFF-4420-1BE0-EFC7-C50F15CA065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46483" y="2114024"/>
            <a:ext cx="4113775" cy="2861755"/>
          </a:xfrm>
          <a:prstGeom prst="rect">
            <a:avLst/>
          </a:prstGeom>
        </p:spPr>
      </p:pic>
    </p:spTree>
    <p:extLst>
      <p:ext uri="{BB962C8B-B14F-4D97-AF65-F5344CB8AC3E}">
        <p14:creationId xmlns:p14="http://schemas.microsoft.com/office/powerpoint/2010/main" val="3773123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F0C2E-B8AF-6CEE-3783-8FBB1ABA424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447C89D-8FAE-9419-86F6-445F7D3DE35C}"/>
              </a:ext>
            </a:extLst>
          </p:cNvPr>
          <p:cNvSpPr>
            <a:spLocks noGrp="1"/>
          </p:cNvSpPr>
          <p:nvPr>
            <p:ph type="title"/>
          </p:nvPr>
        </p:nvSpPr>
        <p:spPr>
          <a:xfrm>
            <a:off x="575154" y="115429"/>
            <a:ext cx="10515600" cy="1325563"/>
          </a:xfrm>
        </p:spPr>
        <p:txBody>
          <a:bodyPr>
            <a:normAutofit/>
          </a:bodyPr>
          <a:lstStyle/>
          <a:p>
            <a:r>
              <a:rPr lang="en-US" dirty="0"/>
              <a:t>Argos User Groups</a:t>
            </a:r>
            <a:br>
              <a:rPr lang="en-US" dirty="0"/>
            </a:br>
            <a:r>
              <a:rPr lang="en-US" sz="2200" dirty="0"/>
              <a:t>Learn With Customers Who Are Where You Are</a:t>
            </a:r>
          </a:p>
        </p:txBody>
      </p:sp>
      <p:sp>
        <p:nvSpPr>
          <p:cNvPr id="4" name="Content Placeholder 3">
            <a:extLst>
              <a:ext uri="{FF2B5EF4-FFF2-40B4-BE49-F238E27FC236}">
                <a16:creationId xmlns:a16="http://schemas.microsoft.com/office/drawing/2014/main" id="{20549EA8-7865-BC66-3F70-73CC7B593D1A}"/>
              </a:ext>
            </a:extLst>
          </p:cNvPr>
          <p:cNvSpPr>
            <a:spLocks noGrp="1"/>
          </p:cNvSpPr>
          <p:nvPr>
            <p:ph idx="1"/>
          </p:nvPr>
        </p:nvSpPr>
        <p:spPr>
          <a:xfrm>
            <a:off x="493112" y="1877505"/>
            <a:ext cx="6707961" cy="4865066"/>
          </a:xfrm>
        </p:spPr>
        <p:txBody>
          <a:bodyPr vert="horz" lIns="91440" tIns="45720" rIns="91440" bIns="45720" rtlCol="0" anchor="t">
            <a:normAutofit/>
          </a:bodyPr>
          <a:lstStyle/>
          <a:p>
            <a:r>
              <a:rPr lang="en-US" sz="1800" b="1" dirty="0"/>
              <a:t>FOUNDATIONS</a:t>
            </a:r>
            <a:br>
              <a:rPr lang="en-US" sz="1800" dirty="0"/>
            </a:br>
            <a:r>
              <a:rPr lang="en-US" sz="1800" i="1" dirty="0"/>
              <a:t>New to Argos</a:t>
            </a:r>
            <a:br>
              <a:rPr lang="en-US" sz="1800" dirty="0"/>
            </a:br>
            <a:r>
              <a:rPr lang="en-US" sz="1800" dirty="0"/>
              <a:t>Build confidence • Learn the basics • Ask questions</a:t>
            </a:r>
            <a:br>
              <a:rPr lang="en-US" sz="1800" dirty="0"/>
            </a:br>
            <a:endParaRPr lang="en-US" sz="1800" dirty="0"/>
          </a:p>
          <a:p>
            <a:r>
              <a:rPr lang="en-US" sz="1800" b="1" dirty="0"/>
              <a:t>ADVANCED</a:t>
            </a:r>
            <a:br>
              <a:rPr lang="en-US" sz="1800" dirty="0"/>
            </a:br>
            <a:r>
              <a:rPr lang="en-US" sz="1800" i="1" dirty="0"/>
              <a:t>Experienced Argos users</a:t>
            </a:r>
            <a:br>
              <a:rPr lang="en-US" sz="1800" dirty="0"/>
            </a:br>
            <a:r>
              <a:rPr lang="en-US" sz="1800" dirty="0"/>
              <a:t>Deeper topics • New capabilities • Best practices</a:t>
            </a:r>
            <a:br>
              <a:rPr lang="en-US" sz="1800" dirty="0"/>
            </a:br>
            <a:endParaRPr lang="en-US" sz="1800" dirty="0"/>
          </a:p>
          <a:p>
            <a:r>
              <a:rPr lang="en-US" sz="1800" b="1" dirty="0"/>
              <a:t>COLLEAGUE + ARGOS</a:t>
            </a:r>
            <a:br>
              <a:rPr lang="en-US" sz="1800" dirty="0"/>
            </a:br>
            <a:r>
              <a:rPr lang="en-US" sz="1800" i="1" dirty="0"/>
              <a:t>Built specifically for Colleague Users</a:t>
            </a:r>
            <a:br>
              <a:rPr lang="en-US" sz="1800" dirty="0"/>
            </a:br>
            <a:r>
              <a:rPr lang="en-US" sz="1800" dirty="0"/>
              <a:t>Real-world workflows • Peer discussion • Colleague-focused reporting</a:t>
            </a:r>
          </a:p>
          <a:p>
            <a:pPr marL="457200" lvl="1" indent="0">
              <a:buNone/>
            </a:pPr>
            <a:endParaRPr lang="en-US" dirty="0"/>
          </a:p>
        </p:txBody>
      </p:sp>
      <p:sp>
        <p:nvSpPr>
          <p:cNvPr id="5" name="Rectangle: Rounded Corners 4">
            <a:extLst>
              <a:ext uri="{FF2B5EF4-FFF2-40B4-BE49-F238E27FC236}">
                <a16:creationId xmlns:a16="http://schemas.microsoft.com/office/drawing/2014/main" id="{2F5D8DED-1E08-4756-0C62-02FD7891C4E8}"/>
              </a:ext>
            </a:extLst>
          </p:cNvPr>
          <p:cNvSpPr/>
          <p:nvPr/>
        </p:nvSpPr>
        <p:spPr>
          <a:xfrm>
            <a:off x="230625" y="241919"/>
            <a:ext cx="11730750" cy="6374162"/>
          </a:xfrm>
          <a:prstGeom prst="roundRect">
            <a:avLst>
              <a:gd name="adj" fmla="val 1093"/>
            </a:avLst>
          </a:prstGeom>
          <a:no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ack and grey logo&#10;&#10;AI-generated content may be incorrect.">
            <a:extLst>
              <a:ext uri="{FF2B5EF4-FFF2-40B4-BE49-F238E27FC236}">
                <a16:creationId xmlns:a16="http://schemas.microsoft.com/office/drawing/2014/main" id="{427F11B5-7F87-2DE5-DA9E-6EF2BB48E6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7166" y="6100521"/>
            <a:ext cx="1401722" cy="373794"/>
          </a:xfrm>
          <a:prstGeom prst="rect">
            <a:avLst/>
          </a:prstGeom>
        </p:spPr>
      </p:pic>
      <p:pic>
        <p:nvPicPr>
          <p:cNvPr id="10" name="Picture 9" descr="A black and blue text&#10;&#10;AI-generated content may be incorrect.">
            <a:extLst>
              <a:ext uri="{FF2B5EF4-FFF2-40B4-BE49-F238E27FC236}">
                <a16:creationId xmlns:a16="http://schemas.microsoft.com/office/drawing/2014/main" id="{E7FAC3A9-53AF-2A4F-58DB-FFA8C67E90B7}"/>
              </a:ext>
            </a:extLst>
          </p:cNvPr>
          <p:cNvPicPr>
            <a:picLocks noChangeAspect="1"/>
          </p:cNvPicPr>
          <p:nvPr/>
        </p:nvPicPr>
        <p:blipFill>
          <a:blip r:embed="rId4"/>
          <a:stretch>
            <a:fillRect/>
          </a:stretch>
        </p:blipFill>
        <p:spPr>
          <a:xfrm>
            <a:off x="9469883" y="473722"/>
            <a:ext cx="2274934" cy="1000859"/>
          </a:xfrm>
          <a:prstGeom prst="rect">
            <a:avLst/>
          </a:prstGeom>
        </p:spPr>
      </p:pic>
      <p:sp>
        <p:nvSpPr>
          <p:cNvPr id="12" name="Rectangle 11">
            <a:extLst>
              <a:ext uri="{FF2B5EF4-FFF2-40B4-BE49-F238E27FC236}">
                <a16:creationId xmlns:a16="http://schemas.microsoft.com/office/drawing/2014/main" id="{B34D8BDD-2789-34AC-DC47-C1968EC85679}"/>
              </a:ext>
            </a:extLst>
          </p:cNvPr>
          <p:cNvSpPr/>
          <p:nvPr/>
        </p:nvSpPr>
        <p:spPr>
          <a:xfrm>
            <a:off x="7553793" y="0"/>
            <a:ext cx="4651466" cy="6858000"/>
          </a:xfrm>
          <a:prstGeom prst="rect">
            <a:avLst/>
          </a:prstGeom>
          <a:solidFill>
            <a:srgbClr val="7030A0">
              <a:alpha val="10000"/>
            </a:srgbClr>
          </a:solidFill>
          <a:ln>
            <a:noFill/>
          </a:ln>
          <a:effectLst>
            <a:outerShdw blurRad="574282" dist="50800" dir="7427102" sx="159000" sy="159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aphic 13">
            <a:extLst>
              <a:ext uri="{FF2B5EF4-FFF2-40B4-BE49-F238E27FC236}">
                <a16:creationId xmlns:a16="http://schemas.microsoft.com/office/drawing/2014/main" id="{74530176-441E-61E6-4038-5C91331F75E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46483" y="2114024"/>
            <a:ext cx="4113775" cy="2861755"/>
          </a:xfrm>
          <a:prstGeom prst="rect">
            <a:avLst/>
          </a:prstGeom>
        </p:spPr>
      </p:pic>
    </p:spTree>
    <p:extLst>
      <p:ext uri="{BB962C8B-B14F-4D97-AF65-F5344CB8AC3E}">
        <p14:creationId xmlns:p14="http://schemas.microsoft.com/office/powerpoint/2010/main" val="1947647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2BECC-EB83-B986-7E17-BA8AA128821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FC59102-8F62-BDDC-788D-A8D98FF8EF56}"/>
              </a:ext>
            </a:extLst>
          </p:cNvPr>
          <p:cNvSpPr>
            <a:spLocks noGrp="1"/>
          </p:cNvSpPr>
          <p:nvPr>
            <p:ph type="title"/>
          </p:nvPr>
        </p:nvSpPr>
        <p:spPr>
          <a:xfrm>
            <a:off x="550499" y="188924"/>
            <a:ext cx="10515600" cy="1325563"/>
          </a:xfrm>
        </p:spPr>
        <p:txBody>
          <a:bodyPr>
            <a:normAutofit/>
          </a:bodyPr>
          <a:lstStyle/>
          <a:p>
            <a:r>
              <a:rPr lang="en-US" dirty="0"/>
              <a:t>Argos User Groups – Recent Topics</a:t>
            </a:r>
            <a:br>
              <a:rPr lang="en-US" dirty="0"/>
            </a:br>
            <a:r>
              <a:rPr lang="en-US" sz="2200" dirty="0"/>
              <a:t>Learn With Customers Who Are Where You Are</a:t>
            </a:r>
          </a:p>
        </p:txBody>
      </p:sp>
      <p:sp>
        <p:nvSpPr>
          <p:cNvPr id="4" name="Content Placeholder 3">
            <a:extLst>
              <a:ext uri="{FF2B5EF4-FFF2-40B4-BE49-F238E27FC236}">
                <a16:creationId xmlns:a16="http://schemas.microsoft.com/office/drawing/2014/main" id="{3B0922CD-4B52-3FE4-BD8B-405BC6D4350B}"/>
              </a:ext>
            </a:extLst>
          </p:cNvPr>
          <p:cNvSpPr>
            <a:spLocks noGrp="1"/>
          </p:cNvSpPr>
          <p:nvPr>
            <p:ph idx="1"/>
          </p:nvPr>
        </p:nvSpPr>
        <p:spPr>
          <a:xfrm>
            <a:off x="497760" y="1440992"/>
            <a:ext cx="11307797" cy="5057779"/>
          </a:xfrm>
        </p:spPr>
        <p:txBody>
          <a:bodyPr vert="horz" lIns="91440" tIns="45720" rIns="91440" bIns="45720" numCol="2" rtlCol="0" anchor="t">
            <a:normAutofit/>
          </a:bodyPr>
          <a:lstStyle/>
          <a:p>
            <a:r>
              <a:rPr lang="en-US" sz="1700" b="1" dirty="0"/>
              <a:t>Colleague + Argos User Groups</a:t>
            </a:r>
          </a:p>
          <a:p>
            <a:pPr lvl="1"/>
            <a:r>
              <a:rPr lang="en-US" sz="1700" dirty="0"/>
              <a:t>Colleague On-Prem ODS to SaaS Insights Conversion</a:t>
            </a:r>
          </a:p>
          <a:p>
            <a:pPr lvl="1"/>
            <a:r>
              <a:rPr lang="en-US" sz="1700" dirty="0"/>
              <a:t>Revamping/Rebuilding Enrollment Dashboards</a:t>
            </a:r>
          </a:p>
          <a:p>
            <a:pPr lvl="1"/>
            <a:r>
              <a:rPr lang="en-US" sz="1700" dirty="0"/>
              <a:t>Student Progress &amp; Graduation Readiness Report </a:t>
            </a:r>
          </a:p>
          <a:p>
            <a:pPr lvl="1"/>
            <a:endParaRPr lang="en-US" sz="1700" dirty="0"/>
          </a:p>
          <a:p>
            <a:r>
              <a:rPr lang="en-US" sz="1700" b="1" dirty="0"/>
              <a:t>Advanced Argos User Group</a:t>
            </a:r>
          </a:p>
          <a:p>
            <a:pPr lvl="1"/>
            <a:r>
              <a:rPr lang="en-US" sz="1700" dirty="0"/>
              <a:t>Data Warehouse Discussion with Invoke</a:t>
            </a:r>
          </a:p>
          <a:p>
            <a:pPr lvl="1"/>
            <a:r>
              <a:rPr lang="en-US" sz="1700" dirty="0"/>
              <a:t>Student Progress &amp; Graduation Readiness Report</a:t>
            </a:r>
          </a:p>
          <a:p>
            <a:r>
              <a:rPr lang="en-US" sz="1700" b="1" dirty="0"/>
              <a:t>Foundations Argos User Group</a:t>
            </a:r>
          </a:p>
          <a:p>
            <a:pPr lvl="1"/>
            <a:r>
              <a:rPr lang="en-US" sz="1700" dirty="0"/>
              <a:t>Basics to DataBlock Design</a:t>
            </a:r>
          </a:p>
          <a:p>
            <a:pPr lvl="1"/>
            <a:r>
              <a:rPr lang="en-US" sz="1700" dirty="0"/>
              <a:t>Report Writing Best Practices for New Users</a:t>
            </a:r>
          </a:p>
          <a:p>
            <a:pPr marL="457200" lvl="1" indent="0">
              <a:buNone/>
            </a:pPr>
            <a:endParaRPr lang="en-US" sz="1700" dirty="0"/>
          </a:p>
          <a:p>
            <a:pPr marL="457200" lvl="1" indent="0">
              <a:buNone/>
            </a:pPr>
            <a:r>
              <a:rPr lang="en-US" sz="1700" dirty="0"/>
              <a:t>Rest of Q3/Q4 is packed with exciting topics!  Register at the Evisions Webinar/User Group Calendar.</a:t>
            </a:r>
          </a:p>
          <a:p>
            <a:pPr marL="457200" lvl="1" indent="0">
              <a:buNone/>
            </a:pPr>
            <a:endParaRPr lang="en-US" dirty="0">
              <a:solidFill>
                <a:srgbClr val="7030A0"/>
              </a:solidFill>
            </a:endParaRPr>
          </a:p>
        </p:txBody>
      </p:sp>
      <p:sp>
        <p:nvSpPr>
          <p:cNvPr id="5" name="Rectangle: Rounded Corners 4">
            <a:extLst>
              <a:ext uri="{FF2B5EF4-FFF2-40B4-BE49-F238E27FC236}">
                <a16:creationId xmlns:a16="http://schemas.microsoft.com/office/drawing/2014/main" id="{34405986-8CB0-43F7-36E0-046C32175DE5}"/>
              </a:ext>
            </a:extLst>
          </p:cNvPr>
          <p:cNvSpPr/>
          <p:nvPr/>
        </p:nvSpPr>
        <p:spPr>
          <a:xfrm>
            <a:off x="230625" y="241919"/>
            <a:ext cx="11730750" cy="6374162"/>
          </a:xfrm>
          <a:prstGeom prst="roundRect">
            <a:avLst>
              <a:gd name="adj" fmla="val 1093"/>
            </a:avLst>
          </a:prstGeom>
          <a:no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and grey logo&#10;&#10;AI-generated content may be incorrect.">
            <a:extLst>
              <a:ext uri="{FF2B5EF4-FFF2-40B4-BE49-F238E27FC236}">
                <a16:creationId xmlns:a16="http://schemas.microsoft.com/office/drawing/2014/main" id="{3401C8DB-E35C-9631-05E1-91106E8B2C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7166" y="6100521"/>
            <a:ext cx="1401722" cy="373794"/>
          </a:xfrm>
          <a:prstGeom prst="rect">
            <a:avLst/>
          </a:prstGeom>
        </p:spPr>
      </p:pic>
      <p:pic>
        <p:nvPicPr>
          <p:cNvPr id="9" name="Picture 8" descr="A black and blue text&#10;&#10;AI-generated content may be incorrect.">
            <a:extLst>
              <a:ext uri="{FF2B5EF4-FFF2-40B4-BE49-F238E27FC236}">
                <a16:creationId xmlns:a16="http://schemas.microsoft.com/office/drawing/2014/main" id="{BD5A69F3-C88A-AD47-65CA-A1E69126703C}"/>
              </a:ext>
            </a:extLst>
          </p:cNvPr>
          <p:cNvPicPr>
            <a:picLocks noChangeAspect="1"/>
          </p:cNvPicPr>
          <p:nvPr/>
        </p:nvPicPr>
        <p:blipFill>
          <a:blip r:embed="rId4"/>
          <a:stretch>
            <a:fillRect/>
          </a:stretch>
        </p:blipFill>
        <p:spPr>
          <a:xfrm>
            <a:off x="9469883" y="473722"/>
            <a:ext cx="2274934" cy="1000859"/>
          </a:xfrm>
          <a:prstGeom prst="rect">
            <a:avLst/>
          </a:prstGeom>
        </p:spPr>
      </p:pic>
      <p:sp>
        <p:nvSpPr>
          <p:cNvPr id="2" name="Rectangle 1">
            <a:extLst>
              <a:ext uri="{FF2B5EF4-FFF2-40B4-BE49-F238E27FC236}">
                <a16:creationId xmlns:a16="http://schemas.microsoft.com/office/drawing/2014/main" id="{60D31A06-8091-2BD7-8ADF-35413C27145D}"/>
              </a:ext>
            </a:extLst>
          </p:cNvPr>
          <p:cNvSpPr/>
          <p:nvPr/>
        </p:nvSpPr>
        <p:spPr>
          <a:xfrm>
            <a:off x="7553793" y="0"/>
            <a:ext cx="4651466" cy="6858000"/>
          </a:xfrm>
          <a:prstGeom prst="rect">
            <a:avLst/>
          </a:prstGeom>
          <a:solidFill>
            <a:srgbClr val="7030A0">
              <a:alpha val="10000"/>
            </a:srgbClr>
          </a:solidFill>
          <a:ln>
            <a:noFill/>
          </a:ln>
          <a:effectLst>
            <a:outerShdw blurRad="574282" dist="50800" dir="7427102" sx="159000" sy="159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Graphic 5">
            <a:extLst>
              <a:ext uri="{FF2B5EF4-FFF2-40B4-BE49-F238E27FC236}">
                <a16:creationId xmlns:a16="http://schemas.microsoft.com/office/drawing/2014/main" id="{F26A79AB-1E10-E3AA-29E2-572982A16F9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46483" y="2114024"/>
            <a:ext cx="4113775" cy="2861755"/>
          </a:xfrm>
          <a:prstGeom prst="rect">
            <a:avLst/>
          </a:prstGeom>
        </p:spPr>
      </p:pic>
    </p:spTree>
    <p:extLst>
      <p:ext uri="{BB962C8B-B14F-4D97-AF65-F5344CB8AC3E}">
        <p14:creationId xmlns:p14="http://schemas.microsoft.com/office/powerpoint/2010/main" val="2158218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21EDF-650B-A3AE-CD5D-0276E11CEC7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BD53578-56F6-5D82-BC9F-098151E2C5EF}"/>
              </a:ext>
            </a:extLst>
          </p:cNvPr>
          <p:cNvSpPr/>
          <p:nvPr/>
        </p:nvSpPr>
        <p:spPr>
          <a:xfrm>
            <a:off x="9081370" y="0"/>
            <a:ext cx="3110629"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BD0E0C78-A6A2-1469-02AC-18129EF6300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01184" y="2389735"/>
            <a:ext cx="3687483" cy="2696333"/>
          </a:xfrm>
          <a:prstGeom prst="rect">
            <a:avLst/>
          </a:prstGeom>
        </p:spPr>
      </p:pic>
      <p:sp>
        <p:nvSpPr>
          <p:cNvPr id="3" name="Content Placeholder 2">
            <a:extLst>
              <a:ext uri="{FF2B5EF4-FFF2-40B4-BE49-F238E27FC236}">
                <a16:creationId xmlns:a16="http://schemas.microsoft.com/office/drawing/2014/main" id="{B185933F-AE2A-4BA2-49F5-79C02082007C}"/>
              </a:ext>
            </a:extLst>
          </p:cNvPr>
          <p:cNvSpPr>
            <a:spLocks noGrp="1"/>
          </p:cNvSpPr>
          <p:nvPr>
            <p:ph idx="1"/>
          </p:nvPr>
        </p:nvSpPr>
        <p:spPr>
          <a:xfrm>
            <a:off x="604040" y="612758"/>
            <a:ext cx="4420063" cy="1603686"/>
          </a:xfrm>
        </p:spPr>
        <p:txBody>
          <a:bodyPr vert="horz" lIns="91440" tIns="45720" rIns="91440" bIns="45720" rtlCol="0" anchor="t">
            <a:normAutofit/>
          </a:bodyPr>
          <a:lstStyle/>
          <a:p>
            <a:pPr marL="0" indent="0">
              <a:lnSpc>
                <a:spcPct val="120000"/>
              </a:lnSpc>
              <a:spcAft>
                <a:spcPts val="0"/>
              </a:spcAft>
              <a:buNone/>
            </a:pPr>
            <a:r>
              <a:rPr lang="en-US" sz="6400" b="1">
                <a:latin typeface="Aptos"/>
              </a:rPr>
              <a:t>Questions?</a:t>
            </a:r>
          </a:p>
          <a:p>
            <a:pPr marL="457200" indent="-457200" fontAlgn="base">
              <a:lnSpc>
                <a:spcPct val="120000"/>
              </a:lnSpc>
            </a:pPr>
            <a:endParaRPr lang="en-US">
              <a:latin typeface="Aptos"/>
            </a:endParaRPr>
          </a:p>
        </p:txBody>
      </p:sp>
      <p:sp>
        <p:nvSpPr>
          <p:cNvPr id="5" name="Rectangle: Rounded Corners 4">
            <a:extLst>
              <a:ext uri="{FF2B5EF4-FFF2-40B4-BE49-F238E27FC236}">
                <a16:creationId xmlns:a16="http://schemas.microsoft.com/office/drawing/2014/main" id="{D366C06C-9ADD-7B52-869C-C7D470C07900}"/>
              </a:ext>
            </a:extLst>
          </p:cNvPr>
          <p:cNvSpPr/>
          <p:nvPr/>
        </p:nvSpPr>
        <p:spPr>
          <a:xfrm>
            <a:off x="230625" y="241919"/>
            <a:ext cx="11730750" cy="6374162"/>
          </a:xfrm>
          <a:prstGeom prst="roundRect">
            <a:avLst>
              <a:gd name="adj" fmla="val 1093"/>
            </a:avLst>
          </a:prstGeom>
          <a:noFill/>
          <a:ln>
            <a:solidFill>
              <a:srgbClr val="753E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66238378-0CFB-6108-E3FC-B8ED446440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97166" y="6100521"/>
            <a:ext cx="1401722" cy="373794"/>
          </a:xfrm>
          <a:prstGeom prst="rect">
            <a:avLst/>
          </a:prstGeom>
        </p:spPr>
      </p:pic>
      <p:grpSp>
        <p:nvGrpSpPr>
          <p:cNvPr id="14" name="Group 13">
            <a:extLst>
              <a:ext uri="{FF2B5EF4-FFF2-40B4-BE49-F238E27FC236}">
                <a16:creationId xmlns:a16="http://schemas.microsoft.com/office/drawing/2014/main" id="{ED12A60F-9FE8-1902-35BB-BFACF83ED5C1}"/>
              </a:ext>
            </a:extLst>
          </p:cNvPr>
          <p:cNvGrpSpPr/>
          <p:nvPr/>
        </p:nvGrpSpPr>
        <p:grpSpPr>
          <a:xfrm>
            <a:off x="5528767" y="2212513"/>
            <a:ext cx="2937903" cy="3044910"/>
            <a:chOff x="8545128" y="2238126"/>
            <a:chExt cx="2438440" cy="2532642"/>
          </a:xfrm>
        </p:grpSpPr>
        <p:sp>
          <p:nvSpPr>
            <p:cNvPr id="12" name="Rectangle: Rounded Corners 11">
              <a:extLst>
                <a:ext uri="{FF2B5EF4-FFF2-40B4-BE49-F238E27FC236}">
                  <a16:creationId xmlns:a16="http://schemas.microsoft.com/office/drawing/2014/main" id="{32791A0D-48E6-23BC-30A4-AAB171876893}"/>
                </a:ext>
              </a:extLst>
            </p:cNvPr>
            <p:cNvSpPr/>
            <p:nvPr/>
          </p:nvSpPr>
          <p:spPr>
            <a:xfrm>
              <a:off x="8545128" y="2238126"/>
              <a:ext cx="2438440" cy="2441377"/>
            </a:xfrm>
            <a:prstGeom prst="roundRect">
              <a:avLst>
                <a:gd name="adj" fmla="val 3928"/>
              </a:avLst>
            </a:prstGeom>
            <a:solidFill>
              <a:srgbClr val="5B21B6"/>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191F3577-FCEE-028D-CE73-72AE6A7C40F5}"/>
                </a:ext>
              </a:extLst>
            </p:cNvPr>
            <p:cNvSpPr/>
            <p:nvPr/>
          </p:nvSpPr>
          <p:spPr>
            <a:xfrm>
              <a:off x="8545128" y="2329391"/>
              <a:ext cx="2438440" cy="2441377"/>
            </a:xfrm>
            <a:prstGeom prst="roundRect">
              <a:avLst>
                <a:gd name="adj" fmla="val 3928"/>
              </a:avLst>
            </a:prstGeom>
            <a:solidFill>
              <a:schemeClr val="bg1"/>
            </a:solidFill>
            <a:ln>
              <a:solidFill>
                <a:schemeClr val="bg1"/>
              </a:solidFill>
            </a:ln>
            <a:effectLst>
              <a:outerShdw blurRad="317500" dist="127000" dir="5400000" algn="t" rotWithShape="0">
                <a:srgbClr val="753EE4">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F1D949D0-4397-ED3D-6C78-74BC1D4E9688}"/>
              </a:ext>
            </a:extLst>
          </p:cNvPr>
          <p:cNvGrpSpPr/>
          <p:nvPr/>
        </p:nvGrpSpPr>
        <p:grpSpPr>
          <a:xfrm>
            <a:off x="1347371" y="2212512"/>
            <a:ext cx="2937903" cy="3044910"/>
            <a:chOff x="8545128" y="2238126"/>
            <a:chExt cx="2438440" cy="2532642"/>
          </a:xfrm>
        </p:grpSpPr>
        <p:sp>
          <p:nvSpPr>
            <p:cNvPr id="16" name="Rectangle: Rounded Corners 15">
              <a:extLst>
                <a:ext uri="{FF2B5EF4-FFF2-40B4-BE49-F238E27FC236}">
                  <a16:creationId xmlns:a16="http://schemas.microsoft.com/office/drawing/2014/main" id="{8952312A-41BC-1A58-F49E-695F6CEDA23C}"/>
                </a:ext>
              </a:extLst>
            </p:cNvPr>
            <p:cNvSpPr/>
            <p:nvPr/>
          </p:nvSpPr>
          <p:spPr>
            <a:xfrm>
              <a:off x="8545128" y="2238126"/>
              <a:ext cx="2438440" cy="2441377"/>
            </a:xfrm>
            <a:prstGeom prst="roundRect">
              <a:avLst>
                <a:gd name="adj" fmla="val 3928"/>
              </a:avLst>
            </a:prstGeom>
            <a:solidFill>
              <a:srgbClr val="5B21B6"/>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7E0D7E36-5868-EAE6-0EE3-5E4E93FB7836}"/>
                </a:ext>
              </a:extLst>
            </p:cNvPr>
            <p:cNvSpPr/>
            <p:nvPr/>
          </p:nvSpPr>
          <p:spPr>
            <a:xfrm>
              <a:off x="8545128" y="2329391"/>
              <a:ext cx="2438440" cy="2441377"/>
            </a:xfrm>
            <a:prstGeom prst="roundRect">
              <a:avLst>
                <a:gd name="adj" fmla="val 3928"/>
              </a:avLst>
            </a:prstGeom>
            <a:solidFill>
              <a:schemeClr val="bg1"/>
            </a:solidFill>
            <a:ln>
              <a:solidFill>
                <a:schemeClr val="bg1"/>
              </a:solidFill>
            </a:ln>
            <a:effectLst>
              <a:outerShdw blurRad="317500" dist="127000" dir="5400000" algn="t" rotWithShape="0">
                <a:srgbClr val="753EE4">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1">
            <a:extLst>
              <a:ext uri="{FF2B5EF4-FFF2-40B4-BE49-F238E27FC236}">
                <a16:creationId xmlns:a16="http://schemas.microsoft.com/office/drawing/2014/main" id="{EC6D6FE8-0DF6-40E3-C567-D6ED35B01EE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90052" y="2707074"/>
            <a:ext cx="2054852" cy="2054852"/>
          </a:xfrm>
          <a:prstGeom prst="rect">
            <a:avLst/>
          </a:prstGeom>
        </p:spPr>
      </p:pic>
      <p:pic>
        <p:nvPicPr>
          <p:cNvPr id="19" name="Picture 18" descr="A blue circle with a black background&#10;&#10;AI-generated content may be incorrect.">
            <a:extLst>
              <a:ext uri="{FF2B5EF4-FFF2-40B4-BE49-F238E27FC236}">
                <a16:creationId xmlns:a16="http://schemas.microsoft.com/office/drawing/2014/main" id="{05B05908-B071-079B-8AF2-D99899B68D46}"/>
              </a:ext>
            </a:extLst>
          </p:cNvPr>
          <p:cNvPicPr>
            <a:picLocks noChangeAspect="1"/>
          </p:cNvPicPr>
          <p:nvPr/>
        </p:nvPicPr>
        <p:blipFill>
          <a:blip r:embed="rId6"/>
          <a:stretch>
            <a:fillRect/>
          </a:stretch>
        </p:blipFill>
        <p:spPr>
          <a:xfrm>
            <a:off x="10677604" y="345782"/>
            <a:ext cx="1146202" cy="1152606"/>
          </a:xfrm>
          <a:prstGeom prst="rect">
            <a:avLst/>
          </a:prstGeom>
        </p:spPr>
      </p:pic>
      <p:sp>
        <p:nvSpPr>
          <p:cNvPr id="10" name="TextBox 9">
            <a:extLst>
              <a:ext uri="{FF2B5EF4-FFF2-40B4-BE49-F238E27FC236}">
                <a16:creationId xmlns:a16="http://schemas.microsoft.com/office/drawing/2014/main" id="{DB454985-9D68-AC5A-4DC7-5946A423A5F0}"/>
              </a:ext>
            </a:extLst>
          </p:cNvPr>
          <p:cNvSpPr txBox="1"/>
          <p:nvPr/>
        </p:nvSpPr>
        <p:spPr>
          <a:xfrm>
            <a:off x="5426928" y="5509697"/>
            <a:ext cx="3153341" cy="369332"/>
          </a:xfrm>
          <a:prstGeom prst="rect">
            <a:avLst/>
          </a:prstGeom>
          <a:noFill/>
        </p:spPr>
        <p:txBody>
          <a:bodyPr wrap="square" lIns="91440" tIns="45720" rIns="91440" bIns="45720" anchor="t">
            <a:spAutoFit/>
          </a:bodyPr>
          <a:lstStyle/>
          <a:p>
            <a:r>
              <a:rPr lang="en-US" b="1">
                <a:latin typeface="Aptos"/>
              </a:rPr>
              <a:t>Scan for personalized</a:t>
            </a:r>
            <a:r>
              <a:rPr lang="en-US" b="1">
                <a:solidFill>
                  <a:srgbClr val="753EE4"/>
                </a:solidFill>
                <a:latin typeface="Aptos"/>
              </a:rPr>
              <a:t> Demo</a:t>
            </a:r>
            <a:endParaRPr lang="en-US" b="1">
              <a:latin typeface="Aptos"/>
            </a:endParaRPr>
          </a:p>
        </p:txBody>
      </p:sp>
      <p:pic>
        <p:nvPicPr>
          <p:cNvPr id="6" name="Picture 5">
            <a:extLst>
              <a:ext uri="{FF2B5EF4-FFF2-40B4-BE49-F238E27FC236}">
                <a16:creationId xmlns:a16="http://schemas.microsoft.com/office/drawing/2014/main" id="{036C58B8-985E-068A-BF8B-A8B6692ECF6A}"/>
              </a:ext>
            </a:extLst>
          </p:cNvPr>
          <p:cNvPicPr>
            <a:picLocks noChangeAspect="1"/>
          </p:cNvPicPr>
          <p:nvPr/>
        </p:nvPicPr>
        <p:blipFill>
          <a:blip r:embed="rId7"/>
          <a:stretch>
            <a:fillRect/>
          </a:stretch>
        </p:blipFill>
        <p:spPr>
          <a:xfrm>
            <a:off x="6108718" y="2900829"/>
            <a:ext cx="1778000" cy="1778000"/>
          </a:xfrm>
          <a:prstGeom prst="rect">
            <a:avLst/>
          </a:prstGeom>
        </p:spPr>
      </p:pic>
    </p:spTree>
    <p:extLst>
      <p:ext uri="{BB962C8B-B14F-4D97-AF65-F5344CB8AC3E}">
        <p14:creationId xmlns:p14="http://schemas.microsoft.com/office/powerpoint/2010/main" val="16521907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1183</TotalTime>
  <Words>2238</Words>
  <Application>Microsoft Macintosh PowerPoint</Application>
  <PresentationFormat>Widescreen</PresentationFormat>
  <Paragraphs>208</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Aptos</vt:lpstr>
      <vt:lpstr>Aptos Display</vt:lpstr>
      <vt:lpstr>Arial</vt:lpstr>
      <vt:lpstr>Calibri</vt:lpstr>
      <vt:lpstr>Courier New</vt:lpstr>
      <vt:lpstr>TT Norms Pro</vt:lpstr>
      <vt:lpstr>TT Norms Regular</vt:lpstr>
      <vt:lpstr>Office Theme</vt:lpstr>
      <vt:lpstr>PowerPoint Presentation</vt:lpstr>
      <vt:lpstr>Argos in Colleague and Banner</vt:lpstr>
      <vt:lpstr>The Power of Argos</vt:lpstr>
      <vt:lpstr>PowerPoint Presentation</vt:lpstr>
      <vt:lpstr>Let’s dive into Argos</vt:lpstr>
      <vt:lpstr>PowerPoint Presentation</vt:lpstr>
      <vt:lpstr>Co-Op and Community</vt:lpstr>
      <vt:lpstr>Customer Success Team</vt:lpstr>
      <vt:lpstr>PowerPoint Presentation</vt:lpstr>
      <vt:lpstr>Argos User Groups</vt:lpstr>
      <vt:lpstr>Argos User Groups Learn With Customers Who Are Where You Are</vt:lpstr>
      <vt:lpstr>Argos User Groups – Recent Topics Learn With Customers Who Are Where You Are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Paul Bocci</dc:creator>
  <cp:lastModifiedBy>Paul Bocci</cp:lastModifiedBy>
  <cp:revision>5</cp:revision>
  <dcterms:created xsi:type="dcterms:W3CDTF">2026-09-16T20:30:49Z</dcterms:created>
  <dcterms:modified xsi:type="dcterms:W3CDTF">2026-09-18T20:39:56Z</dcterms:modified>
</cp:coreProperties>
</file>