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0"/>
  </p:notesMasterIdLst>
  <p:handoutMasterIdLst>
    <p:handoutMasterId r:id="rId31"/>
  </p:handoutMasterIdLst>
  <p:sldIdLst>
    <p:sldId id="387" r:id="rId2"/>
    <p:sldId id="261" r:id="rId3"/>
    <p:sldId id="386" r:id="rId4"/>
    <p:sldId id="401" r:id="rId5"/>
    <p:sldId id="402" r:id="rId6"/>
    <p:sldId id="403" r:id="rId7"/>
    <p:sldId id="376" r:id="rId8"/>
    <p:sldId id="398" r:id="rId9"/>
    <p:sldId id="396" r:id="rId10"/>
    <p:sldId id="408" r:id="rId11"/>
    <p:sldId id="404" r:id="rId12"/>
    <p:sldId id="409" r:id="rId13"/>
    <p:sldId id="410" r:id="rId14"/>
    <p:sldId id="411" r:id="rId15"/>
    <p:sldId id="412" r:id="rId16"/>
    <p:sldId id="413" r:id="rId17"/>
    <p:sldId id="414" r:id="rId18"/>
    <p:sldId id="415" r:id="rId19"/>
    <p:sldId id="405" r:id="rId20"/>
    <p:sldId id="424" r:id="rId21"/>
    <p:sldId id="423" r:id="rId22"/>
    <p:sldId id="406" r:id="rId23"/>
    <p:sldId id="425" r:id="rId24"/>
    <p:sldId id="426" r:id="rId25"/>
    <p:sldId id="407" r:id="rId26"/>
    <p:sldId id="427" r:id="rId27"/>
    <p:sldId id="428" r:id="rId28"/>
    <p:sldId id="36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372F22-1C16-4693-848B-A2BC0B9AB0A8}" v="40" dt="2026-02-26T18:46:52.8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72"/>
    <p:restoredTop sz="96315"/>
  </p:normalViewPr>
  <p:slideViewPr>
    <p:cSldViewPr snapToGrid="0">
      <p:cViewPr varScale="1">
        <p:scale>
          <a:sx n="70" d="100"/>
          <a:sy n="70" d="100"/>
        </p:scale>
        <p:origin x="8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309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09ADED-5D8C-40F2-F1D7-B1FB2C436D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01E718-567A-CBB4-47F5-BF96D86E0D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BFD00-BE2A-E640-8102-6D20E527F33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D0BDD-D444-DD15-00A3-29522B7E03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04B74-85DF-B76E-7A2B-E44E8358BE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41A62-0348-034C-B9C3-B31CE64E9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66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C3AE5-1CD5-A442-ABDE-34AFE8AB75D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9D32D-A508-2149-A2D9-DEF2CBFAA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4C2A8BA-A8C1-DC6B-43AC-EA5BEA4A59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828" y="686332"/>
            <a:ext cx="6423471" cy="4590893"/>
          </a:xfrm>
          <a:prstGeom prst="rect">
            <a:avLst/>
          </a:prstGeom>
        </p:spPr>
      </p:pic>
      <p:pic>
        <p:nvPicPr>
          <p:cNvPr id="11" name="Picture 10" descr="A person looking at her phone&#10;&#10;AI-generated content may be incorrect.">
            <a:extLst>
              <a:ext uri="{FF2B5EF4-FFF2-40B4-BE49-F238E27FC236}">
                <a16:creationId xmlns:a16="http://schemas.microsoft.com/office/drawing/2014/main" id="{F16C32CC-2FA0-AE6D-E608-31DFD5C7FB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206" t="1533" r="1859" b="1533"/>
          <a:stretch>
            <a:fillRect/>
          </a:stretch>
        </p:blipFill>
        <p:spPr>
          <a:xfrm>
            <a:off x="7631875" y="0"/>
            <a:ext cx="4572000" cy="6858000"/>
          </a:xfrm>
          <a:prstGeom prst="rect">
            <a:avLst/>
          </a:prstGeom>
        </p:spPr>
      </p:pic>
      <p:pic>
        <p:nvPicPr>
          <p:cNvPr id="4" name="EL26_ppt banner_V3">
            <a:hlinkClick r:id="" action="ppaction://media"/>
            <a:extLst>
              <a:ext uri="{FF2B5EF4-FFF2-40B4-BE49-F238E27FC236}">
                <a16:creationId xmlns:a16="http://schemas.microsoft.com/office/drawing/2014/main" id="{5289503E-C568-8E2A-D669-BD9FE6B4F7D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647" y="5486400"/>
            <a:ext cx="12371294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5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AE263D8-6177-1088-5527-17FBB55DB0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0" r="1999"/>
          <a:stretch>
            <a:fillRect/>
          </a:stretch>
        </p:blipFill>
        <p:spPr>
          <a:xfrm>
            <a:off x="-1" y="5913830"/>
            <a:ext cx="12203413" cy="348747"/>
          </a:xfrm>
          <a:prstGeom prst="rect">
            <a:avLst/>
          </a:prstGeom>
        </p:spPr>
      </p:pic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995D483-2259-65BF-2703-8F0D88D469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012" y="1778990"/>
            <a:ext cx="8838357" cy="1387247"/>
          </a:xfrm>
        </p:spPr>
        <p:txBody>
          <a:bodyPr anchor="ctr"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A27CEC5A-E9E2-834D-61D6-A022B62446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5012" y="3346405"/>
            <a:ext cx="8838357" cy="725094"/>
          </a:xfrm>
        </p:spPr>
        <p:txBody>
          <a:bodyPr anchor="ctr">
            <a:normAutofit/>
          </a:bodyPr>
          <a:lstStyle>
            <a:lvl1pPr marL="0" indent="0">
              <a:buClr>
                <a:schemeClr val="accent2"/>
              </a:buClr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D60D363-07C8-700B-D21F-94F1E3CA10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5013" y="4527662"/>
            <a:ext cx="8838356" cy="725094"/>
          </a:xfrm>
        </p:spPr>
        <p:txBody>
          <a:bodyPr anchor="t">
            <a:noAutofit/>
          </a:bodyPr>
          <a:lstStyle>
            <a:lvl1pPr marL="0" indent="0">
              <a:buClr>
                <a:schemeClr val="accent2"/>
              </a:buClr>
              <a:buNone/>
              <a:defRPr sz="12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Presenters Name, Job 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28074B6-1CD0-AFAB-06B1-5012DAEF3D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0930" y="769796"/>
            <a:ext cx="2983885" cy="3481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528C54-E082-2D3B-F451-EF0867D25E2D}"/>
              </a:ext>
            </a:extLst>
          </p:cNvPr>
          <p:cNvSpPr/>
          <p:nvPr userDrawn="1"/>
        </p:nvSpPr>
        <p:spPr>
          <a:xfrm flipH="1">
            <a:off x="-4" y="6256389"/>
            <a:ext cx="12192001" cy="60161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17E87D-62F9-7D15-00F7-E8C8D5BE8E7D}"/>
              </a:ext>
            </a:extLst>
          </p:cNvPr>
          <p:cNvSpPr txBox="1"/>
          <p:nvPr userDrawn="1"/>
        </p:nvSpPr>
        <p:spPr>
          <a:xfrm>
            <a:off x="288157" y="6462913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DC1C18B-3883-8A3E-6A24-164092B9CF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7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eak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E4417E8-4FAF-EFBA-C585-E39129E4FF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3336" y="912044"/>
            <a:ext cx="3325325" cy="3325325"/>
          </a:xfrm>
          <a:prstGeom prst="rect">
            <a:avLst/>
          </a:prstGeom>
          <a:ln w="177800" cap="sq">
            <a:solidFill>
              <a:schemeClr val="accent2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262446-1677-1734-65B8-C86570D540AC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FAF41-8256-8B49-EB83-2B5536C6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88EA58-57A1-2E57-F0C1-2EE01D71768D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D6F20791-26F9-2E20-31BF-7C17D4BDA9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CE7A85D-68B8-3FAE-E8E7-25F8A3FEBB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9225" y="4591003"/>
            <a:ext cx="6053547" cy="413350"/>
          </a:xfrm>
        </p:spPr>
        <p:txBody>
          <a:bodyPr anchor="ctr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24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6EDFB4A-ADE9-5CAD-34A8-B1E68DDE9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69225" y="5099887"/>
            <a:ext cx="6053547" cy="413350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CEAF56-2C9D-D9A5-9485-E969238A38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3500000">
            <a:off x="8064132" y="3365397"/>
            <a:ext cx="1245871" cy="12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0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eak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262446-1677-1734-65B8-C86570D540AC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FAF41-8256-8B49-EB83-2B5536C6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88EA58-57A1-2E57-F0C1-2EE01D71768D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D6F20791-26F9-2E20-31BF-7C17D4BDA9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E4417E8-4FAF-EFBA-C585-E39129E4FF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20155" y="915045"/>
            <a:ext cx="3325325" cy="3325325"/>
          </a:xfrm>
          <a:prstGeom prst="rect">
            <a:avLst/>
          </a:prstGeom>
          <a:ln w="177800" cap="sq">
            <a:solidFill>
              <a:schemeClr val="accent2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CE7A85D-68B8-3FAE-E8E7-25F8A3FEBB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8099" y="4639238"/>
            <a:ext cx="4689436" cy="413350"/>
          </a:xfrm>
        </p:spPr>
        <p:txBody>
          <a:bodyPr anchor="ctr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24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6EDFB4A-ADE9-5CAD-34A8-B1E68DDE9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8099" y="5148122"/>
            <a:ext cx="4689436" cy="413350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FE2AE8-AA17-DB96-9C67-05FB7FB6D9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50896" y="915045"/>
            <a:ext cx="3325325" cy="3325325"/>
          </a:xfrm>
          <a:prstGeom prst="rect">
            <a:avLst/>
          </a:prstGeom>
          <a:ln w="177800" cap="sq">
            <a:solidFill>
              <a:schemeClr val="accent4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03AED01-8D46-1FA3-F483-7DC101D8BF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8840" y="4639238"/>
            <a:ext cx="4689436" cy="413350"/>
          </a:xfrm>
        </p:spPr>
        <p:txBody>
          <a:bodyPr anchor="ctr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24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C94515C-8E33-7744-2B45-861B2EE53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8840" y="5148122"/>
            <a:ext cx="4689436" cy="413350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789235-3D18-9187-ECB5-F2110D2DD8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3500000">
            <a:off x="5388685" y="3452341"/>
            <a:ext cx="997611" cy="9805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D2D294-F366-B50B-1BD3-73FFF3B7FA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299092">
            <a:off x="10533867" y="142568"/>
            <a:ext cx="824383" cy="72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4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eak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262446-1677-1734-65B8-C86570D540AC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FAF41-8256-8B49-EB83-2B5536C6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88EA58-57A1-2E57-F0C1-2EE01D71768D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D6F20791-26F9-2E20-31BF-7C17D4BDA9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E4417E8-4FAF-EFBA-C585-E39129E4FF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7088" y="1426372"/>
            <a:ext cx="2470182" cy="2470182"/>
          </a:xfrm>
          <a:prstGeom prst="rect">
            <a:avLst/>
          </a:prstGeom>
          <a:ln w="152400" cap="sq">
            <a:solidFill>
              <a:schemeClr val="accent2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CE7A85D-68B8-3FAE-E8E7-25F8A3FEBB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431" y="4147276"/>
            <a:ext cx="3483497" cy="307053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accent2"/>
              </a:buClr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6EDFB4A-ADE9-5CAD-34A8-B1E68DDE9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0431" y="4570629"/>
            <a:ext cx="3483497" cy="307053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4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1A8EFE6-5D82-4261-E078-DB02C292C9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83808" y="1426372"/>
            <a:ext cx="2470182" cy="2470182"/>
          </a:xfrm>
          <a:prstGeom prst="rect">
            <a:avLst/>
          </a:prstGeom>
          <a:ln w="152400" cap="sq">
            <a:solidFill>
              <a:schemeClr val="accent5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E92BDDCB-7C2B-69DE-BB83-01214EE83F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77151" y="4147276"/>
            <a:ext cx="3483497" cy="307053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accent2"/>
              </a:buClr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4C35F1B-D1D4-AD17-2507-491358A157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7151" y="4570629"/>
            <a:ext cx="3483497" cy="307053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4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1EB6AB3C-FE56-76A2-6FB1-DB432ED3A5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60448" y="1426372"/>
            <a:ext cx="2470182" cy="2470182"/>
          </a:xfrm>
          <a:prstGeom prst="rect">
            <a:avLst/>
          </a:prstGeom>
          <a:ln w="152400" cap="sq">
            <a:solidFill>
              <a:schemeClr val="accent4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FBE7513-1145-ED69-7DBC-5823C1342F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3791" y="4147276"/>
            <a:ext cx="3483497" cy="307053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accent2"/>
              </a:buClr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89BA26C-D1AA-75EF-0015-C758066EB9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3791" y="4570629"/>
            <a:ext cx="3483497" cy="307053"/>
          </a:xfrm>
        </p:spPr>
        <p:txBody>
          <a:bodyPr anchor="t">
            <a:normAutofit/>
          </a:bodyPr>
          <a:lstStyle>
            <a:lvl1pPr marL="0" indent="0" algn="ctr">
              <a:buClr>
                <a:schemeClr val="accent2"/>
              </a:buClr>
              <a:buNone/>
              <a:defRPr sz="1400" b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Title, Organization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12F5191-9D87-7889-ABD8-012E8FBC3A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3500000">
            <a:off x="3543058" y="3597675"/>
            <a:ext cx="608152" cy="5977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84DC7E-529C-7068-9F71-F0357217C69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299092">
            <a:off x="7345774" y="864106"/>
            <a:ext cx="707706" cy="6230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796F8F9-3C03-EF58-DA90-7271EADCF16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9541" y="3340812"/>
            <a:ext cx="472910" cy="98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03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262446-1677-1734-65B8-C86570D540AC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FAF41-8256-8B49-EB83-2B5536C6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88EA58-57A1-2E57-F0C1-2EE01D71768D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D6F20791-26F9-2E20-31BF-7C17D4BDA9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9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2F7A2C0-44D6-27E4-5ACC-D927FA8286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39" y="536028"/>
            <a:ext cx="10820968" cy="10456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A9481-B6D4-C0AE-B6AF-0402C5220825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30BC957-4757-466C-DFAC-E86AA3DBE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3D3E3B-51FE-C4A3-E874-74B5A538D149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FE8F8C64-3421-6F04-29CA-E9A13ADE13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53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87F21F4-5DA7-8A27-E063-524CC95B9A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639" y="1786759"/>
            <a:ext cx="11233597" cy="4193353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60DFC99-C5EA-1A36-2145-710FC20974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39" y="536028"/>
            <a:ext cx="11233596" cy="10456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36833-0BC3-630A-7D33-9FE6C23685B6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77762-CFF0-2885-8632-06DFC76083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D07B78-F22D-487A-CFD9-C728F44E9993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35D3F75D-21D7-7F69-A745-AE5D742B6C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2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88C9C2B-D2E6-EE0A-C84B-28344C172C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639" y="1786759"/>
            <a:ext cx="5481089" cy="4193353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B896336C-0393-C0A4-1239-3AA41CF84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13071" y="1786759"/>
            <a:ext cx="5481089" cy="4193353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D6ACE5E-34E8-EABD-B6F7-693A1C734D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38" y="536028"/>
            <a:ext cx="11234521" cy="10456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9B3F0-B0E8-730D-9D03-48DF7FBAD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56F9E3-74DA-3CCD-2BA7-1FEBDB66E31E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2700CF-CECD-947B-CF86-8F938965E12E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7183DF5-1318-EB47-86D7-60E7F0D5EF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05638" y="6448660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96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CFA84063-1E0E-5A68-15B6-AC8B1AC515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93124" y="536027"/>
            <a:ext cx="2968443" cy="544408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91FFD27-7801-DBD1-D6E4-08561D2D86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638" y="1786759"/>
            <a:ext cx="8231207" cy="4193353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86B1B2F-5B69-1EC0-EDAB-05034FE535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39" y="536028"/>
            <a:ext cx="8231206" cy="10456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BE0CE-D09D-A849-13DF-19D3230AD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DD468B-7EB8-54D2-1FEC-BDBCD9CD6956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D7E8C5F-F588-59DF-DEA6-08FAE4520735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09D8EC-93A4-66AA-2DBD-19EE967421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05638" y="6448660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50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C1DAE6E1-94AC-793D-E334-0CF26EA0F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99" y="2238843"/>
            <a:ext cx="10363202" cy="1333891"/>
          </a:xfr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Divider Slide</a:t>
            </a:r>
            <a:br>
              <a:rPr lang="en-US" dirty="0"/>
            </a:br>
            <a:r>
              <a:rPr lang="en-US" dirty="0"/>
              <a:t>Two Max Line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F049E1B0-BA0B-F873-361C-6B7CE114B9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3750468"/>
            <a:ext cx="10363202" cy="389915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 Divider Slide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444633-DD12-5F7A-D6DE-1320771C7D9E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4D0B16A-C259-4B3F-8332-5B4717E827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08000" cap="sq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94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68D94B-8222-405F-8341-EB39E2CA02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[Click to insert image]</a:t>
            </a:r>
          </a:p>
        </p:txBody>
      </p:sp>
    </p:spTree>
    <p:extLst>
      <p:ext uri="{BB962C8B-B14F-4D97-AF65-F5344CB8AC3E}">
        <p14:creationId xmlns:p14="http://schemas.microsoft.com/office/powerpoint/2010/main" val="71484110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1BBC57-2A7B-F916-1726-A8A0010782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C1DAE6E1-94AC-793D-E334-0CF26EA0F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99" y="2531927"/>
            <a:ext cx="10363202" cy="1579278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3200" b="0" i="1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/>
                <a:latin typeface="Helvetica Neue" panose="02000503000000020004" pitchFamily="2" charset="0"/>
              </a:rPr>
              <a:t>Lorem ipsum dolor sit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amet</a:t>
            </a:r>
            <a:r>
              <a:rPr lang="en-US" dirty="0">
                <a:effectLst/>
                <a:latin typeface="Helvetica Neue" panose="02000503000000020004" pitchFamily="2" charset="0"/>
              </a:rPr>
              <a:t>,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consectetur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adipiscing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elit</a:t>
            </a:r>
            <a:r>
              <a:rPr lang="en-US" dirty="0">
                <a:effectLst/>
                <a:latin typeface="Helvetica Neue" panose="02000503000000020004" pitchFamily="2" charset="0"/>
              </a:rPr>
              <a:t> sed do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eiusmod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tempor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incididunt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ut</a:t>
            </a:r>
            <a:r>
              <a:rPr lang="en-US" dirty="0">
                <a:effectLst/>
                <a:latin typeface="Helvetica Neue" panose="02000503000000020004" pitchFamily="2" charset="0"/>
              </a:rPr>
              <a:t> labore et dolore magna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aliqua</a:t>
            </a:r>
            <a:r>
              <a:rPr lang="en-US" dirty="0">
                <a:effectLst/>
                <a:latin typeface="Helvetica Neue" panose="02000503000000020004" pitchFamily="2" charset="0"/>
              </a:rPr>
              <a:t>. Ut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enim</a:t>
            </a:r>
            <a:r>
              <a:rPr lang="en-US" dirty="0">
                <a:effectLst/>
                <a:latin typeface="Helvetica Neue" panose="02000503000000020004" pitchFamily="2" charset="0"/>
              </a:rPr>
              <a:t> ad minim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veniam</a:t>
            </a:r>
            <a:r>
              <a:rPr lang="en-US" dirty="0">
                <a:effectLst/>
                <a:latin typeface="Helvetica Neue" panose="02000503000000020004" pitchFamily="2" charset="0"/>
              </a:rPr>
              <a:t>.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F049E1B0-BA0B-F873-361C-6B7CE114B9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4515781"/>
            <a:ext cx="10363202" cy="292452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D05DB1F1-ACC3-B191-E3E7-7348B83D3D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9" y="4893468"/>
            <a:ext cx="10363202" cy="260008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and Company or Institution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44E2C7-6484-3A24-48A0-1EC4CE2E33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8540" y="1374718"/>
            <a:ext cx="954921" cy="9549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A1E38D-F0B5-76CE-78D7-BA36CE862824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EB15305-5D20-D2EA-581E-E4330B344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E11C81-1847-D327-07EB-74FD6CE84F90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23B915A5-B18E-24CF-3F04-418E633202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3883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F75D656-8554-257B-7501-750EDD8C6E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431" y="1804591"/>
            <a:ext cx="6053547" cy="2227787"/>
          </a:xfrm>
        </p:spPr>
        <p:txBody>
          <a:bodyPr anchor="ctr">
            <a:normAutofit/>
          </a:bodyPr>
          <a:lstStyle>
            <a:lvl1pPr marL="0" indent="0" algn="l">
              <a:buClr>
                <a:schemeClr val="accent2"/>
              </a:buClr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BB0BD69-C755-E339-3563-7B628DBF73F2}"/>
              </a:ext>
            </a:extLst>
          </p:cNvPr>
          <p:cNvSpPr/>
          <p:nvPr userDrawn="1"/>
        </p:nvSpPr>
        <p:spPr>
          <a:xfrm>
            <a:off x="330431" y="1079452"/>
            <a:ext cx="397031" cy="343926"/>
          </a:xfrm>
          <a:custGeom>
            <a:avLst/>
            <a:gdLst/>
            <a:ahLst/>
            <a:cxnLst/>
            <a:rect l="l" t="t" r="r" b="b"/>
            <a:pathLst>
              <a:path w="350490" h="303610">
                <a:moveTo>
                  <a:pt x="315516" y="0"/>
                </a:moveTo>
                <a:lnTo>
                  <a:pt x="350490" y="66229"/>
                </a:lnTo>
                <a:cubicBezTo>
                  <a:pt x="321965" y="79623"/>
                  <a:pt x="302245" y="92956"/>
                  <a:pt x="291331" y="106226"/>
                </a:cubicBezTo>
                <a:cubicBezTo>
                  <a:pt x="280417" y="119497"/>
                  <a:pt x="274340" y="135186"/>
                  <a:pt x="273100" y="153293"/>
                </a:cubicBezTo>
                <a:lnTo>
                  <a:pt x="350490" y="153293"/>
                </a:lnTo>
                <a:lnTo>
                  <a:pt x="350490" y="303610"/>
                </a:lnTo>
                <a:lnTo>
                  <a:pt x="188640" y="303610"/>
                </a:lnTo>
                <a:lnTo>
                  <a:pt x="188640" y="178966"/>
                </a:lnTo>
                <a:cubicBezTo>
                  <a:pt x="188640" y="133077"/>
                  <a:pt x="198189" y="96863"/>
                  <a:pt x="217289" y="70322"/>
                </a:cubicBezTo>
                <a:cubicBezTo>
                  <a:pt x="236389" y="43781"/>
                  <a:pt x="269131" y="20340"/>
                  <a:pt x="315516" y="0"/>
                </a:cubicBezTo>
                <a:close/>
                <a:moveTo>
                  <a:pt x="126876" y="0"/>
                </a:moveTo>
                <a:lnTo>
                  <a:pt x="161851" y="66229"/>
                </a:lnTo>
                <a:cubicBezTo>
                  <a:pt x="133325" y="79623"/>
                  <a:pt x="113605" y="92956"/>
                  <a:pt x="102691" y="106226"/>
                </a:cubicBezTo>
                <a:cubicBezTo>
                  <a:pt x="91777" y="119497"/>
                  <a:pt x="85700" y="135186"/>
                  <a:pt x="84460" y="153293"/>
                </a:cubicBezTo>
                <a:lnTo>
                  <a:pt x="161851" y="153293"/>
                </a:lnTo>
                <a:lnTo>
                  <a:pt x="161851" y="303610"/>
                </a:lnTo>
                <a:lnTo>
                  <a:pt x="0" y="303610"/>
                </a:lnTo>
                <a:lnTo>
                  <a:pt x="0" y="178966"/>
                </a:lnTo>
                <a:cubicBezTo>
                  <a:pt x="0" y="133077"/>
                  <a:pt x="9550" y="96863"/>
                  <a:pt x="28649" y="70322"/>
                </a:cubicBezTo>
                <a:cubicBezTo>
                  <a:pt x="47749" y="43781"/>
                  <a:pt x="80491" y="20340"/>
                  <a:pt x="1268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4CF02A-3F49-00D9-EA88-A936604564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190" y="4202240"/>
            <a:ext cx="6046788" cy="662214"/>
          </a:xfrm>
        </p:spPr>
        <p:txBody>
          <a:bodyPr anchor="t"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Title, Institution/Company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3225AB-078F-7214-F6FB-94EA3D6A0D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92410" y="937284"/>
            <a:ext cx="3962400" cy="396240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5FF91-D853-7B02-0A35-0B25FEE1F222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2FD724-1C57-3E69-0DAB-DB337C377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353739-4505-F1EA-E960-2193B24DD850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F620DD3F-9925-AD0A-B051-57F7A1049C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92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 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AFD4A1-7C25-736A-E4C0-DE17BFC79663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CC4425-36C2-E675-58A4-88350399E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8894AD-9052-3485-6E2A-B7ADA41D2D67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1528A5DF-F6A4-D0FE-1758-2E6A51E52B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87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A877BAC-864A-2FD2-24E9-70F47A95A2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431" y="536028"/>
            <a:ext cx="11531139" cy="1034983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05B14F-C0D2-84BF-5AA9-00FC843F0CF8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D28C0-CACA-5267-94EE-872B437FD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CABBD-0537-233C-3FCD-F88642B84CB8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0EB03F65-B802-8C43-6222-6C50C6279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69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Content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A877BAC-864A-2FD2-24E9-70F47A95A2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0431" y="536028"/>
            <a:ext cx="11531139" cy="1034983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05B14F-C0D2-84BF-5AA9-00FC843F0CF8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D28C0-CACA-5267-94EE-872B437FD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CABBD-0537-233C-3FCD-F88642B84CB8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0EB03F65-B802-8C43-6222-6C50C6279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198940" y="6452523"/>
            <a:ext cx="1655931" cy="193192"/>
          </a:xfrm>
          <a:prstGeom prst="rect">
            <a:avLst/>
          </a:prstGeom>
        </p:spPr>
      </p:pic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B95D905-773E-330E-2E83-316AA37593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431" y="1786759"/>
            <a:ext cx="11362805" cy="4193353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94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D0F0D36-5F58-050A-076F-9AB2AC2C6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639" y="2326643"/>
            <a:ext cx="5351881" cy="3653469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2000"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800"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1600"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E79F105-5FB1-E006-D654-D5E2CA4C59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639" y="1784101"/>
            <a:ext cx="5351881" cy="358813"/>
          </a:xfrm>
        </p:spPr>
        <p:txBody>
          <a:bodyPr>
            <a:noAutofit/>
          </a:bodyPr>
          <a:lstStyle>
            <a:lvl1pPr marL="0" indent="0">
              <a:buClr>
                <a:schemeClr val="accent2"/>
              </a:buClr>
              <a:buNone/>
              <a:defRPr sz="20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5" name="Picture 4" descr="A computer screen with a blank screen&#10;&#10;Description automatically generated with low confidence">
            <a:extLst>
              <a:ext uri="{FF2B5EF4-FFF2-40B4-BE49-F238E27FC236}">
                <a16:creationId xmlns:a16="http://schemas.microsoft.com/office/drawing/2014/main" id="{7422C64A-FE3B-E159-751F-36EF107FBC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08320" y="1334552"/>
            <a:ext cx="6583680" cy="418889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B97E7A9-638F-5410-B09C-38ECD200876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25667" y="1627985"/>
            <a:ext cx="5409945" cy="3398295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4D192F0-9E4C-A6CD-D662-2C01D43443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9639" y="536028"/>
            <a:ext cx="5351881" cy="1045600"/>
          </a:xfrm>
        </p:spPr>
        <p:txBody>
          <a:bodyPr>
            <a:normAutofit/>
          </a:bodyPr>
          <a:lstStyle>
            <a:lvl1pPr marL="0" indent="0">
              <a:buClr>
                <a:schemeClr val="accent2"/>
              </a:buClr>
              <a:buNone/>
              <a:defRPr sz="3200" b="1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chemeClr val="accent2"/>
              </a:buCl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chemeClr val="accent2"/>
              </a:buCl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r>
              <a:rPr lang="en-US" dirty="0"/>
              <a:t>Max Two Lines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A723084-5B6C-3772-474E-0E37B6375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896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94B6DEBB-84A3-9046-98C0-96AF53D1918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F518EC-F8C7-8060-12AA-F288F67BB8DF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E84D8B8-4F0C-EDA1-20FB-A4F6D96C000F}"/>
              </a:ext>
            </a:extLst>
          </p:cNvPr>
          <p:cNvSpPr txBox="1"/>
          <p:nvPr userDrawn="1"/>
        </p:nvSpPr>
        <p:spPr>
          <a:xfrm>
            <a:off x="288157" y="6441397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A7CCA1A-298B-5E67-7699-BAA309E1F5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05638" y="6448660"/>
            <a:ext cx="1655931" cy="1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49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1BBC57-2A7B-F916-1726-A8A0010782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08000" cap="sq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35BE7A-2092-E334-9925-A2CD0ED61EC1}"/>
              </a:ext>
            </a:extLst>
          </p:cNvPr>
          <p:cNvSpPr txBox="1"/>
          <p:nvPr/>
        </p:nvSpPr>
        <p:spPr>
          <a:xfrm>
            <a:off x="836428" y="2472831"/>
            <a:ext cx="104411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accent1"/>
                </a:solidFill>
              </a:rPr>
              <a:t>Thank You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C141F636-6F6B-39E0-D74A-E2DC465DE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6897" y="3888944"/>
            <a:ext cx="7078206" cy="389915"/>
          </a:xfr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Presenter(s)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D5B62-45F1-04C4-DED1-CC2EB411C857}"/>
              </a:ext>
            </a:extLst>
          </p:cNvPr>
          <p:cNvSpPr txBox="1"/>
          <p:nvPr userDrawn="1"/>
        </p:nvSpPr>
        <p:spPr>
          <a:xfrm>
            <a:off x="5219799" y="6355672"/>
            <a:ext cx="17524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E6EFDB-7F32-FA17-C5AA-7E57660DB87D}"/>
              </a:ext>
            </a:extLst>
          </p:cNvPr>
          <p:cNvCxnSpPr>
            <a:cxnSpLocks/>
          </p:cNvCxnSpPr>
          <p:nvPr userDrawn="1"/>
        </p:nvCxnSpPr>
        <p:spPr>
          <a:xfrm>
            <a:off x="330431" y="6256389"/>
            <a:ext cx="115311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F0E68FA8-3100-02DF-12F6-E056BDED58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21443" y="978717"/>
            <a:ext cx="3749114" cy="43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3709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AE723A-1CD3-C976-D546-D7B1E1A72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30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A2E2D-CDA6-D65D-5A28-67459EB16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68494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1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63" r:id="rId2"/>
    <p:sldLayoutId id="2147483759" r:id="rId3"/>
    <p:sldLayoutId id="2147483760" r:id="rId4"/>
    <p:sldLayoutId id="2147483761" r:id="rId5"/>
    <p:sldLayoutId id="2147483757" r:id="rId6"/>
    <p:sldLayoutId id="2147483755" r:id="rId7"/>
    <p:sldLayoutId id="2147483749" r:id="rId8"/>
    <p:sldLayoutId id="2147483751" r:id="rId9"/>
    <p:sldLayoutId id="2147483753" r:id="rId10"/>
    <p:sldLayoutId id="2147483694" r:id="rId11"/>
    <p:sldLayoutId id="2147483704" r:id="rId12"/>
    <p:sldLayoutId id="2147483706" r:id="rId13"/>
    <p:sldLayoutId id="2147483670" r:id="rId14"/>
    <p:sldLayoutId id="2147483713" r:id="rId15"/>
    <p:sldLayoutId id="2147483662" r:id="rId16"/>
    <p:sldLayoutId id="2147483748" r:id="rId17"/>
    <p:sldLayoutId id="2147483754" r:id="rId18"/>
    <p:sldLayoutId id="2147483710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2333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925" indent="-2333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8888" indent="-22383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963" indent="-22383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D0EA1D-303B-6D1B-C274-1EB31EEC4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Leading and Implementing Change: A Six-Month Colleague Go Live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78083-9187-4ABF-E253-CE0A9F3088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Explore the preparation, project organization, change management, and continued enhancement planning that went into a successful implementation.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91F55-F9E6-2183-B9A9-3FB3DE7452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fontAlgn="base"/>
            <a:r>
              <a:rPr lang="en-US" dirty="0"/>
              <a:t>Jake Stiles, Business Analyst ​</a:t>
            </a:r>
          </a:p>
          <a:p>
            <a:pPr fontAlgn="base"/>
            <a:r>
              <a:rPr lang="en-US" dirty="0"/>
              <a:t>Hannah Kannal, Assistant Director of Business Solutions​</a:t>
            </a:r>
          </a:p>
          <a:p>
            <a:pPr fontAlgn="base"/>
            <a:r>
              <a:rPr lang="en-US" dirty="0"/>
              <a:t>Carroll University, Waukesha, WI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CEA00B-DBBB-A75A-CE61-EE1ABDB48A40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0F80DE-E3CF-7759-AF09-4B0AA5C80BD9}"/>
              </a:ext>
            </a:extLst>
          </p:cNvPr>
          <p:cNvSpPr/>
          <p:nvPr/>
        </p:nvSpPr>
        <p:spPr>
          <a:xfrm>
            <a:off x="9951720" y="6398745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2CB86C-251C-1A42-2A1D-DCF3FE221B50}"/>
              </a:ext>
            </a:extLst>
          </p:cNvPr>
          <p:cNvSpPr/>
          <p:nvPr/>
        </p:nvSpPr>
        <p:spPr>
          <a:xfrm>
            <a:off x="0" y="5530059"/>
            <a:ext cx="12192000" cy="1218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DB4EC-8600-4925-13BC-17B169795C5B}"/>
              </a:ext>
            </a:extLst>
          </p:cNvPr>
          <p:cNvSpPr/>
          <p:nvPr/>
        </p:nvSpPr>
        <p:spPr>
          <a:xfrm>
            <a:off x="490728" y="463464"/>
            <a:ext cx="3934968" cy="10382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6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CF5467-6143-2659-9785-DD018CC3F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949566"/>
              </p:ext>
            </p:extLst>
          </p:nvPr>
        </p:nvGraphicFramePr>
        <p:xfrm>
          <a:off x="1226576" y="2202771"/>
          <a:ext cx="739648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5478">
                  <a:extLst>
                    <a:ext uri="{9D8B030D-6E8A-4147-A177-3AD203B41FA5}">
                      <a16:colId xmlns:a16="http://schemas.microsoft.com/office/drawing/2014/main" val="2466613873"/>
                    </a:ext>
                  </a:extLst>
                </a:gridCol>
                <a:gridCol w="6431002">
                  <a:extLst>
                    <a:ext uri="{9D8B030D-6E8A-4147-A177-3AD203B41FA5}">
                      <a16:colId xmlns:a16="http://schemas.microsoft.com/office/drawing/2014/main" val="239271072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58627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73269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Management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758422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Continued Enhancements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2115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Lessons Learned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276888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39F37A-065F-FA5B-A22C-0A0CD21FF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5038DF-A4ED-EDFC-F658-B3463A2A0AA1}"/>
              </a:ext>
            </a:extLst>
          </p:cNvPr>
          <p:cNvCxnSpPr/>
          <p:nvPr/>
        </p:nvCxnSpPr>
        <p:spPr>
          <a:xfrm>
            <a:off x="1891430" y="2267211"/>
            <a:ext cx="0" cy="308585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F96B2C4-204E-F963-8E00-1265F78B2BA1}"/>
              </a:ext>
            </a:extLst>
          </p:cNvPr>
          <p:cNvSpPr txBox="1"/>
          <p:nvPr/>
        </p:nvSpPr>
        <p:spPr>
          <a:xfrm>
            <a:off x="1226576" y="923952"/>
            <a:ext cx="6370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spc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F24443-B1DE-C67A-A981-AC03939CBCAD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6A3D80-D022-3305-4485-0378471DBB89}"/>
              </a:ext>
            </a:extLst>
          </p:cNvPr>
          <p:cNvSpPr/>
          <p:nvPr/>
        </p:nvSpPr>
        <p:spPr>
          <a:xfrm>
            <a:off x="9951720" y="6389601"/>
            <a:ext cx="1993392" cy="267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4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CCCF57-2C7A-9AC1-D8E2-ADE8FC00B3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About Carroll University</a:t>
            </a:r>
          </a:p>
          <a:p>
            <a:r>
              <a:rPr lang="en-US" dirty="0"/>
              <a:t>Waukesha, WI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E542D-7BCF-18F5-FA88-D6DCC937E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594B6C6-3D09-ACB5-50FA-5C188C24218A}"/>
              </a:ext>
            </a:extLst>
          </p:cNvPr>
          <p:cNvGrpSpPr/>
          <p:nvPr/>
        </p:nvGrpSpPr>
        <p:grpSpPr>
          <a:xfrm>
            <a:off x="994556" y="1896901"/>
            <a:ext cx="2331638" cy="3716048"/>
            <a:chOff x="2276359" y="1819971"/>
            <a:chExt cx="2331638" cy="371604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8C52075-97C8-F385-84E2-74C99CECA88D}"/>
                </a:ext>
              </a:extLst>
            </p:cNvPr>
            <p:cNvGrpSpPr/>
            <p:nvPr/>
          </p:nvGrpSpPr>
          <p:grpSpPr>
            <a:xfrm>
              <a:off x="2276359" y="1819971"/>
              <a:ext cx="2331638" cy="3716048"/>
              <a:chOff x="2276359" y="1819971"/>
              <a:chExt cx="2331638" cy="3716048"/>
            </a:xfrm>
          </p:grpSpPr>
          <p:sp>
            <p:nvSpPr>
              <p:cNvPr id="51" name="Round Diagonal Corner Rectangle 7">
                <a:extLst>
                  <a:ext uri="{FF2B5EF4-FFF2-40B4-BE49-F238E27FC236}">
                    <a16:creationId xmlns:a16="http://schemas.microsoft.com/office/drawing/2014/main" id="{6A102179-47B8-19BD-E135-32E530830777}"/>
                  </a:ext>
                </a:extLst>
              </p:cNvPr>
              <p:cNvSpPr/>
              <p:nvPr/>
            </p:nvSpPr>
            <p:spPr>
              <a:xfrm>
                <a:off x="2276359" y="2239926"/>
                <a:ext cx="2331638" cy="3296093"/>
              </a:xfrm>
              <a:prstGeom prst="round2DiagRect">
                <a:avLst>
                  <a:gd name="adj1" fmla="val 6072"/>
                  <a:gd name="adj2" fmla="val 0"/>
                </a:avLst>
              </a:prstGeom>
              <a:solidFill>
                <a:schemeClr val="bg1"/>
              </a:solidFill>
              <a:ln cap="rnd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cs typeface="Arial" panose="020B0604020202020204" pitchFamily="34" charset="0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6C40849-B6F1-43DD-41DE-E953498D66A3}"/>
                  </a:ext>
                </a:extLst>
              </p:cNvPr>
              <p:cNvSpPr/>
              <p:nvPr/>
            </p:nvSpPr>
            <p:spPr>
              <a:xfrm>
                <a:off x="3023051" y="1819971"/>
                <a:ext cx="833371" cy="833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9AEAEF61-2875-B695-FA28-427A5AA32C4B}"/>
                </a:ext>
              </a:extLst>
            </p:cNvPr>
            <p:cNvSpPr txBox="1"/>
            <p:nvPr/>
          </p:nvSpPr>
          <p:spPr>
            <a:xfrm>
              <a:off x="2276359" y="2850418"/>
              <a:ext cx="2331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>
                <a:spcBef>
                  <a:spcPts val="133"/>
                </a:spcBef>
              </a:pPr>
              <a:r>
                <a:rPr lang="en-US" b="1" spc="-3" dirty="0">
                  <a:cs typeface="Arial" panose="020B0604020202020204" pitchFamily="34" charset="0"/>
                </a:rPr>
                <a:t>Enrollment</a:t>
              </a:r>
            </a:p>
          </p:txBody>
        </p:sp>
        <p:sp>
          <p:nvSpPr>
            <p:cNvPr id="50" name="TextBox 19">
              <a:extLst>
                <a:ext uri="{FF2B5EF4-FFF2-40B4-BE49-F238E27FC236}">
                  <a16:creationId xmlns:a16="http://schemas.microsoft.com/office/drawing/2014/main" id="{55003F5F-F39E-F799-7354-D368F2271421}"/>
                </a:ext>
              </a:extLst>
            </p:cNvPr>
            <p:cNvSpPr txBox="1"/>
            <p:nvPr/>
          </p:nvSpPr>
          <p:spPr>
            <a:xfrm>
              <a:off x="2367634" y="3813627"/>
              <a:ext cx="2144203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cs typeface="Arial" panose="020B0604020202020204" pitchFamily="34" charset="0"/>
                </a:rPr>
                <a:t>3,176 Student Body</a:t>
              </a:r>
            </a:p>
            <a:p>
              <a:pPr marL="631825" lvl="1" indent="-174625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2454 FT UNDG</a:t>
              </a:r>
            </a:p>
            <a:p>
              <a:pPr marL="631825" lvl="1" indent="-174625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cs typeface="Arial" panose="020B0604020202020204" pitchFamily="34" charset="0"/>
                </a:rPr>
                <a:t>169 PT UNDG</a:t>
              </a:r>
            </a:p>
            <a:p>
              <a:pPr marL="631825" lvl="1" indent="-174625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553 GRAD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F1E391-3465-6A40-DB02-0DF734CE561E}"/>
              </a:ext>
            </a:extLst>
          </p:cNvPr>
          <p:cNvGrpSpPr/>
          <p:nvPr/>
        </p:nvGrpSpPr>
        <p:grpSpPr>
          <a:xfrm>
            <a:off x="3636413" y="1896901"/>
            <a:ext cx="2331638" cy="3716048"/>
            <a:chOff x="4930181" y="1819971"/>
            <a:chExt cx="2331638" cy="371604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0288808-BF14-24B3-3774-33B05ABA27A6}"/>
                </a:ext>
              </a:extLst>
            </p:cNvPr>
            <p:cNvGrpSpPr/>
            <p:nvPr/>
          </p:nvGrpSpPr>
          <p:grpSpPr>
            <a:xfrm>
              <a:off x="4930181" y="1819971"/>
              <a:ext cx="2331638" cy="3716048"/>
              <a:chOff x="4930181" y="1819971"/>
              <a:chExt cx="2331638" cy="3716048"/>
            </a:xfrm>
          </p:grpSpPr>
          <p:sp>
            <p:nvSpPr>
              <p:cNvPr id="46" name="Round Diagonal Corner Rectangle 8">
                <a:extLst>
                  <a:ext uri="{FF2B5EF4-FFF2-40B4-BE49-F238E27FC236}">
                    <a16:creationId xmlns:a16="http://schemas.microsoft.com/office/drawing/2014/main" id="{F42EB938-9B48-A418-2B22-0228B659FE84}"/>
                  </a:ext>
                </a:extLst>
              </p:cNvPr>
              <p:cNvSpPr/>
              <p:nvPr/>
            </p:nvSpPr>
            <p:spPr>
              <a:xfrm>
                <a:off x="4930181" y="2239926"/>
                <a:ext cx="2331638" cy="3296093"/>
              </a:xfrm>
              <a:prstGeom prst="round2DiagRect">
                <a:avLst>
                  <a:gd name="adj1" fmla="val 6072"/>
                  <a:gd name="adj2" fmla="val 0"/>
                </a:avLst>
              </a:prstGeom>
              <a:solidFill>
                <a:schemeClr val="bg1"/>
              </a:solidFill>
              <a:ln cap="rnd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cs typeface="Arial" panose="020B0604020202020204" pitchFamily="34" charset="0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73D865E-609F-2786-6D2E-2A4473A140F9}"/>
                  </a:ext>
                </a:extLst>
              </p:cNvPr>
              <p:cNvSpPr/>
              <p:nvPr/>
            </p:nvSpPr>
            <p:spPr>
              <a:xfrm>
                <a:off x="5679314" y="1819971"/>
                <a:ext cx="833371" cy="833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44" name="TextBox 13">
              <a:extLst>
                <a:ext uri="{FF2B5EF4-FFF2-40B4-BE49-F238E27FC236}">
                  <a16:creationId xmlns:a16="http://schemas.microsoft.com/office/drawing/2014/main" id="{38C7F03E-253C-6DB5-FD85-530561588FCA}"/>
                </a:ext>
              </a:extLst>
            </p:cNvPr>
            <p:cNvSpPr txBox="1"/>
            <p:nvPr/>
          </p:nvSpPr>
          <p:spPr>
            <a:xfrm>
              <a:off x="5018022" y="2850418"/>
              <a:ext cx="21559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>
                <a:spcBef>
                  <a:spcPts val="133"/>
                </a:spcBef>
              </a:pPr>
              <a:r>
                <a:rPr lang="en-US" b="1" spc="-3" dirty="0">
                  <a:cs typeface="Arial" panose="020B0604020202020204" pitchFamily="34" charset="0"/>
                </a:rPr>
                <a:t>Class Size</a:t>
              </a:r>
            </a:p>
          </p:txBody>
        </p:sp>
        <p:sp>
          <p:nvSpPr>
            <p:cNvPr id="45" name="TextBox 20">
              <a:extLst>
                <a:ext uri="{FF2B5EF4-FFF2-40B4-BE49-F238E27FC236}">
                  <a16:creationId xmlns:a16="http://schemas.microsoft.com/office/drawing/2014/main" id="{4C14877D-0FCF-D443-DE4B-F6F47F501C12}"/>
                </a:ext>
              </a:extLst>
            </p:cNvPr>
            <p:cNvSpPr txBox="1"/>
            <p:nvPr/>
          </p:nvSpPr>
          <p:spPr>
            <a:xfrm>
              <a:off x="5029772" y="3813627"/>
              <a:ext cx="2144203" cy="33855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cs typeface="Arial" panose="020B0604020202020204" pitchFamily="34" charset="0"/>
                </a:rPr>
                <a:t>19.4 AVG Class Size</a:t>
              </a:r>
              <a:endParaRPr lang="en-US" sz="16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CBC6F9-43AF-A2A1-5596-5F085FFB8A2A}"/>
              </a:ext>
            </a:extLst>
          </p:cNvPr>
          <p:cNvGrpSpPr/>
          <p:nvPr/>
        </p:nvGrpSpPr>
        <p:grpSpPr>
          <a:xfrm>
            <a:off x="6278270" y="1896901"/>
            <a:ext cx="2331638" cy="3716048"/>
            <a:chOff x="7584003" y="1819971"/>
            <a:chExt cx="2331638" cy="371604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02B23A-9662-664E-0070-251473B90C28}"/>
                </a:ext>
              </a:extLst>
            </p:cNvPr>
            <p:cNvGrpSpPr/>
            <p:nvPr/>
          </p:nvGrpSpPr>
          <p:grpSpPr>
            <a:xfrm>
              <a:off x="7584003" y="1819971"/>
              <a:ext cx="2331638" cy="3716048"/>
              <a:chOff x="7584003" y="1819971"/>
              <a:chExt cx="2331638" cy="3716048"/>
            </a:xfrm>
          </p:grpSpPr>
          <p:sp>
            <p:nvSpPr>
              <p:cNvPr id="41" name="Round Diagonal Corner Rectangle 11">
                <a:extLst>
                  <a:ext uri="{FF2B5EF4-FFF2-40B4-BE49-F238E27FC236}">
                    <a16:creationId xmlns:a16="http://schemas.microsoft.com/office/drawing/2014/main" id="{EE91A587-1840-169E-6C76-51B789AA6F1C}"/>
                  </a:ext>
                </a:extLst>
              </p:cNvPr>
              <p:cNvSpPr/>
              <p:nvPr/>
            </p:nvSpPr>
            <p:spPr>
              <a:xfrm>
                <a:off x="7584003" y="2239926"/>
                <a:ext cx="2331638" cy="3296093"/>
              </a:xfrm>
              <a:prstGeom prst="round2DiagRect">
                <a:avLst>
                  <a:gd name="adj1" fmla="val 6072"/>
                  <a:gd name="adj2" fmla="val 0"/>
                </a:avLst>
              </a:prstGeom>
              <a:solidFill>
                <a:schemeClr val="bg1"/>
              </a:solidFill>
              <a:ln cap="rnd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cs typeface="Arial" panose="020B0604020202020204" pitchFamily="34" charset="0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FED30F4-F1C5-1A4E-E857-E4D3A67F6038}"/>
                  </a:ext>
                </a:extLst>
              </p:cNvPr>
              <p:cNvSpPr/>
              <p:nvPr/>
            </p:nvSpPr>
            <p:spPr>
              <a:xfrm>
                <a:off x="8333136" y="1819971"/>
                <a:ext cx="833371" cy="833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id="{899B5FF4-F7F2-082A-4037-E20572A0B0D9}"/>
                </a:ext>
              </a:extLst>
            </p:cNvPr>
            <p:cNvSpPr txBox="1"/>
            <p:nvPr/>
          </p:nvSpPr>
          <p:spPr>
            <a:xfrm>
              <a:off x="7584003" y="2850418"/>
              <a:ext cx="2331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>
                <a:spcBef>
                  <a:spcPts val="133"/>
                </a:spcBef>
              </a:pPr>
              <a:r>
                <a:rPr lang="en-US" b="1" spc="-3" dirty="0">
                  <a:cs typeface="Arial" panose="020B0604020202020204" pitchFamily="34" charset="0"/>
                </a:rPr>
                <a:t>Employed Faculty</a:t>
              </a:r>
            </a:p>
          </p:txBody>
        </p:sp>
        <p:sp>
          <p:nvSpPr>
            <p:cNvPr id="40" name="TextBox 21">
              <a:extLst>
                <a:ext uri="{FF2B5EF4-FFF2-40B4-BE49-F238E27FC236}">
                  <a16:creationId xmlns:a16="http://schemas.microsoft.com/office/drawing/2014/main" id="{24CF8D7D-E709-7DFE-4797-B873A192CC2E}"/>
                </a:ext>
              </a:extLst>
            </p:cNvPr>
            <p:cNvSpPr txBox="1"/>
            <p:nvPr/>
          </p:nvSpPr>
          <p:spPr>
            <a:xfrm>
              <a:off x="7680163" y="3813627"/>
              <a:ext cx="214420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cs typeface="Arial" panose="020B0604020202020204" pitchFamily="34" charset="0"/>
                </a:rPr>
                <a:t>155 FT Faculty</a:t>
              </a:r>
            </a:p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233 PT Faculty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185C14-A7F1-2675-9C6B-A07B8874502D}"/>
              </a:ext>
            </a:extLst>
          </p:cNvPr>
          <p:cNvGrpSpPr/>
          <p:nvPr/>
        </p:nvGrpSpPr>
        <p:grpSpPr>
          <a:xfrm>
            <a:off x="8920127" y="1896901"/>
            <a:ext cx="2331638" cy="3716048"/>
            <a:chOff x="7584003" y="1819971"/>
            <a:chExt cx="2331638" cy="371604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3ED7A57-54BC-D220-482C-2BBF797769E1}"/>
                </a:ext>
              </a:extLst>
            </p:cNvPr>
            <p:cNvGrpSpPr/>
            <p:nvPr/>
          </p:nvGrpSpPr>
          <p:grpSpPr>
            <a:xfrm>
              <a:off x="7584003" y="1819971"/>
              <a:ext cx="2331638" cy="3716048"/>
              <a:chOff x="7584003" y="1819971"/>
              <a:chExt cx="2331638" cy="3716048"/>
            </a:xfrm>
          </p:grpSpPr>
          <p:sp>
            <p:nvSpPr>
              <p:cNvPr id="36" name="Round Diagonal Corner Rectangle 35">
                <a:extLst>
                  <a:ext uri="{FF2B5EF4-FFF2-40B4-BE49-F238E27FC236}">
                    <a16:creationId xmlns:a16="http://schemas.microsoft.com/office/drawing/2014/main" id="{03BE2414-881A-9DD3-A52A-74BB228171EC}"/>
                  </a:ext>
                </a:extLst>
              </p:cNvPr>
              <p:cNvSpPr/>
              <p:nvPr/>
            </p:nvSpPr>
            <p:spPr>
              <a:xfrm>
                <a:off x="7584003" y="2239926"/>
                <a:ext cx="2331638" cy="3296093"/>
              </a:xfrm>
              <a:prstGeom prst="round2DiagRect">
                <a:avLst>
                  <a:gd name="adj1" fmla="val 6072"/>
                  <a:gd name="adj2" fmla="val 0"/>
                </a:avLst>
              </a:prstGeom>
              <a:solidFill>
                <a:schemeClr val="bg1"/>
              </a:solidFill>
              <a:ln cap="rnd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cs typeface="Arial" panose="020B0604020202020204" pitchFamily="34" charset="0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B4D88A8A-152E-F285-F52A-CC5604FC800C}"/>
                  </a:ext>
                </a:extLst>
              </p:cNvPr>
              <p:cNvSpPr/>
              <p:nvPr/>
            </p:nvSpPr>
            <p:spPr>
              <a:xfrm>
                <a:off x="8333136" y="1819971"/>
                <a:ext cx="833371" cy="83337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395541-138D-C2AA-C4DE-58836FAA9407}"/>
                </a:ext>
              </a:extLst>
            </p:cNvPr>
            <p:cNvSpPr txBox="1"/>
            <p:nvPr/>
          </p:nvSpPr>
          <p:spPr>
            <a:xfrm>
              <a:off x="7584003" y="2850418"/>
              <a:ext cx="2331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539">
                <a:spcBef>
                  <a:spcPts val="133"/>
                </a:spcBef>
              </a:pPr>
              <a:r>
                <a:rPr lang="en-US" b="1" spc="-3" dirty="0">
                  <a:cs typeface="Arial" panose="020B0604020202020204" pitchFamily="34" charset="0"/>
                </a:rPr>
                <a:t>Degrees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4A63BC-CF14-85F1-ECD2-2DA806E83301}"/>
                </a:ext>
              </a:extLst>
            </p:cNvPr>
            <p:cNvSpPr txBox="1"/>
            <p:nvPr/>
          </p:nvSpPr>
          <p:spPr>
            <a:xfrm>
              <a:off x="7680163" y="3813627"/>
              <a:ext cx="2144203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Associates – 1</a:t>
              </a:r>
            </a:p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cs typeface="Arial" panose="020B0604020202020204" pitchFamily="34" charset="0"/>
                </a:rPr>
                <a:t>Bachelors – 4</a:t>
              </a:r>
            </a:p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Graduate – 12</a:t>
              </a:r>
            </a:p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endParaRPr lang="en-US" sz="1600" dirty="0">
                <a:cs typeface="Arial" panose="020B0604020202020204" pitchFamily="34" charset="0"/>
              </a:endParaRPr>
            </a:p>
            <a:p>
              <a:pPr marL="174625" indent="-174625"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</a:pPr>
              <a:r>
                <a:rPr lang="en-US" sz="1600" dirty="0">
                  <a:solidFill>
                    <a:schemeClr val="tx1"/>
                  </a:solidFill>
                  <a:cs typeface="Arial" panose="020B0604020202020204" pitchFamily="34" charset="0"/>
                </a:rPr>
                <a:t>95+ Programs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64545BD-CAF9-501B-5388-CE378E2A94FB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BACA1E-CFAC-5D93-702A-68AAD1737135}"/>
              </a:ext>
            </a:extLst>
          </p:cNvPr>
          <p:cNvSpPr/>
          <p:nvPr/>
        </p:nvSpPr>
        <p:spPr>
          <a:xfrm>
            <a:off x="10085945" y="6371313"/>
            <a:ext cx="199339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79954-2B07-32B0-2DB5-0EC35A146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D148B7-FBB9-880B-2D67-ED2FA2FD21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How did we get here?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2B003D-68B6-2D3E-0725-C92EB40D2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234FA5-16E2-5620-2EEE-AB8C6B3D316F}"/>
              </a:ext>
            </a:extLst>
          </p:cNvPr>
          <p:cNvGrpSpPr/>
          <p:nvPr/>
        </p:nvGrpSpPr>
        <p:grpSpPr>
          <a:xfrm>
            <a:off x="459639" y="1786759"/>
            <a:ext cx="11272722" cy="4297170"/>
            <a:chOff x="1" y="3172383"/>
            <a:chExt cx="24377652" cy="9591921"/>
          </a:xfrm>
        </p:grpSpPr>
        <p:sp>
          <p:nvSpPr>
            <p:cNvPr id="4" name="Freeform 68">
              <a:extLst>
                <a:ext uri="{FF2B5EF4-FFF2-40B4-BE49-F238E27FC236}">
                  <a16:creationId xmlns:a16="http://schemas.microsoft.com/office/drawing/2014/main" id="{BB76CAF6-8714-EDD3-1100-5EB5070C2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" y="8562207"/>
              <a:ext cx="24377652" cy="4202097"/>
            </a:xfrm>
            <a:custGeom>
              <a:avLst/>
              <a:gdLst>
                <a:gd name="T0" fmla="*/ 19569 w 19570"/>
                <a:gd name="T1" fmla="*/ 1590 h 3374"/>
                <a:gd name="T2" fmla="*/ 19569 w 19570"/>
                <a:gd name="T3" fmla="*/ 1590 h 3374"/>
                <a:gd name="T4" fmla="*/ 17722 w 19570"/>
                <a:gd name="T5" fmla="*/ 2191 h 3374"/>
                <a:gd name="T6" fmla="*/ 17722 w 19570"/>
                <a:gd name="T7" fmla="*/ 2191 h 3374"/>
                <a:gd name="T8" fmla="*/ 15497 w 19570"/>
                <a:gd name="T9" fmla="*/ 1268 h 3374"/>
                <a:gd name="T10" fmla="*/ 15497 w 19570"/>
                <a:gd name="T11" fmla="*/ 1268 h 3374"/>
                <a:gd name="T12" fmla="*/ 14065 w 19570"/>
                <a:gd name="T13" fmla="*/ 317 h 3374"/>
                <a:gd name="T14" fmla="*/ 14065 w 19570"/>
                <a:gd name="T15" fmla="*/ 317 h 3374"/>
                <a:gd name="T16" fmla="*/ 12437 w 19570"/>
                <a:gd name="T17" fmla="*/ 0 h 3374"/>
                <a:gd name="T18" fmla="*/ 12437 w 19570"/>
                <a:gd name="T19" fmla="*/ 0 h 3374"/>
                <a:gd name="T20" fmla="*/ 10809 w 19570"/>
                <a:gd name="T21" fmla="*/ 317 h 3374"/>
                <a:gd name="T22" fmla="*/ 10809 w 19570"/>
                <a:gd name="T23" fmla="*/ 317 h 3374"/>
                <a:gd name="T24" fmla="*/ 9378 w 19570"/>
                <a:gd name="T25" fmla="*/ 1268 h 3374"/>
                <a:gd name="T26" fmla="*/ 9378 w 19570"/>
                <a:gd name="T27" fmla="*/ 1268 h 3374"/>
                <a:gd name="T28" fmla="*/ 7154 w 19570"/>
                <a:gd name="T29" fmla="*/ 2191 h 3374"/>
                <a:gd name="T30" fmla="*/ 7154 w 19570"/>
                <a:gd name="T31" fmla="*/ 2191 h 3374"/>
                <a:gd name="T32" fmla="*/ 4930 w 19570"/>
                <a:gd name="T33" fmla="*/ 1268 h 3374"/>
                <a:gd name="T34" fmla="*/ 4930 w 19570"/>
                <a:gd name="T35" fmla="*/ 1268 h 3374"/>
                <a:gd name="T36" fmla="*/ 3498 w 19570"/>
                <a:gd name="T37" fmla="*/ 317 h 3374"/>
                <a:gd name="T38" fmla="*/ 3498 w 19570"/>
                <a:gd name="T39" fmla="*/ 317 h 3374"/>
                <a:gd name="T40" fmla="*/ 1870 w 19570"/>
                <a:gd name="T41" fmla="*/ 0 h 3374"/>
                <a:gd name="T42" fmla="*/ 1870 w 19570"/>
                <a:gd name="T43" fmla="*/ 0 h 3374"/>
                <a:gd name="T44" fmla="*/ 242 w 19570"/>
                <a:gd name="T45" fmla="*/ 317 h 3374"/>
                <a:gd name="T46" fmla="*/ 242 w 19570"/>
                <a:gd name="T47" fmla="*/ 317 h 3374"/>
                <a:gd name="T48" fmla="*/ 0 w 19570"/>
                <a:gd name="T49" fmla="*/ 424 h 3374"/>
                <a:gd name="T50" fmla="*/ 0 w 19570"/>
                <a:gd name="T51" fmla="*/ 1799 h 3374"/>
                <a:gd name="T52" fmla="*/ 0 w 19570"/>
                <a:gd name="T53" fmla="*/ 1799 h 3374"/>
                <a:gd name="T54" fmla="*/ 1870 w 19570"/>
                <a:gd name="T55" fmla="*/ 1182 h 3374"/>
                <a:gd name="T56" fmla="*/ 1870 w 19570"/>
                <a:gd name="T57" fmla="*/ 1182 h 3374"/>
                <a:gd name="T58" fmla="*/ 4095 w 19570"/>
                <a:gd name="T59" fmla="*/ 2104 h 3374"/>
                <a:gd name="T60" fmla="*/ 4095 w 19570"/>
                <a:gd name="T61" fmla="*/ 2104 h 3374"/>
                <a:gd name="T62" fmla="*/ 5526 w 19570"/>
                <a:gd name="T63" fmla="*/ 3055 h 3374"/>
                <a:gd name="T64" fmla="*/ 5526 w 19570"/>
                <a:gd name="T65" fmla="*/ 3055 h 3374"/>
                <a:gd name="T66" fmla="*/ 7154 w 19570"/>
                <a:gd name="T67" fmla="*/ 3373 h 3374"/>
                <a:gd name="T68" fmla="*/ 7154 w 19570"/>
                <a:gd name="T69" fmla="*/ 3373 h 3374"/>
                <a:gd name="T70" fmla="*/ 8782 w 19570"/>
                <a:gd name="T71" fmla="*/ 3055 h 3374"/>
                <a:gd name="T72" fmla="*/ 8782 w 19570"/>
                <a:gd name="T73" fmla="*/ 3055 h 3374"/>
                <a:gd name="T74" fmla="*/ 10214 w 19570"/>
                <a:gd name="T75" fmla="*/ 2104 h 3374"/>
                <a:gd name="T76" fmla="*/ 10214 w 19570"/>
                <a:gd name="T77" fmla="*/ 2104 h 3374"/>
                <a:gd name="T78" fmla="*/ 12437 w 19570"/>
                <a:gd name="T79" fmla="*/ 1182 h 3374"/>
                <a:gd name="T80" fmla="*/ 12437 w 19570"/>
                <a:gd name="T81" fmla="*/ 1182 h 3374"/>
                <a:gd name="T82" fmla="*/ 14661 w 19570"/>
                <a:gd name="T83" fmla="*/ 2104 h 3374"/>
                <a:gd name="T84" fmla="*/ 14661 w 19570"/>
                <a:gd name="T85" fmla="*/ 2104 h 3374"/>
                <a:gd name="T86" fmla="*/ 16094 w 19570"/>
                <a:gd name="T87" fmla="*/ 3055 h 3374"/>
                <a:gd name="T88" fmla="*/ 16094 w 19570"/>
                <a:gd name="T89" fmla="*/ 3055 h 3374"/>
                <a:gd name="T90" fmla="*/ 17722 w 19570"/>
                <a:gd name="T91" fmla="*/ 3373 h 3374"/>
                <a:gd name="T92" fmla="*/ 17722 w 19570"/>
                <a:gd name="T93" fmla="*/ 3373 h 3374"/>
                <a:gd name="T94" fmla="*/ 19350 w 19570"/>
                <a:gd name="T95" fmla="*/ 3055 h 3374"/>
                <a:gd name="T96" fmla="*/ 19350 w 19570"/>
                <a:gd name="T97" fmla="*/ 3055 h 3374"/>
                <a:gd name="T98" fmla="*/ 19569 w 19570"/>
                <a:gd name="T99" fmla="*/ 2959 h 3374"/>
                <a:gd name="T100" fmla="*/ 19569 w 19570"/>
                <a:gd name="T101" fmla="*/ 1590 h 3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570" h="3374">
                  <a:moveTo>
                    <a:pt x="19569" y="1590"/>
                  </a:moveTo>
                  <a:lnTo>
                    <a:pt x="19569" y="1590"/>
                  </a:lnTo>
                  <a:cubicBezTo>
                    <a:pt x="19035" y="1980"/>
                    <a:pt x="18394" y="2191"/>
                    <a:pt x="17722" y="2191"/>
                  </a:cubicBezTo>
                  <a:lnTo>
                    <a:pt x="17722" y="2191"/>
                  </a:lnTo>
                  <a:cubicBezTo>
                    <a:pt x="16882" y="2191"/>
                    <a:pt x="16092" y="1863"/>
                    <a:pt x="15497" y="1268"/>
                  </a:cubicBezTo>
                  <a:lnTo>
                    <a:pt x="15497" y="1268"/>
                  </a:lnTo>
                  <a:cubicBezTo>
                    <a:pt x="15084" y="855"/>
                    <a:pt x="14603" y="535"/>
                    <a:pt x="14065" y="317"/>
                  </a:cubicBezTo>
                  <a:lnTo>
                    <a:pt x="14065" y="317"/>
                  </a:lnTo>
                  <a:cubicBezTo>
                    <a:pt x="13547" y="107"/>
                    <a:pt x="12999" y="0"/>
                    <a:pt x="12437" y="0"/>
                  </a:cubicBezTo>
                  <a:lnTo>
                    <a:pt x="12437" y="0"/>
                  </a:lnTo>
                  <a:cubicBezTo>
                    <a:pt x="11876" y="0"/>
                    <a:pt x="11328" y="107"/>
                    <a:pt x="10809" y="317"/>
                  </a:cubicBezTo>
                  <a:lnTo>
                    <a:pt x="10809" y="317"/>
                  </a:lnTo>
                  <a:cubicBezTo>
                    <a:pt x="10272" y="535"/>
                    <a:pt x="9791" y="855"/>
                    <a:pt x="9378" y="1268"/>
                  </a:cubicBezTo>
                  <a:lnTo>
                    <a:pt x="9378" y="1268"/>
                  </a:lnTo>
                  <a:cubicBezTo>
                    <a:pt x="8784" y="1863"/>
                    <a:pt x="7994" y="2191"/>
                    <a:pt x="7154" y="2191"/>
                  </a:cubicBezTo>
                  <a:lnTo>
                    <a:pt x="7154" y="2191"/>
                  </a:lnTo>
                  <a:cubicBezTo>
                    <a:pt x="6315" y="2191"/>
                    <a:pt x="5525" y="1863"/>
                    <a:pt x="4930" y="1268"/>
                  </a:cubicBezTo>
                  <a:lnTo>
                    <a:pt x="4930" y="1268"/>
                  </a:lnTo>
                  <a:cubicBezTo>
                    <a:pt x="4517" y="855"/>
                    <a:pt x="4035" y="535"/>
                    <a:pt x="3498" y="317"/>
                  </a:cubicBezTo>
                  <a:lnTo>
                    <a:pt x="3498" y="317"/>
                  </a:lnTo>
                  <a:cubicBezTo>
                    <a:pt x="2980" y="107"/>
                    <a:pt x="2432" y="0"/>
                    <a:pt x="1870" y="0"/>
                  </a:cubicBezTo>
                  <a:lnTo>
                    <a:pt x="1870" y="0"/>
                  </a:lnTo>
                  <a:cubicBezTo>
                    <a:pt x="1309" y="0"/>
                    <a:pt x="761" y="107"/>
                    <a:pt x="242" y="317"/>
                  </a:cubicBezTo>
                  <a:lnTo>
                    <a:pt x="242" y="317"/>
                  </a:lnTo>
                  <a:cubicBezTo>
                    <a:pt x="160" y="350"/>
                    <a:pt x="79" y="387"/>
                    <a:pt x="0" y="424"/>
                  </a:cubicBezTo>
                  <a:lnTo>
                    <a:pt x="0" y="1799"/>
                  </a:lnTo>
                  <a:lnTo>
                    <a:pt x="0" y="1799"/>
                  </a:lnTo>
                  <a:cubicBezTo>
                    <a:pt x="539" y="1399"/>
                    <a:pt x="1188" y="1182"/>
                    <a:pt x="1870" y="1182"/>
                  </a:cubicBezTo>
                  <a:lnTo>
                    <a:pt x="1870" y="1182"/>
                  </a:lnTo>
                  <a:cubicBezTo>
                    <a:pt x="2710" y="1182"/>
                    <a:pt x="3499" y="1510"/>
                    <a:pt x="4095" y="2104"/>
                  </a:cubicBezTo>
                  <a:lnTo>
                    <a:pt x="4095" y="2104"/>
                  </a:lnTo>
                  <a:cubicBezTo>
                    <a:pt x="4507" y="2518"/>
                    <a:pt x="4989" y="2837"/>
                    <a:pt x="5526" y="3055"/>
                  </a:cubicBezTo>
                  <a:lnTo>
                    <a:pt x="5526" y="3055"/>
                  </a:lnTo>
                  <a:cubicBezTo>
                    <a:pt x="6045" y="3266"/>
                    <a:pt x="6593" y="3373"/>
                    <a:pt x="7154" y="3373"/>
                  </a:cubicBezTo>
                  <a:lnTo>
                    <a:pt x="7154" y="3373"/>
                  </a:lnTo>
                  <a:cubicBezTo>
                    <a:pt x="7716" y="3373"/>
                    <a:pt x="8264" y="3266"/>
                    <a:pt x="8782" y="3055"/>
                  </a:cubicBezTo>
                  <a:lnTo>
                    <a:pt x="8782" y="3055"/>
                  </a:lnTo>
                  <a:cubicBezTo>
                    <a:pt x="9320" y="2837"/>
                    <a:pt x="9800" y="2518"/>
                    <a:pt x="10214" y="2104"/>
                  </a:cubicBezTo>
                  <a:lnTo>
                    <a:pt x="10214" y="2104"/>
                  </a:lnTo>
                  <a:cubicBezTo>
                    <a:pt x="10808" y="1510"/>
                    <a:pt x="11598" y="1182"/>
                    <a:pt x="12437" y="1182"/>
                  </a:cubicBezTo>
                  <a:lnTo>
                    <a:pt x="12437" y="1182"/>
                  </a:lnTo>
                  <a:cubicBezTo>
                    <a:pt x="13277" y="1182"/>
                    <a:pt x="14067" y="1510"/>
                    <a:pt x="14661" y="2104"/>
                  </a:cubicBezTo>
                  <a:lnTo>
                    <a:pt x="14661" y="2104"/>
                  </a:lnTo>
                  <a:cubicBezTo>
                    <a:pt x="15075" y="2518"/>
                    <a:pt x="15556" y="2837"/>
                    <a:pt x="16094" y="3055"/>
                  </a:cubicBezTo>
                  <a:lnTo>
                    <a:pt x="16094" y="3055"/>
                  </a:lnTo>
                  <a:cubicBezTo>
                    <a:pt x="16612" y="3266"/>
                    <a:pt x="17160" y="3373"/>
                    <a:pt x="17722" y="3373"/>
                  </a:cubicBezTo>
                  <a:lnTo>
                    <a:pt x="17722" y="3373"/>
                  </a:lnTo>
                  <a:cubicBezTo>
                    <a:pt x="18283" y="3373"/>
                    <a:pt x="18831" y="3266"/>
                    <a:pt x="19350" y="3055"/>
                  </a:cubicBezTo>
                  <a:lnTo>
                    <a:pt x="19350" y="3055"/>
                  </a:lnTo>
                  <a:cubicBezTo>
                    <a:pt x="19424" y="3025"/>
                    <a:pt x="19497" y="2993"/>
                    <a:pt x="19569" y="2959"/>
                  </a:cubicBezTo>
                  <a:lnTo>
                    <a:pt x="19569" y="1590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F04BF75C-AF2D-0F01-A8CC-66C8F9F20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" y="9265303"/>
              <a:ext cx="24145696" cy="2789161"/>
            </a:xfrm>
            <a:custGeom>
              <a:avLst/>
              <a:gdLst>
                <a:gd name="connsiteX0" fmla="*/ 22675891 w 24145697"/>
                <a:gd name="connsiteY0" fmla="*/ 2686048 h 2789161"/>
                <a:gd name="connsiteX1" fmla="*/ 22684581 w 24145697"/>
                <a:gd name="connsiteY1" fmla="*/ 2748918 h 2789161"/>
                <a:gd name="connsiteX2" fmla="*/ 22076247 w 24145697"/>
                <a:gd name="connsiteY2" fmla="*/ 2789155 h 2789161"/>
                <a:gd name="connsiteX3" fmla="*/ 21922301 w 24145697"/>
                <a:gd name="connsiteY3" fmla="*/ 2786640 h 2789161"/>
                <a:gd name="connsiteX4" fmla="*/ 21924785 w 24145697"/>
                <a:gd name="connsiteY4" fmla="*/ 2722513 h 2789161"/>
                <a:gd name="connsiteX5" fmla="*/ 22675891 w 24145697"/>
                <a:gd name="connsiteY5" fmla="*/ 2686048 h 2789161"/>
                <a:gd name="connsiteX6" fmla="*/ 8155972 w 24145697"/>
                <a:gd name="connsiteY6" fmla="*/ 2664076 h 2789161"/>
                <a:gd name="connsiteX7" fmla="*/ 8908295 w 24145697"/>
                <a:gd name="connsiteY7" fmla="*/ 2725368 h 2789161"/>
                <a:gd name="connsiteX8" fmla="*/ 8908295 w 24145697"/>
                <a:gd name="connsiteY8" fmla="*/ 2789161 h 2789161"/>
                <a:gd name="connsiteX9" fmla="*/ 8146024 w 24145697"/>
                <a:gd name="connsiteY9" fmla="*/ 2726619 h 2789161"/>
                <a:gd name="connsiteX10" fmla="*/ 10397744 w 24145697"/>
                <a:gd name="connsiteY10" fmla="*/ 2482807 h 2789161"/>
                <a:gd name="connsiteX11" fmla="*/ 10418853 w 24145697"/>
                <a:gd name="connsiteY11" fmla="*/ 2542730 h 2789161"/>
                <a:gd name="connsiteX12" fmla="*/ 9677499 w 24145697"/>
                <a:gd name="connsiteY12" fmla="*/ 2728743 h 2789161"/>
                <a:gd name="connsiteX13" fmla="*/ 9667565 w 24145697"/>
                <a:gd name="connsiteY13" fmla="*/ 2666322 h 2789161"/>
                <a:gd name="connsiteX14" fmla="*/ 10397744 w 24145697"/>
                <a:gd name="connsiteY14" fmla="*/ 2482807 h 2789161"/>
                <a:gd name="connsiteX15" fmla="*/ 20445233 w 24145697"/>
                <a:gd name="connsiteY15" fmla="*/ 2433376 h 2789161"/>
                <a:gd name="connsiteX16" fmla="*/ 21174013 w 24145697"/>
                <a:gd name="connsiteY16" fmla="*/ 2639271 h 2789161"/>
                <a:gd name="connsiteX17" fmla="*/ 21161513 w 24145697"/>
                <a:gd name="connsiteY17" fmla="*/ 2701288 h 2789161"/>
                <a:gd name="connsiteX18" fmla="*/ 20422733 w 24145697"/>
                <a:gd name="connsiteY18" fmla="*/ 2492912 h 2789161"/>
                <a:gd name="connsiteX19" fmla="*/ 24117121 w 24145697"/>
                <a:gd name="connsiteY19" fmla="*/ 2252107 h 2789161"/>
                <a:gd name="connsiteX20" fmla="*/ 24145697 w 24145697"/>
                <a:gd name="connsiteY20" fmla="*/ 2309491 h 2789161"/>
                <a:gd name="connsiteX21" fmla="*/ 23433771 w 24145697"/>
                <a:gd name="connsiteY21" fmla="*/ 2591422 h 2789161"/>
                <a:gd name="connsiteX22" fmla="*/ 23416377 w 24145697"/>
                <a:gd name="connsiteY22" fmla="*/ 2530295 h 2789161"/>
                <a:gd name="connsiteX23" fmla="*/ 24117121 w 24145697"/>
                <a:gd name="connsiteY23" fmla="*/ 2252107 h 2789161"/>
                <a:gd name="connsiteX24" fmla="*/ 6730080 w 24145697"/>
                <a:gd name="connsiteY24" fmla="*/ 2180701 h 2789161"/>
                <a:gd name="connsiteX25" fmla="*/ 7425198 w 24145697"/>
                <a:gd name="connsiteY25" fmla="*/ 2480944 h 2789161"/>
                <a:gd name="connsiteX26" fmla="*/ 7403981 w 24145697"/>
                <a:gd name="connsiteY26" fmla="*/ 2541989 h 2789161"/>
                <a:gd name="connsiteX27" fmla="*/ 6701378 w 24145697"/>
                <a:gd name="connsiteY27" fmla="*/ 2236763 h 2789161"/>
                <a:gd name="connsiteX28" fmla="*/ 11724729 w 24145697"/>
                <a:gd name="connsiteY28" fmla="*/ 1774224 h 2789161"/>
                <a:gd name="connsiteX29" fmla="*/ 11764617 w 24145697"/>
                <a:gd name="connsiteY29" fmla="*/ 1824026 h 2789161"/>
                <a:gd name="connsiteX30" fmla="*/ 11120149 w 24145697"/>
                <a:gd name="connsiteY30" fmla="*/ 2239877 h 2789161"/>
                <a:gd name="connsiteX31" fmla="*/ 11090233 w 24145697"/>
                <a:gd name="connsiteY31" fmla="*/ 2183849 h 2789161"/>
                <a:gd name="connsiteX32" fmla="*/ 11724729 w 24145697"/>
                <a:gd name="connsiteY32" fmla="*/ 1774224 h 2789161"/>
                <a:gd name="connsiteX33" fmla="*/ 19144147 w 24145697"/>
                <a:gd name="connsiteY33" fmla="*/ 1675351 h 2789161"/>
                <a:gd name="connsiteX34" fmla="*/ 19762335 w 24145697"/>
                <a:gd name="connsiteY34" fmla="*/ 2107957 h 2789161"/>
                <a:gd name="connsiteX35" fmla="*/ 19731301 w 24145697"/>
                <a:gd name="connsiteY35" fmla="*/ 2162971 h 2789161"/>
                <a:gd name="connsiteX36" fmla="*/ 19104425 w 24145697"/>
                <a:gd name="connsiteY36" fmla="*/ 1725363 h 2789161"/>
                <a:gd name="connsiteX37" fmla="*/ 5531081 w 24145697"/>
                <a:gd name="connsiteY37" fmla="*/ 1268874 h 2789161"/>
                <a:gd name="connsiteX38" fmla="*/ 5642052 w 24145697"/>
                <a:gd name="connsiteY38" fmla="*/ 1374370 h 2789161"/>
                <a:gd name="connsiteX39" fmla="*/ 6095911 w 24145697"/>
                <a:gd name="connsiteY39" fmla="*/ 1772773 h 2789161"/>
                <a:gd name="connsiteX40" fmla="*/ 6057258 w 24145697"/>
                <a:gd name="connsiteY40" fmla="*/ 1822418 h 2789161"/>
                <a:gd name="connsiteX41" fmla="*/ 5595918 w 24145697"/>
                <a:gd name="connsiteY41" fmla="*/ 1419051 h 2789161"/>
                <a:gd name="connsiteX42" fmla="*/ 5487440 w 24145697"/>
                <a:gd name="connsiteY42" fmla="*/ 1314796 h 2789161"/>
                <a:gd name="connsiteX43" fmla="*/ 12887461 w 24145697"/>
                <a:gd name="connsiteY43" fmla="*/ 790987 h 2789161"/>
                <a:gd name="connsiteX44" fmla="*/ 12923622 w 24145697"/>
                <a:gd name="connsiteY44" fmla="*/ 843046 h 2789161"/>
                <a:gd name="connsiteX45" fmla="*/ 12331331 w 24145697"/>
                <a:gd name="connsiteY45" fmla="*/ 1311578 h 2789161"/>
                <a:gd name="connsiteX46" fmla="*/ 12287688 w 24145697"/>
                <a:gd name="connsiteY46" fmla="*/ 1265717 h 2789161"/>
                <a:gd name="connsiteX47" fmla="*/ 12887461 w 24145697"/>
                <a:gd name="connsiteY47" fmla="*/ 790987 h 2789161"/>
                <a:gd name="connsiteX48" fmla="*/ 17967955 w 24145697"/>
                <a:gd name="connsiteY48" fmla="*/ 703096 h 2789161"/>
                <a:gd name="connsiteX49" fmla="*/ 18581355 w 24145697"/>
                <a:gd name="connsiteY49" fmla="*/ 1159903 h 2789161"/>
                <a:gd name="connsiteX50" fmla="*/ 18539137 w 24145697"/>
                <a:gd name="connsiteY50" fmla="*/ 1207201 h 2789161"/>
                <a:gd name="connsiteX51" fmla="*/ 17934429 w 24145697"/>
                <a:gd name="connsiteY51" fmla="*/ 756618 h 2789161"/>
                <a:gd name="connsiteX52" fmla="*/ 4266747 w 24145697"/>
                <a:gd name="connsiteY52" fmla="*/ 417467 h 2789161"/>
                <a:gd name="connsiteX53" fmla="*/ 4936893 w 24145697"/>
                <a:gd name="connsiteY53" fmla="*/ 792204 h 2789161"/>
                <a:gd name="connsiteX54" fmla="*/ 4901950 w 24145697"/>
                <a:gd name="connsiteY54" fmla="*/ 844667 h 2789161"/>
                <a:gd name="connsiteX55" fmla="*/ 4240539 w 24145697"/>
                <a:gd name="connsiteY55" fmla="*/ 476176 h 2789161"/>
                <a:gd name="connsiteX56" fmla="*/ 534192 w 24145697"/>
                <a:gd name="connsiteY56" fmla="*/ 357046 h 2789161"/>
                <a:gd name="connsiteX57" fmla="*/ 559037 w 24145697"/>
                <a:gd name="connsiteY57" fmla="*/ 415157 h 2789161"/>
                <a:gd name="connsiteX58" fmla="*/ 0 w 24145697"/>
                <a:gd name="connsiteY58" fmla="*/ 690877 h 2789161"/>
                <a:gd name="connsiteX59" fmla="*/ 0 w 24145697"/>
                <a:gd name="connsiteY59" fmla="*/ 617928 h 2789161"/>
                <a:gd name="connsiteX60" fmla="*/ 534192 w 24145697"/>
                <a:gd name="connsiteY60" fmla="*/ 357046 h 2789161"/>
                <a:gd name="connsiteX61" fmla="*/ 14275237 w 24145697"/>
                <a:gd name="connsiteY61" fmla="*/ 159301 h 2789161"/>
                <a:gd name="connsiteX62" fmla="*/ 14291373 w 24145697"/>
                <a:gd name="connsiteY62" fmla="*/ 221770 h 2789161"/>
                <a:gd name="connsiteX63" fmla="*/ 13582627 w 24145697"/>
                <a:gd name="connsiteY63" fmla="*/ 476642 h 2789161"/>
                <a:gd name="connsiteX64" fmla="*/ 13556561 w 24145697"/>
                <a:gd name="connsiteY64" fmla="*/ 419170 h 2789161"/>
                <a:gd name="connsiteX65" fmla="*/ 14275237 w 24145697"/>
                <a:gd name="connsiteY65" fmla="*/ 159301 h 2789161"/>
                <a:gd name="connsiteX66" fmla="*/ 16559706 w 24145697"/>
                <a:gd name="connsiteY66" fmla="*/ 120845 h 2789161"/>
                <a:gd name="connsiteX67" fmla="*/ 17290505 w 24145697"/>
                <a:gd name="connsiteY67" fmla="*/ 352508 h 2789161"/>
                <a:gd name="connsiteX68" fmla="*/ 17266769 w 24145697"/>
                <a:gd name="connsiteY68" fmla="*/ 410733 h 2789161"/>
                <a:gd name="connsiteX69" fmla="*/ 16544715 w 24145697"/>
                <a:gd name="connsiteY69" fmla="*/ 181548 h 2789161"/>
                <a:gd name="connsiteX70" fmla="*/ 2791160 w 24145697"/>
                <a:gd name="connsiteY70" fmla="*/ 21972 h 2789161"/>
                <a:gd name="connsiteX71" fmla="*/ 3547182 w 24145697"/>
                <a:gd name="connsiteY71" fmla="*/ 160832 h 2789161"/>
                <a:gd name="connsiteX72" fmla="*/ 3530937 w 24145697"/>
                <a:gd name="connsiteY72" fmla="*/ 223950 h 2789161"/>
                <a:gd name="connsiteX73" fmla="*/ 2784912 w 24145697"/>
                <a:gd name="connsiteY73" fmla="*/ 86352 h 2789161"/>
                <a:gd name="connsiteX74" fmla="*/ 2021892 w 24145697"/>
                <a:gd name="connsiteY74" fmla="*/ 5495 h 2789161"/>
                <a:gd name="connsiteX75" fmla="*/ 2025635 w 24145697"/>
                <a:gd name="connsiteY75" fmla="*/ 69073 h 2789161"/>
                <a:gd name="connsiteX76" fmla="*/ 1277090 w 24145697"/>
                <a:gd name="connsiteY76" fmla="*/ 180022 h 2789161"/>
                <a:gd name="connsiteX77" fmla="*/ 1263367 w 24145697"/>
                <a:gd name="connsiteY77" fmla="*/ 118938 h 2789161"/>
                <a:gd name="connsiteX78" fmla="*/ 2021892 w 24145697"/>
                <a:gd name="connsiteY78" fmla="*/ 5495 h 2789161"/>
                <a:gd name="connsiteX79" fmla="*/ 15494814 w 24145697"/>
                <a:gd name="connsiteY79" fmla="*/ 0 h 2789161"/>
                <a:gd name="connsiteX80" fmla="*/ 15801919 w 24145697"/>
                <a:gd name="connsiteY80" fmla="*/ 8789 h 2789161"/>
                <a:gd name="connsiteX81" fmla="*/ 15798173 w 24145697"/>
                <a:gd name="connsiteY81" fmla="*/ 72821 h 2789161"/>
                <a:gd name="connsiteX82" fmla="*/ 15494814 w 24145697"/>
                <a:gd name="connsiteY82" fmla="*/ 64032 h 2789161"/>
                <a:gd name="connsiteX83" fmla="*/ 15040398 w 24145697"/>
                <a:gd name="connsiteY83" fmla="*/ 86631 h 2789161"/>
                <a:gd name="connsiteX84" fmla="*/ 15034156 w 24145697"/>
                <a:gd name="connsiteY84" fmla="*/ 22600 h 2789161"/>
                <a:gd name="connsiteX85" fmla="*/ 15494814 w 24145697"/>
                <a:gd name="connsiteY85" fmla="*/ 0 h 278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4145697" h="2789161">
                  <a:moveTo>
                    <a:pt x="22675891" y="2686048"/>
                  </a:moveTo>
                  <a:lnTo>
                    <a:pt x="22684581" y="2748918"/>
                  </a:lnTo>
                  <a:cubicBezTo>
                    <a:pt x="22483459" y="2775323"/>
                    <a:pt x="22278611" y="2789155"/>
                    <a:pt x="22076247" y="2789155"/>
                  </a:cubicBezTo>
                  <a:cubicBezTo>
                    <a:pt x="22025347" y="2789155"/>
                    <a:pt x="21973203" y="2787897"/>
                    <a:pt x="21922301" y="2786640"/>
                  </a:cubicBezTo>
                  <a:lnTo>
                    <a:pt x="21924785" y="2722513"/>
                  </a:lnTo>
                  <a:cubicBezTo>
                    <a:pt x="22174325" y="2731314"/>
                    <a:pt x="22427591" y="2718740"/>
                    <a:pt x="22675891" y="2686048"/>
                  </a:cubicBezTo>
                  <a:close/>
                  <a:moveTo>
                    <a:pt x="8155972" y="2664076"/>
                  </a:moveTo>
                  <a:cubicBezTo>
                    <a:pt x="8404670" y="2705354"/>
                    <a:pt x="8657105" y="2725368"/>
                    <a:pt x="8908295" y="2725368"/>
                  </a:cubicBezTo>
                  <a:lnTo>
                    <a:pt x="8908295" y="2789161"/>
                  </a:lnTo>
                  <a:cubicBezTo>
                    <a:pt x="8653374" y="2789161"/>
                    <a:pt x="8397208" y="2767897"/>
                    <a:pt x="8146024" y="2726619"/>
                  </a:cubicBezTo>
                  <a:close/>
                  <a:moveTo>
                    <a:pt x="10397744" y="2482807"/>
                  </a:moveTo>
                  <a:lnTo>
                    <a:pt x="10418853" y="2542730"/>
                  </a:lnTo>
                  <a:cubicBezTo>
                    <a:pt x="10177945" y="2625125"/>
                    <a:pt x="9928343" y="2687545"/>
                    <a:pt x="9677499" y="2728743"/>
                  </a:cubicBezTo>
                  <a:lnTo>
                    <a:pt x="9667565" y="2666322"/>
                  </a:lnTo>
                  <a:cubicBezTo>
                    <a:pt x="9914683" y="2625125"/>
                    <a:pt x="10160559" y="2563953"/>
                    <a:pt x="10397744" y="2482807"/>
                  </a:cubicBezTo>
                  <a:close/>
                  <a:moveTo>
                    <a:pt x="20445233" y="2433376"/>
                  </a:moveTo>
                  <a:cubicBezTo>
                    <a:pt x="20681493" y="2521440"/>
                    <a:pt x="20926503" y="2590898"/>
                    <a:pt x="21174013" y="2639271"/>
                  </a:cubicBezTo>
                  <a:lnTo>
                    <a:pt x="21161513" y="2701288"/>
                  </a:lnTo>
                  <a:cubicBezTo>
                    <a:pt x="20910253" y="2651674"/>
                    <a:pt x="20661491" y="2580975"/>
                    <a:pt x="20422733" y="2492912"/>
                  </a:cubicBezTo>
                  <a:close/>
                  <a:moveTo>
                    <a:pt x="24117121" y="2252107"/>
                  </a:moveTo>
                  <a:lnTo>
                    <a:pt x="24145697" y="2309491"/>
                  </a:lnTo>
                  <a:cubicBezTo>
                    <a:pt x="23917085" y="2421764"/>
                    <a:pt x="23678535" y="2516573"/>
                    <a:pt x="23433771" y="2591422"/>
                  </a:cubicBezTo>
                  <a:lnTo>
                    <a:pt x="23416377" y="2530295"/>
                  </a:lnTo>
                  <a:cubicBezTo>
                    <a:pt x="23657413" y="2456694"/>
                    <a:pt x="23892237" y="2363133"/>
                    <a:pt x="24117121" y="2252107"/>
                  </a:cubicBezTo>
                  <a:close/>
                  <a:moveTo>
                    <a:pt x="6730080" y="2180701"/>
                  </a:moveTo>
                  <a:cubicBezTo>
                    <a:pt x="6952220" y="2300300"/>
                    <a:pt x="7186836" y="2401211"/>
                    <a:pt x="7425198" y="2480944"/>
                  </a:cubicBezTo>
                  <a:lnTo>
                    <a:pt x="7403981" y="2541989"/>
                  </a:lnTo>
                  <a:cubicBezTo>
                    <a:pt x="7161876" y="2459765"/>
                    <a:pt x="6926012" y="2357608"/>
                    <a:pt x="6701378" y="2236763"/>
                  </a:cubicBezTo>
                  <a:close/>
                  <a:moveTo>
                    <a:pt x="11724729" y="1774224"/>
                  </a:moveTo>
                  <a:lnTo>
                    <a:pt x="11764617" y="1824026"/>
                  </a:lnTo>
                  <a:cubicBezTo>
                    <a:pt x="11561430" y="1979659"/>
                    <a:pt x="11344528" y="2120351"/>
                    <a:pt x="11120149" y="2239877"/>
                  </a:cubicBezTo>
                  <a:lnTo>
                    <a:pt x="11090233" y="2183849"/>
                  </a:lnTo>
                  <a:cubicBezTo>
                    <a:pt x="11312119" y="2065568"/>
                    <a:pt x="11525281" y="1927367"/>
                    <a:pt x="11724729" y="1774224"/>
                  </a:cubicBezTo>
                  <a:close/>
                  <a:moveTo>
                    <a:pt x="19144147" y="1675351"/>
                  </a:moveTo>
                  <a:cubicBezTo>
                    <a:pt x="19337797" y="1836641"/>
                    <a:pt x="19546341" y="1981676"/>
                    <a:pt x="19762335" y="2107957"/>
                  </a:cubicBezTo>
                  <a:lnTo>
                    <a:pt x="19731301" y="2162971"/>
                  </a:lnTo>
                  <a:cubicBezTo>
                    <a:pt x="19511583" y="2035439"/>
                    <a:pt x="19300555" y="1887903"/>
                    <a:pt x="19104425" y="1725363"/>
                  </a:cubicBezTo>
                  <a:close/>
                  <a:moveTo>
                    <a:pt x="5531081" y="1268874"/>
                  </a:moveTo>
                  <a:cubicBezTo>
                    <a:pt x="5568486" y="1303626"/>
                    <a:pt x="5604646" y="1339618"/>
                    <a:pt x="5642052" y="1374370"/>
                  </a:cubicBezTo>
                  <a:cubicBezTo>
                    <a:pt x="5784194" y="1517100"/>
                    <a:pt x="5937559" y="1651142"/>
                    <a:pt x="6095911" y="1772773"/>
                  </a:cubicBezTo>
                  <a:lnTo>
                    <a:pt x="6057258" y="1822418"/>
                  </a:lnTo>
                  <a:cubicBezTo>
                    <a:pt x="5896412" y="1699546"/>
                    <a:pt x="5741801" y="1563022"/>
                    <a:pt x="5595918" y="1419051"/>
                  </a:cubicBezTo>
                  <a:cubicBezTo>
                    <a:pt x="5561005" y="1384299"/>
                    <a:pt x="5523599" y="1348306"/>
                    <a:pt x="5487440" y="1314796"/>
                  </a:cubicBezTo>
                  <a:close/>
                  <a:moveTo>
                    <a:pt x="12887461" y="790987"/>
                  </a:moveTo>
                  <a:lnTo>
                    <a:pt x="12923622" y="843046"/>
                  </a:lnTo>
                  <a:cubicBezTo>
                    <a:pt x="12714138" y="981871"/>
                    <a:pt x="12514629" y="1139288"/>
                    <a:pt x="12331331" y="1311578"/>
                  </a:cubicBezTo>
                  <a:lnTo>
                    <a:pt x="12287688" y="1265717"/>
                  </a:lnTo>
                  <a:cubicBezTo>
                    <a:pt x="12474727" y="1090947"/>
                    <a:pt x="12675483" y="932290"/>
                    <a:pt x="12887461" y="790987"/>
                  </a:cubicBezTo>
                  <a:close/>
                  <a:moveTo>
                    <a:pt x="17967955" y="703096"/>
                  </a:moveTo>
                  <a:cubicBezTo>
                    <a:pt x="18184011" y="837524"/>
                    <a:pt x="18388891" y="990623"/>
                    <a:pt x="18581355" y="1159903"/>
                  </a:cubicBezTo>
                  <a:lnTo>
                    <a:pt x="18539137" y="1207201"/>
                  </a:lnTo>
                  <a:cubicBezTo>
                    <a:pt x="18350399" y="1041656"/>
                    <a:pt x="18146761" y="889802"/>
                    <a:pt x="17934429" y="756618"/>
                  </a:cubicBezTo>
                  <a:close/>
                  <a:moveTo>
                    <a:pt x="4266747" y="417467"/>
                  </a:moveTo>
                  <a:cubicBezTo>
                    <a:pt x="4498864" y="523642"/>
                    <a:pt x="4725990" y="648555"/>
                    <a:pt x="4936893" y="792204"/>
                  </a:cubicBezTo>
                  <a:lnTo>
                    <a:pt x="4901950" y="844667"/>
                  </a:lnTo>
                  <a:cubicBezTo>
                    <a:pt x="4692295" y="703516"/>
                    <a:pt x="4470162" y="581102"/>
                    <a:pt x="4240539" y="476176"/>
                  </a:cubicBezTo>
                  <a:close/>
                  <a:moveTo>
                    <a:pt x="534192" y="357046"/>
                  </a:moveTo>
                  <a:lnTo>
                    <a:pt x="559037" y="415157"/>
                  </a:lnTo>
                  <a:cubicBezTo>
                    <a:pt x="366480" y="494287"/>
                    <a:pt x="178892" y="587018"/>
                    <a:pt x="0" y="690877"/>
                  </a:cubicBezTo>
                  <a:lnTo>
                    <a:pt x="0" y="617928"/>
                  </a:lnTo>
                  <a:cubicBezTo>
                    <a:pt x="172681" y="520252"/>
                    <a:pt x="351572" y="431231"/>
                    <a:pt x="534192" y="357046"/>
                  </a:cubicBezTo>
                  <a:close/>
                  <a:moveTo>
                    <a:pt x="14275237" y="159301"/>
                  </a:moveTo>
                  <a:lnTo>
                    <a:pt x="14291373" y="221770"/>
                  </a:lnTo>
                  <a:cubicBezTo>
                    <a:pt x="14049332" y="286737"/>
                    <a:pt x="13811014" y="372944"/>
                    <a:pt x="13582627" y="476642"/>
                  </a:cubicBezTo>
                  <a:lnTo>
                    <a:pt x="13556561" y="419170"/>
                  </a:lnTo>
                  <a:cubicBezTo>
                    <a:pt x="13787431" y="312974"/>
                    <a:pt x="14029472" y="226767"/>
                    <a:pt x="14275237" y="159301"/>
                  </a:cubicBezTo>
                  <a:close/>
                  <a:moveTo>
                    <a:pt x="16559706" y="120845"/>
                  </a:moveTo>
                  <a:cubicBezTo>
                    <a:pt x="16809551" y="177832"/>
                    <a:pt x="17054401" y="255878"/>
                    <a:pt x="17290505" y="352508"/>
                  </a:cubicBezTo>
                  <a:lnTo>
                    <a:pt x="17266769" y="410733"/>
                  </a:lnTo>
                  <a:cubicBezTo>
                    <a:pt x="17033163" y="315343"/>
                    <a:pt x="16790813" y="238535"/>
                    <a:pt x="16544715" y="181548"/>
                  </a:cubicBezTo>
                  <a:close/>
                  <a:moveTo>
                    <a:pt x="2791160" y="21972"/>
                  </a:moveTo>
                  <a:cubicBezTo>
                    <a:pt x="3046083" y="48482"/>
                    <a:pt x="3299757" y="95189"/>
                    <a:pt x="3547182" y="160832"/>
                  </a:cubicBezTo>
                  <a:lnTo>
                    <a:pt x="3530937" y="223950"/>
                  </a:lnTo>
                  <a:cubicBezTo>
                    <a:pt x="3287260" y="157045"/>
                    <a:pt x="3036086" y="111600"/>
                    <a:pt x="2784912" y="86352"/>
                  </a:cubicBezTo>
                  <a:close/>
                  <a:moveTo>
                    <a:pt x="2021892" y="5495"/>
                  </a:moveTo>
                  <a:lnTo>
                    <a:pt x="2025635" y="69073"/>
                  </a:lnTo>
                  <a:cubicBezTo>
                    <a:pt x="1774872" y="86526"/>
                    <a:pt x="1522862" y="123924"/>
                    <a:pt x="1277090" y="180022"/>
                  </a:cubicBezTo>
                  <a:lnTo>
                    <a:pt x="1263367" y="118938"/>
                  </a:lnTo>
                  <a:cubicBezTo>
                    <a:pt x="1511634" y="61593"/>
                    <a:pt x="1767387" y="22948"/>
                    <a:pt x="2021892" y="5495"/>
                  </a:cubicBezTo>
                  <a:close/>
                  <a:moveTo>
                    <a:pt x="15494814" y="0"/>
                  </a:moveTo>
                  <a:cubicBezTo>
                    <a:pt x="15597182" y="0"/>
                    <a:pt x="15700799" y="2511"/>
                    <a:pt x="15801919" y="8789"/>
                  </a:cubicBezTo>
                  <a:lnTo>
                    <a:pt x="15798173" y="72821"/>
                  </a:lnTo>
                  <a:cubicBezTo>
                    <a:pt x="15698302" y="66543"/>
                    <a:pt x="15595933" y="64032"/>
                    <a:pt x="15494814" y="64032"/>
                  </a:cubicBezTo>
                  <a:cubicBezTo>
                    <a:pt x="15343758" y="64032"/>
                    <a:pt x="15191454" y="71565"/>
                    <a:pt x="15040398" y="86631"/>
                  </a:cubicBezTo>
                  <a:lnTo>
                    <a:pt x="15034156" y="22600"/>
                  </a:lnTo>
                  <a:cubicBezTo>
                    <a:pt x="15187709" y="7533"/>
                    <a:pt x="15342509" y="0"/>
                    <a:pt x="154948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8" name="Freeform 87">
              <a:extLst>
                <a:ext uri="{FF2B5EF4-FFF2-40B4-BE49-F238E27FC236}">
                  <a16:creationId xmlns:a16="http://schemas.microsoft.com/office/drawing/2014/main" id="{0840BF8F-0DF8-7C7C-8CC2-77752BA26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748" y="8231375"/>
              <a:ext cx="884364" cy="1169997"/>
            </a:xfrm>
            <a:custGeom>
              <a:avLst/>
              <a:gdLst>
                <a:gd name="T0" fmla="*/ 710 w 711"/>
                <a:gd name="T1" fmla="*/ 354 h 940"/>
                <a:gd name="T2" fmla="*/ 710 w 711"/>
                <a:gd name="T3" fmla="*/ 354 h 940"/>
                <a:gd name="T4" fmla="*/ 355 w 711"/>
                <a:gd name="T5" fmla="*/ 0 h 940"/>
                <a:gd name="T6" fmla="*/ 355 w 711"/>
                <a:gd name="T7" fmla="*/ 0 h 940"/>
                <a:gd name="T8" fmla="*/ 0 w 711"/>
                <a:gd name="T9" fmla="*/ 354 h 940"/>
                <a:gd name="T10" fmla="*/ 0 w 711"/>
                <a:gd name="T11" fmla="*/ 354 h 940"/>
                <a:gd name="T12" fmla="*/ 206 w 711"/>
                <a:gd name="T13" fmla="*/ 676 h 940"/>
                <a:gd name="T14" fmla="*/ 355 w 711"/>
                <a:gd name="T15" fmla="*/ 939 h 940"/>
                <a:gd name="T16" fmla="*/ 504 w 711"/>
                <a:gd name="T17" fmla="*/ 676 h 940"/>
                <a:gd name="T18" fmla="*/ 504 w 711"/>
                <a:gd name="T19" fmla="*/ 676 h 940"/>
                <a:gd name="T20" fmla="*/ 710 w 711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1" h="940">
                  <a:moveTo>
                    <a:pt x="710" y="354"/>
                  </a:moveTo>
                  <a:lnTo>
                    <a:pt x="710" y="354"/>
                  </a:lnTo>
                  <a:cubicBezTo>
                    <a:pt x="710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4" y="620"/>
                    <a:pt x="206" y="676"/>
                  </a:cubicBezTo>
                  <a:lnTo>
                    <a:pt x="355" y="939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5" y="620"/>
                    <a:pt x="710" y="497"/>
                    <a:pt x="710" y="3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9" name="Freeform 88">
              <a:extLst>
                <a:ext uri="{FF2B5EF4-FFF2-40B4-BE49-F238E27FC236}">
                  <a16:creationId xmlns:a16="http://schemas.microsoft.com/office/drawing/2014/main" id="{C7674CED-D38F-7286-9A84-D8CAB3971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706" y="7588707"/>
              <a:ext cx="38449" cy="642672"/>
            </a:xfrm>
            <a:custGeom>
              <a:avLst/>
              <a:gdLst>
                <a:gd name="T0" fmla="*/ 30 w 31"/>
                <a:gd name="T1" fmla="*/ 515 h 516"/>
                <a:gd name="T2" fmla="*/ 0 w 31"/>
                <a:gd name="T3" fmla="*/ 515 h 516"/>
                <a:gd name="T4" fmla="*/ 0 w 31"/>
                <a:gd name="T5" fmla="*/ 0 h 516"/>
                <a:gd name="T6" fmla="*/ 30 w 31"/>
                <a:gd name="T7" fmla="*/ 0 h 516"/>
                <a:gd name="T8" fmla="*/ 30 w 31"/>
                <a:gd name="T9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6">
                  <a:moveTo>
                    <a:pt x="30" y="515"/>
                  </a:moveTo>
                  <a:lnTo>
                    <a:pt x="0" y="515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0" name="Freeform 89">
              <a:extLst>
                <a:ext uri="{FF2B5EF4-FFF2-40B4-BE49-F238E27FC236}">
                  <a16:creationId xmlns:a16="http://schemas.microsoft.com/office/drawing/2014/main" id="{6912D5DC-EB1F-48E7-590F-CB6D24E0C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882" y="10807567"/>
              <a:ext cx="884364" cy="1169994"/>
            </a:xfrm>
            <a:custGeom>
              <a:avLst/>
              <a:gdLst>
                <a:gd name="T0" fmla="*/ 709 w 710"/>
                <a:gd name="T1" fmla="*/ 354 h 940"/>
                <a:gd name="T2" fmla="*/ 709 w 710"/>
                <a:gd name="T3" fmla="*/ 354 h 940"/>
                <a:gd name="T4" fmla="*/ 355 w 710"/>
                <a:gd name="T5" fmla="*/ 0 h 940"/>
                <a:gd name="T6" fmla="*/ 355 w 710"/>
                <a:gd name="T7" fmla="*/ 0 h 940"/>
                <a:gd name="T8" fmla="*/ 0 w 710"/>
                <a:gd name="T9" fmla="*/ 354 h 940"/>
                <a:gd name="T10" fmla="*/ 0 w 710"/>
                <a:gd name="T11" fmla="*/ 354 h 940"/>
                <a:gd name="T12" fmla="*/ 206 w 710"/>
                <a:gd name="T13" fmla="*/ 676 h 940"/>
                <a:gd name="T14" fmla="*/ 355 w 710"/>
                <a:gd name="T15" fmla="*/ 939 h 940"/>
                <a:gd name="T16" fmla="*/ 504 w 710"/>
                <a:gd name="T17" fmla="*/ 676 h 940"/>
                <a:gd name="T18" fmla="*/ 504 w 710"/>
                <a:gd name="T19" fmla="*/ 676 h 940"/>
                <a:gd name="T20" fmla="*/ 709 w 710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0" h="940">
                  <a:moveTo>
                    <a:pt x="709" y="354"/>
                  </a:moveTo>
                  <a:lnTo>
                    <a:pt x="709" y="354"/>
                  </a:lnTo>
                  <a:cubicBezTo>
                    <a:pt x="709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4" y="620"/>
                    <a:pt x="206" y="676"/>
                  </a:cubicBezTo>
                  <a:lnTo>
                    <a:pt x="355" y="939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6" y="620"/>
                    <a:pt x="709" y="497"/>
                    <a:pt x="709" y="35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1" name="Freeform 90">
              <a:extLst>
                <a:ext uri="{FF2B5EF4-FFF2-40B4-BE49-F238E27FC236}">
                  <a16:creationId xmlns:a16="http://schemas.microsoft.com/office/drawing/2014/main" id="{49EB1B23-1234-B50D-055D-3C0611822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8840" y="10164888"/>
              <a:ext cx="38449" cy="642675"/>
            </a:xfrm>
            <a:custGeom>
              <a:avLst/>
              <a:gdLst>
                <a:gd name="T0" fmla="*/ 31 w 32"/>
                <a:gd name="T1" fmla="*/ 515 h 516"/>
                <a:gd name="T2" fmla="*/ 0 w 32"/>
                <a:gd name="T3" fmla="*/ 515 h 516"/>
                <a:gd name="T4" fmla="*/ 0 w 32"/>
                <a:gd name="T5" fmla="*/ 0 h 516"/>
                <a:gd name="T6" fmla="*/ 31 w 32"/>
                <a:gd name="T7" fmla="*/ 0 h 516"/>
                <a:gd name="T8" fmla="*/ 31 w 32"/>
                <a:gd name="T9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6">
                  <a:moveTo>
                    <a:pt x="31" y="515"/>
                  </a:moveTo>
                  <a:lnTo>
                    <a:pt x="0" y="515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51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2" name="Freeform 91">
              <a:extLst>
                <a:ext uri="{FF2B5EF4-FFF2-40B4-BE49-F238E27FC236}">
                  <a16:creationId xmlns:a16="http://schemas.microsoft.com/office/drawing/2014/main" id="{3FF7482D-1599-2EE0-BFD3-071218BCE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5017" y="8709265"/>
              <a:ext cx="884364" cy="1169994"/>
            </a:xfrm>
            <a:custGeom>
              <a:avLst/>
              <a:gdLst>
                <a:gd name="T0" fmla="*/ 710 w 711"/>
                <a:gd name="T1" fmla="*/ 353 h 939"/>
                <a:gd name="T2" fmla="*/ 710 w 711"/>
                <a:gd name="T3" fmla="*/ 353 h 939"/>
                <a:gd name="T4" fmla="*/ 355 w 711"/>
                <a:gd name="T5" fmla="*/ 0 h 939"/>
                <a:gd name="T6" fmla="*/ 355 w 711"/>
                <a:gd name="T7" fmla="*/ 0 h 939"/>
                <a:gd name="T8" fmla="*/ 0 w 711"/>
                <a:gd name="T9" fmla="*/ 353 h 939"/>
                <a:gd name="T10" fmla="*/ 0 w 711"/>
                <a:gd name="T11" fmla="*/ 353 h 939"/>
                <a:gd name="T12" fmla="*/ 206 w 711"/>
                <a:gd name="T13" fmla="*/ 676 h 939"/>
                <a:gd name="T14" fmla="*/ 355 w 711"/>
                <a:gd name="T15" fmla="*/ 938 h 939"/>
                <a:gd name="T16" fmla="*/ 504 w 711"/>
                <a:gd name="T17" fmla="*/ 676 h 939"/>
                <a:gd name="T18" fmla="*/ 504 w 711"/>
                <a:gd name="T19" fmla="*/ 676 h 939"/>
                <a:gd name="T20" fmla="*/ 710 w 711"/>
                <a:gd name="T21" fmla="*/ 353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1" h="939">
                  <a:moveTo>
                    <a:pt x="710" y="353"/>
                  </a:moveTo>
                  <a:lnTo>
                    <a:pt x="710" y="353"/>
                  </a:lnTo>
                  <a:cubicBezTo>
                    <a:pt x="710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3"/>
                  </a:cubicBezTo>
                  <a:lnTo>
                    <a:pt x="0" y="353"/>
                  </a:lnTo>
                  <a:cubicBezTo>
                    <a:pt x="0" y="497"/>
                    <a:pt x="85" y="620"/>
                    <a:pt x="206" y="676"/>
                  </a:cubicBezTo>
                  <a:lnTo>
                    <a:pt x="355" y="938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5" y="620"/>
                    <a:pt x="710" y="497"/>
                    <a:pt x="710" y="35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3" name="Freeform 92">
              <a:extLst>
                <a:ext uri="{FF2B5EF4-FFF2-40B4-BE49-F238E27FC236}">
                  <a16:creationId xmlns:a16="http://schemas.microsoft.com/office/drawing/2014/main" id="{06BD267C-2B70-8E1B-A047-1E3C61035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37974" y="8066587"/>
              <a:ext cx="38449" cy="642675"/>
            </a:xfrm>
            <a:custGeom>
              <a:avLst/>
              <a:gdLst>
                <a:gd name="T0" fmla="*/ 30 w 31"/>
                <a:gd name="T1" fmla="*/ 516 h 517"/>
                <a:gd name="T2" fmla="*/ 0 w 31"/>
                <a:gd name="T3" fmla="*/ 516 h 517"/>
                <a:gd name="T4" fmla="*/ 0 w 31"/>
                <a:gd name="T5" fmla="*/ 0 h 517"/>
                <a:gd name="T6" fmla="*/ 30 w 31"/>
                <a:gd name="T7" fmla="*/ 0 h 517"/>
                <a:gd name="T8" fmla="*/ 30 w 31"/>
                <a:gd name="T9" fmla="*/ 516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7">
                  <a:moveTo>
                    <a:pt x="30" y="516"/>
                  </a:moveTo>
                  <a:lnTo>
                    <a:pt x="0" y="516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4" name="Freeform 93">
              <a:extLst>
                <a:ext uri="{FF2B5EF4-FFF2-40B4-BE49-F238E27FC236}">
                  <a16:creationId xmlns:a16="http://schemas.microsoft.com/office/drawing/2014/main" id="{3EDF1647-BB40-24D6-5A08-C25217DD9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9649" y="9209117"/>
              <a:ext cx="884361" cy="1169997"/>
            </a:xfrm>
            <a:custGeom>
              <a:avLst/>
              <a:gdLst>
                <a:gd name="T0" fmla="*/ 709 w 710"/>
                <a:gd name="T1" fmla="*/ 354 h 940"/>
                <a:gd name="T2" fmla="*/ 709 w 710"/>
                <a:gd name="T3" fmla="*/ 354 h 940"/>
                <a:gd name="T4" fmla="*/ 354 w 710"/>
                <a:gd name="T5" fmla="*/ 0 h 940"/>
                <a:gd name="T6" fmla="*/ 354 w 710"/>
                <a:gd name="T7" fmla="*/ 0 h 940"/>
                <a:gd name="T8" fmla="*/ 0 w 710"/>
                <a:gd name="T9" fmla="*/ 354 h 940"/>
                <a:gd name="T10" fmla="*/ 0 w 710"/>
                <a:gd name="T11" fmla="*/ 354 h 940"/>
                <a:gd name="T12" fmla="*/ 205 w 710"/>
                <a:gd name="T13" fmla="*/ 676 h 940"/>
                <a:gd name="T14" fmla="*/ 354 w 710"/>
                <a:gd name="T15" fmla="*/ 939 h 940"/>
                <a:gd name="T16" fmla="*/ 503 w 710"/>
                <a:gd name="T17" fmla="*/ 676 h 940"/>
                <a:gd name="T18" fmla="*/ 503 w 710"/>
                <a:gd name="T19" fmla="*/ 676 h 940"/>
                <a:gd name="T20" fmla="*/ 709 w 710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0" h="940">
                  <a:moveTo>
                    <a:pt x="709" y="354"/>
                  </a:moveTo>
                  <a:lnTo>
                    <a:pt x="709" y="354"/>
                  </a:lnTo>
                  <a:cubicBezTo>
                    <a:pt x="709" y="158"/>
                    <a:pt x="550" y="0"/>
                    <a:pt x="354" y="0"/>
                  </a:cubicBezTo>
                  <a:lnTo>
                    <a:pt x="354" y="0"/>
                  </a:lnTo>
                  <a:cubicBezTo>
                    <a:pt x="158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3" y="620"/>
                    <a:pt x="205" y="676"/>
                  </a:cubicBezTo>
                  <a:lnTo>
                    <a:pt x="354" y="939"/>
                  </a:lnTo>
                  <a:lnTo>
                    <a:pt x="503" y="676"/>
                  </a:lnTo>
                  <a:lnTo>
                    <a:pt x="503" y="676"/>
                  </a:lnTo>
                  <a:cubicBezTo>
                    <a:pt x="625" y="620"/>
                    <a:pt x="709" y="497"/>
                    <a:pt x="709" y="35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5" name="Freeform 94">
              <a:extLst>
                <a:ext uri="{FF2B5EF4-FFF2-40B4-BE49-F238E27FC236}">
                  <a16:creationId xmlns:a16="http://schemas.microsoft.com/office/drawing/2014/main" id="{B7A88460-FE10-B25B-88C3-2B492C6C7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2603" y="8566449"/>
              <a:ext cx="38452" cy="642672"/>
            </a:xfrm>
            <a:custGeom>
              <a:avLst/>
              <a:gdLst>
                <a:gd name="T0" fmla="*/ 30 w 31"/>
                <a:gd name="T1" fmla="*/ 516 h 517"/>
                <a:gd name="T2" fmla="*/ 0 w 31"/>
                <a:gd name="T3" fmla="*/ 516 h 517"/>
                <a:gd name="T4" fmla="*/ 0 w 31"/>
                <a:gd name="T5" fmla="*/ 0 h 517"/>
                <a:gd name="T6" fmla="*/ 30 w 31"/>
                <a:gd name="T7" fmla="*/ 0 h 517"/>
                <a:gd name="T8" fmla="*/ 30 w 31"/>
                <a:gd name="T9" fmla="*/ 516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7">
                  <a:moveTo>
                    <a:pt x="30" y="516"/>
                  </a:moveTo>
                  <a:lnTo>
                    <a:pt x="0" y="516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6" name="Freeform 96">
              <a:extLst>
                <a:ext uri="{FF2B5EF4-FFF2-40B4-BE49-F238E27FC236}">
                  <a16:creationId xmlns:a16="http://schemas.microsoft.com/office/drawing/2014/main" id="{C13DC75C-983F-9F9B-E957-05E52F569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020" y="3172383"/>
              <a:ext cx="3899985" cy="4504207"/>
            </a:xfrm>
            <a:custGeom>
              <a:avLst/>
              <a:gdLst>
                <a:gd name="T0" fmla="*/ 2922 w 3133"/>
                <a:gd name="T1" fmla="*/ 0 h 3616"/>
                <a:gd name="T2" fmla="*/ 210 w 3133"/>
                <a:gd name="T3" fmla="*/ 0 h 3616"/>
                <a:gd name="T4" fmla="*/ 210 w 3133"/>
                <a:gd name="T5" fmla="*/ 0 h 3616"/>
                <a:gd name="T6" fmla="*/ 0 w 3133"/>
                <a:gd name="T7" fmla="*/ 210 h 3616"/>
                <a:gd name="T8" fmla="*/ 0 w 3133"/>
                <a:gd name="T9" fmla="*/ 2969 h 3616"/>
                <a:gd name="T10" fmla="*/ 0 w 3133"/>
                <a:gd name="T11" fmla="*/ 3131 h 3616"/>
                <a:gd name="T12" fmla="*/ 0 w 3133"/>
                <a:gd name="T13" fmla="*/ 3334 h 3616"/>
                <a:gd name="T14" fmla="*/ 0 w 3133"/>
                <a:gd name="T15" fmla="*/ 3334 h 3616"/>
                <a:gd name="T16" fmla="*/ 358 w 3133"/>
                <a:gd name="T17" fmla="*/ 3482 h 3616"/>
                <a:gd name="T18" fmla="*/ 647 w 3133"/>
                <a:gd name="T19" fmla="*/ 3193 h 3616"/>
                <a:gd name="T20" fmla="*/ 647 w 3133"/>
                <a:gd name="T21" fmla="*/ 3193 h 3616"/>
                <a:gd name="T22" fmla="*/ 796 w 3133"/>
                <a:gd name="T23" fmla="*/ 3131 h 3616"/>
                <a:gd name="T24" fmla="*/ 2922 w 3133"/>
                <a:gd name="T25" fmla="*/ 3131 h 3616"/>
                <a:gd name="T26" fmla="*/ 2922 w 3133"/>
                <a:gd name="T27" fmla="*/ 3131 h 3616"/>
                <a:gd name="T28" fmla="*/ 3132 w 3133"/>
                <a:gd name="T29" fmla="*/ 2921 h 3616"/>
                <a:gd name="T30" fmla="*/ 3132 w 3133"/>
                <a:gd name="T31" fmla="*/ 210 h 3616"/>
                <a:gd name="T32" fmla="*/ 3132 w 3133"/>
                <a:gd name="T33" fmla="*/ 210 h 3616"/>
                <a:gd name="T34" fmla="*/ 2922 w 3133"/>
                <a:gd name="T35" fmla="*/ 0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6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3" y="0"/>
                    <a:pt x="0" y="94"/>
                    <a:pt x="0" y="210"/>
                  </a:cubicBezTo>
                  <a:lnTo>
                    <a:pt x="0" y="2969"/>
                  </a:lnTo>
                  <a:lnTo>
                    <a:pt x="0" y="3131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6" y="3615"/>
                    <a:pt x="358" y="3482"/>
                  </a:cubicBezTo>
                  <a:lnTo>
                    <a:pt x="647" y="3193"/>
                  </a:lnTo>
                  <a:lnTo>
                    <a:pt x="647" y="3193"/>
                  </a:lnTo>
                  <a:cubicBezTo>
                    <a:pt x="687" y="3154"/>
                    <a:pt x="740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8"/>
                    <a:pt x="3132" y="2921"/>
                  </a:cubicBezTo>
                  <a:lnTo>
                    <a:pt x="3132" y="210"/>
                  </a:lnTo>
                  <a:lnTo>
                    <a:pt x="3132" y="210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7" name="Freeform 169">
              <a:extLst>
                <a:ext uri="{FF2B5EF4-FFF2-40B4-BE49-F238E27FC236}">
                  <a16:creationId xmlns:a16="http://schemas.microsoft.com/office/drawing/2014/main" id="{E0F5F2B9-FFD7-3B9F-76AA-DC86B2C5E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7151" y="5748568"/>
              <a:ext cx="3905476" cy="4504207"/>
            </a:xfrm>
            <a:custGeom>
              <a:avLst/>
              <a:gdLst>
                <a:gd name="T0" fmla="*/ 2923 w 3134"/>
                <a:gd name="T1" fmla="*/ 0 h 3616"/>
                <a:gd name="T2" fmla="*/ 211 w 3134"/>
                <a:gd name="T3" fmla="*/ 0 h 3616"/>
                <a:gd name="T4" fmla="*/ 211 w 3134"/>
                <a:gd name="T5" fmla="*/ 0 h 3616"/>
                <a:gd name="T6" fmla="*/ 0 w 3134"/>
                <a:gd name="T7" fmla="*/ 210 h 3616"/>
                <a:gd name="T8" fmla="*/ 0 w 3134"/>
                <a:gd name="T9" fmla="*/ 2969 h 3616"/>
                <a:gd name="T10" fmla="*/ 0 w 3134"/>
                <a:gd name="T11" fmla="*/ 3132 h 3616"/>
                <a:gd name="T12" fmla="*/ 0 w 3134"/>
                <a:gd name="T13" fmla="*/ 3334 h 3616"/>
                <a:gd name="T14" fmla="*/ 0 w 3134"/>
                <a:gd name="T15" fmla="*/ 3334 h 3616"/>
                <a:gd name="T16" fmla="*/ 359 w 3134"/>
                <a:gd name="T17" fmla="*/ 3483 h 3616"/>
                <a:gd name="T18" fmla="*/ 649 w 3134"/>
                <a:gd name="T19" fmla="*/ 3193 h 3616"/>
                <a:gd name="T20" fmla="*/ 649 w 3134"/>
                <a:gd name="T21" fmla="*/ 3193 h 3616"/>
                <a:gd name="T22" fmla="*/ 797 w 3134"/>
                <a:gd name="T23" fmla="*/ 3132 h 3616"/>
                <a:gd name="T24" fmla="*/ 2923 w 3134"/>
                <a:gd name="T25" fmla="*/ 3132 h 3616"/>
                <a:gd name="T26" fmla="*/ 2923 w 3134"/>
                <a:gd name="T27" fmla="*/ 3132 h 3616"/>
                <a:gd name="T28" fmla="*/ 3133 w 3134"/>
                <a:gd name="T29" fmla="*/ 2921 h 3616"/>
                <a:gd name="T30" fmla="*/ 3133 w 3134"/>
                <a:gd name="T31" fmla="*/ 210 h 3616"/>
                <a:gd name="T32" fmla="*/ 3133 w 3134"/>
                <a:gd name="T33" fmla="*/ 210 h 3616"/>
                <a:gd name="T34" fmla="*/ 2923 w 3134"/>
                <a:gd name="T35" fmla="*/ 0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4" h="3616">
                  <a:moveTo>
                    <a:pt x="2923" y="0"/>
                  </a:moveTo>
                  <a:lnTo>
                    <a:pt x="211" y="0"/>
                  </a:lnTo>
                  <a:lnTo>
                    <a:pt x="211" y="0"/>
                  </a:lnTo>
                  <a:cubicBezTo>
                    <a:pt x="95" y="0"/>
                    <a:pt x="0" y="94"/>
                    <a:pt x="0" y="210"/>
                  </a:cubicBezTo>
                  <a:lnTo>
                    <a:pt x="0" y="2969"/>
                  </a:lnTo>
                  <a:lnTo>
                    <a:pt x="0" y="3132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7" y="3615"/>
                    <a:pt x="359" y="3483"/>
                  </a:cubicBezTo>
                  <a:lnTo>
                    <a:pt x="649" y="3193"/>
                  </a:lnTo>
                  <a:lnTo>
                    <a:pt x="649" y="3193"/>
                  </a:lnTo>
                  <a:cubicBezTo>
                    <a:pt x="688" y="3154"/>
                    <a:pt x="742" y="3132"/>
                    <a:pt x="797" y="3132"/>
                  </a:cubicBezTo>
                  <a:lnTo>
                    <a:pt x="2923" y="3132"/>
                  </a:lnTo>
                  <a:lnTo>
                    <a:pt x="2923" y="3132"/>
                  </a:lnTo>
                  <a:cubicBezTo>
                    <a:pt x="3039" y="3132"/>
                    <a:pt x="3133" y="3038"/>
                    <a:pt x="3133" y="2921"/>
                  </a:cubicBezTo>
                  <a:lnTo>
                    <a:pt x="3133" y="210"/>
                  </a:lnTo>
                  <a:lnTo>
                    <a:pt x="3133" y="210"/>
                  </a:lnTo>
                  <a:cubicBezTo>
                    <a:pt x="3133" y="94"/>
                    <a:pt x="3039" y="0"/>
                    <a:pt x="2923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8" name="Freeform 241">
              <a:extLst>
                <a:ext uri="{FF2B5EF4-FFF2-40B4-BE49-F238E27FC236}">
                  <a16:creationId xmlns:a16="http://schemas.microsoft.com/office/drawing/2014/main" id="{21713303-C188-A6D0-BCE9-C2B13C70C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6289" y="3655761"/>
              <a:ext cx="3899985" cy="4504207"/>
            </a:xfrm>
            <a:custGeom>
              <a:avLst/>
              <a:gdLst>
                <a:gd name="T0" fmla="*/ 2922 w 3133"/>
                <a:gd name="T1" fmla="*/ 0 h 3615"/>
                <a:gd name="T2" fmla="*/ 210 w 3133"/>
                <a:gd name="T3" fmla="*/ 0 h 3615"/>
                <a:gd name="T4" fmla="*/ 210 w 3133"/>
                <a:gd name="T5" fmla="*/ 0 h 3615"/>
                <a:gd name="T6" fmla="*/ 0 w 3133"/>
                <a:gd name="T7" fmla="*/ 209 h 3615"/>
                <a:gd name="T8" fmla="*/ 0 w 3133"/>
                <a:gd name="T9" fmla="*/ 2968 h 3615"/>
                <a:gd name="T10" fmla="*/ 0 w 3133"/>
                <a:gd name="T11" fmla="*/ 3131 h 3615"/>
                <a:gd name="T12" fmla="*/ 0 w 3133"/>
                <a:gd name="T13" fmla="*/ 3333 h 3615"/>
                <a:gd name="T14" fmla="*/ 0 w 3133"/>
                <a:gd name="T15" fmla="*/ 3333 h 3615"/>
                <a:gd name="T16" fmla="*/ 358 w 3133"/>
                <a:gd name="T17" fmla="*/ 3482 h 3615"/>
                <a:gd name="T18" fmla="*/ 647 w 3133"/>
                <a:gd name="T19" fmla="*/ 3192 h 3615"/>
                <a:gd name="T20" fmla="*/ 647 w 3133"/>
                <a:gd name="T21" fmla="*/ 3192 h 3615"/>
                <a:gd name="T22" fmla="*/ 796 w 3133"/>
                <a:gd name="T23" fmla="*/ 3131 h 3615"/>
                <a:gd name="T24" fmla="*/ 2922 w 3133"/>
                <a:gd name="T25" fmla="*/ 3131 h 3615"/>
                <a:gd name="T26" fmla="*/ 2922 w 3133"/>
                <a:gd name="T27" fmla="*/ 3131 h 3615"/>
                <a:gd name="T28" fmla="*/ 3132 w 3133"/>
                <a:gd name="T29" fmla="*/ 2921 h 3615"/>
                <a:gd name="T30" fmla="*/ 3132 w 3133"/>
                <a:gd name="T31" fmla="*/ 209 h 3615"/>
                <a:gd name="T32" fmla="*/ 3132 w 3133"/>
                <a:gd name="T33" fmla="*/ 209 h 3615"/>
                <a:gd name="T34" fmla="*/ 2922 w 3133"/>
                <a:gd name="T35" fmla="*/ 0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5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4" y="0"/>
                    <a:pt x="0" y="94"/>
                    <a:pt x="0" y="209"/>
                  </a:cubicBezTo>
                  <a:lnTo>
                    <a:pt x="0" y="2968"/>
                  </a:lnTo>
                  <a:lnTo>
                    <a:pt x="0" y="3131"/>
                  </a:lnTo>
                  <a:lnTo>
                    <a:pt x="0" y="3333"/>
                  </a:lnTo>
                  <a:lnTo>
                    <a:pt x="0" y="3333"/>
                  </a:lnTo>
                  <a:cubicBezTo>
                    <a:pt x="0" y="3521"/>
                    <a:pt x="226" y="3614"/>
                    <a:pt x="358" y="3482"/>
                  </a:cubicBezTo>
                  <a:lnTo>
                    <a:pt x="647" y="3192"/>
                  </a:lnTo>
                  <a:lnTo>
                    <a:pt x="647" y="3192"/>
                  </a:lnTo>
                  <a:cubicBezTo>
                    <a:pt x="687" y="3153"/>
                    <a:pt x="740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7"/>
                    <a:pt x="3132" y="2921"/>
                  </a:cubicBezTo>
                  <a:lnTo>
                    <a:pt x="3132" y="209"/>
                  </a:lnTo>
                  <a:lnTo>
                    <a:pt x="3132" y="209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9" name="Freeform 316">
              <a:extLst>
                <a:ext uri="{FF2B5EF4-FFF2-40B4-BE49-F238E27FC236}">
                  <a16:creationId xmlns:a16="http://schemas.microsoft.com/office/drawing/2014/main" id="{9D5E1985-0285-C428-8F1D-CC43202BA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40914" y="4150126"/>
              <a:ext cx="3899985" cy="4504207"/>
            </a:xfrm>
            <a:custGeom>
              <a:avLst/>
              <a:gdLst>
                <a:gd name="T0" fmla="*/ 2922 w 3133"/>
                <a:gd name="T1" fmla="*/ 0 h 3615"/>
                <a:gd name="T2" fmla="*/ 210 w 3133"/>
                <a:gd name="T3" fmla="*/ 0 h 3615"/>
                <a:gd name="T4" fmla="*/ 210 w 3133"/>
                <a:gd name="T5" fmla="*/ 0 h 3615"/>
                <a:gd name="T6" fmla="*/ 0 w 3133"/>
                <a:gd name="T7" fmla="*/ 210 h 3615"/>
                <a:gd name="T8" fmla="*/ 0 w 3133"/>
                <a:gd name="T9" fmla="*/ 2968 h 3615"/>
                <a:gd name="T10" fmla="*/ 0 w 3133"/>
                <a:gd name="T11" fmla="*/ 3131 h 3615"/>
                <a:gd name="T12" fmla="*/ 0 w 3133"/>
                <a:gd name="T13" fmla="*/ 3334 h 3615"/>
                <a:gd name="T14" fmla="*/ 0 w 3133"/>
                <a:gd name="T15" fmla="*/ 3334 h 3615"/>
                <a:gd name="T16" fmla="*/ 359 w 3133"/>
                <a:gd name="T17" fmla="*/ 3482 h 3615"/>
                <a:gd name="T18" fmla="*/ 648 w 3133"/>
                <a:gd name="T19" fmla="*/ 3192 h 3615"/>
                <a:gd name="T20" fmla="*/ 648 w 3133"/>
                <a:gd name="T21" fmla="*/ 3192 h 3615"/>
                <a:gd name="T22" fmla="*/ 796 w 3133"/>
                <a:gd name="T23" fmla="*/ 3131 h 3615"/>
                <a:gd name="T24" fmla="*/ 2922 w 3133"/>
                <a:gd name="T25" fmla="*/ 3131 h 3615"/>
                <a:gd name="T26" fmla="*/ 2922 w 3133"/>
                <a:gd name="T27" fmla="*/ 3131 h 3615"/>
                <a:gd name="T28" fmla="*/ 3132 w 3133"/>
                <a:gd name="T29" fmla="*/ 2921 h 3615"/>
                <a:gd name="T30" fmla="*/ 3132 w 3133"/>
                <a:gd name="T31" fmla="*/ 210 h 3615"/>
                <a:gd name="T32" fmla="*/ 3132 w 3133"/>
                <a:gd name="T33" fmla="*/ 210 h 3615"/>
                <a:gd name="T34" fmla="*/ 2922 w 3133"/>
                <a:gd name="T35" fmla="*/ 0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5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4" y="0"/>
                    <a:pt x="0" y="94"/>
                    <a:pt x="0" y="210"/>
                  </a:cubicBezTo>
                  <a:lnTo>
                    <a:pt x="0" y="2968"/>
                  </a:lnTo>
                  <a:lnTo>
                    <a:pt x="0" y="3131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6" y="3614"/>
                    <a:pt x="359" y="3482"/>
                  </a:cubicBezTo>
                  <a:lnTo>
                    <a:pt x="648" y="3192"/>
                  </a:lnTo>
                  <a:lnTo>
                    <a:pt x="648" y="3192"/>
                  </a:lnTo>
                  <a:cubicBezTo>
                    <a:pt x="688" y="3153"/>
                    <a:pt x="741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7"/>
                    <a:pt x="3132" y="2921"/>
                  </a:cubicBezTo>
                  <a:lnTo>
                    <a:pt x="3132" y="210"/>
                  </a:lnTo>
                  <a:lnTo>
                    <a:pt x="3132" y="210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E6F3647B-A547-3849-3986-ECBDF34B26D8}"/>
                </a:ext>
              </a:extLst>
            </p:cNvPr>
            <p:cNvSpPr txBox="1">
              <a:spLocks/>
            </p:cNvSpPr>
            <p:nvPr/>
          </p:nvSpPr>
          <p:spPr>
            <a:xfrm>
              <a:off x="2646487" y="4509681"/>
              <a:ext cx="3243052" cy="97167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Ellucian Colleague demos.</a:t>
              </a:r>
            </a:p>
          </p:txBody>
        </p:sp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9A07AF52-6C56-B794-3693-290A2D3243C1}"/>
                </a:ext>
              </a:extLst>
            </p:cNvPr>
            <p:cNvSpPr txBox="1"/>
            <p:nvPr/>
          </p:nvSpPr>
          <p:spPr>
            <a:xfrm>
              <a:off x="2646487" y="3789757"/>
              <a:ext cx="2467256" cy="647787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  <a:ea typeface="League Spartan" charset="0"/>
                  <a:cs typeface="Arial" panose="020B0604020202020204" pitchFamily="34" charset="0"/>
                </a:rPr>
                <a:t>August 2023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D97D5E20-26BF-E03D-9529-7EE7A6870B29}"/>
                </a:ext>
              </a:extLst>
            </p:cNvPr>
            <p:cNvSpPr txBox="1">
              <a:spLocks/>
            </p:cNvSpPr>
            <p:nvPr/>
          </p:nvSpPr>
          <p:spPr>
            <a:xfrm>
              <a:off x="7985623" y="7082220"/>
              <a:ext cx="3243051" cy="102941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Contracts with Ellucian signed. </a:t>
              </a:r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B2BCDE0D-1157-7538-E065-221E223D9687}"/>
                </a:ext>
              </a:extLst>
            </p:cNvPr>
            <p:cNvSpPr txBox="1"/>
            <p:nvPr/>
          </p:nvSpPr>
          <p:spPr>
            <a:xfrm>
              <a:off x="7985623" y="6323810"/>
              <a:ext cx="2117409" cy="68627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ea typeface="League Spartan" charset="0"/>
                  <a:cs typeface="Arial" panose="020B0604020202020204" pitchFamily="34" charset="0"/>
                </a:rPr>
                <a:t>Sept 2023</a:t>
              </a:r>
            </a:p>
          </p:txBody>
        </p:sp>
        <p:sp>
          <p:nvSpPr>
            <p:cNvPr id="24" name="Subtitle 2">
              <a:extLst>
                <a:ext uri="{FF2B5EF4-FFF2-40B4-BE49-F238E27FC236}">
                  <a16:creationId xmlns:a16="http://schemas.microsoft.com/office/drawing/2014/main" id="{0F83A9AB-C84E-BE0D-518F-7F606BB5AC26}"/>
                </a:ext>
              </a:extLst>
            </p:cNvPr>
            <p:cNvSpPr txBox="1">
              <a:spLocks/>
            </p:cNvSpPr>
            <p:nvPr/>
          </p:nvSpPr>
          <p:spPr>
            <a:xfrm>
              <a:off x="13324754" y="4975483"/>
              <a:ext cx="3243052" cy="136035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Discovery engagements began. </a:t>
              </a:r>
            </a:p>
          </p:txBody>
        </p:sp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E2D3AD38-B733-7A82-7BDB-F31648837DDE}"/>
                </a:ext>
              </a:extLst>
            </p:cNvPr>
            <p:cNvSpPr txBox="1"/>
            <p:nvPr/>
          </p:nvSpPr>
          <p:spPr>
            <a:xfrm>
              <a:off x="13324754" y="4255558"/>
              <a:ext cx="1896800" cy="647787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  <a:ea typeface="League Spartan" charset="0"/>
                  <a:cs typeface="Arial" panose="020B0604020202020204" pitchFamily="34" charset="0"/>
                </a:rPr>
                <a:t>Oct 2023</a:t>
              </a:r>
            </a:p>
          </p:txBody>
        </p:sp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16AA64E6-414E-9809-8883-BF1F464A462F}"/>
                </a:ext>
              </a:extLst>
            </p:cNvPr>
            <p:cNvSpPr txBox="1">
              <a:spLocks/>
            </p:cNvSpPr>
            <p:nvPr/>
          </p:nvSpPr>
          <p:spPr>
            <a:xfrm>
              <a:off x="18669381" y="5476008"/>
              <a:ext cx="3243051" cy="144117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Configuration engagements began. </a:t>
              </a:r>
            </a:p>
          </p:txBody>
        </p:sp>
        <p:sp>
          <p:nvSpPr>
            <p:cNvPr id="27" name="TextBox 24">
              <a:extLst>
                <a:ext uri="{FF2B5EF4-FFF2-40B4-BE49-F238E27FC236}">
                  <a16:creationId xmlns:a16="http://schemas.microsoft.com/office/drawing/2014/main" id="{E3BD6FE3-690B-75DA-A654-D23271912E03}"/>
                </a:ext>
              </a:extLst>
            </p:cNvPr>
            <p:cNvSpPr txBox="1"/>
            <p:nvPr/>
          </p:nvSpPr>
          <p:spPr>
            <a:xfrm>
              <a:off x="18669381" y="4717598"/>
              <a:ext cx="2003461" cy="686275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ea typeface="League Spartan" charset="0"/>
                  <a:cs typeface="Arial" panose="020B0604020202020204" pitchFamily="34" charset="0"/>
                </a:rPr>
                <a:t>Dec 2023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CB9A325-7EAB-5AF3-1B2A-7BCC902A434E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1932AE-CDCC-5BF0-8AB6-B8A205A79662}"/>
              </a:ext>
            </a:extLst>
          </p:cNvPr>
          <p:cNvSpPr/>
          <p:nvPr/>
        </p:nvSpPr>
        <p:spPr>
          <a:xfrm>
            <a:off x="10198608" y="6423487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6370-B32C-0057-CBED-C0BE30B96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29DF3E-B207-53C7-084E-E2AB322B9D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Go Live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CFCE7-197E-C15B-84A7-1365C2BC0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CBCCCA-ACE5-ADA9-EB11-608F7203E127}"/>
              </a:ext>
            </a:extLst>
          </p:cNvPr>
          <p:cNvGrpSpPr/>
          <p:nvPr/>
        </p:nvGrpSpPr>
        <p:grpSpPr>
          <a:xfrm>
            <a:off x="380246" y="1815321"/>
            <a:ext cx="11409952" cy="4196180"/>
            <a:chOff x="1" y="3172383"/>
            <a:chExt cx="24377652" cy="9591921"/>
          </a:xfrm>
        </p:grpSpPr>
        <p:sp>
          <p:nvSpPr>
            <p:cNvPr id="4" name="Freeform 68">
              <a:extLst>
                <a:ext uri="{FF2B5EF4-FFF2-40B4-BE49-F238E27FC236}">
                  <a16:creationId xmlns:a16="http://schemas.microsoft.com/office/drawing/2014/main" id="{779F40DF-BD90-AB3E-5120-F1821B9F3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" y="8562207"/>
              <a:ext cx="24377652" cy="4202097"/>
            </a:xfrm>
            <a:custGeom>
              <a:avLst/>
              <a:gdLst>
                <a:gd name="T0" fmla="*/ 19569 w 19570"/>
                <a:gd name="T1" fmla="*/ 1590 h 3374"/>
                <a:gd name="T2" fmla="*/ 19569 w 19570"/>
                <a:gd name="T3" fmla="*/ 1590 h 3374"/>
                <a:gd name="T4" fmla="*/ 17722 w 19570"/>
                <a:gd name="T5" fmla="*/ 2191 h 3374"/>
                <a:gd name="T6" fmla="*/ 17722 w 19570"/>
                <a:gd name="T7" fmla="*/ 2191 h 3374"/>
                <a:gd name="T8" fmla="*/ 15497 w 19570"/>
                <a:gd name="T9" fmla="*/ 1268 h 3374"/>
                <a:gd name="T10" fmla="*/ 15497 w 19570"/>
                <a:gd name="T11" fmla="*/ 1268 h 3374"/>
                <a:gd name="T12" fmla="*/ 14065 w 19570"/>
                <a:gd name="T13" fmla="*/ 317 h 3374"/>
                <a:gd name="T14" fmla="*/ 14065 w 19570"/>
                <a:gd name="T15" fmla="*/ 317 h 3374"/>
                <a:gd name="T16" fmla="*/ 12437 w 19570"/>
                <a:gd name="T17" fmla="*/ 0 h 3374"/>
                <a:gd name="T18" fmla="*/ 12437 w 19570"/>
                <a:gd name="T19" fmla="*/ 0 h 3374"/>
                <a:gd name="T20" fmla="*/ 10809 w 19570"/>
                <a:gd name="T21" fmla="*/ 317 h 3374"/>
                <a:gd name="T22" fmla="*/ 10809 w 19570"/>
                <a:gd name="T23" fmla="*/ 317 h 3374"/>
                <a:gd name="T24" fmla="*/ 9378 w 19570"/>
                <a:gd name="T25" fmla="*/ 1268 h 3374"/>
                <a:gd name="T26" fmla="*/ 9378 w 19570"/>
                <a:gd name="T27" fmla="*/ 1268 h 3374"/>
                <a:gd name="T28" fmla="*/ 7154 w 19570"/>
                <a:gd name="T29" fmla="*/ 2191 h 3374"/>
                <a:gd name="T30" fmla="*/ 7154 w 19570"/>
                <a:gd name="T31" fmla="*/ 2191 h 3374"/>
                <a:gd name="T32" fmla="*/ 4930 w 19570"/>
                <a:gd name="T33" fmla="*/ 1268 h 3374"/>
                <a:gd name="T34" fmla="*/ 4930 w 19570"/>
                <a:gd name="T35" fmla="*/ 1268 h 3374"/>
                <a:gd name="T36" fmla="*/ 3498 w 19570"/>
                <a:gd name="T37" fmla="*/ 317 h 3374"/>
                <a:gd name="T38" fmla="*/ 3498 w 19570"/>
                <a:gd name="T39" fmla="*/ 317 h 3374"/>
                <a:gd name="T40" fmla="*/ 1870 w 19570"/>
                <a:gd name="T41" fmla="*/ 0 h 3374"/>
                <a:gd name="T42" fmla="*/ 1870 w 19570"/>
                <a:gd name="T43" fmla="*/ 0 h 3374"/>
                <a:gd name="T44" fmla="*/ 242 w 19570"/>
                <a:gd name="T45" fmla="*/ 317 h 3374"/>
                <a:gd name="T46" fmla="*/ 242 w 19570"/>
                <a:gd name="T47" fmla="*/ 317 h 3374"/>
                <a:gd name="T48" fmla="*/ 0 w 19570"/>
                <a:gd name="T49" fmla="*/ 424 h 3374"/>
                <a:gd name="T50" fmla="*/ 0 w 19570"/>
                <a:gd name="T51" fmla="*/ 1799 h 3374"/>
                <a:gd name="T52" fmla="*/ 0 w 19570"/>
                <a:gd name="T53" fmla="*/ 1799 h 3374"/>
                <a:gd name="T54" fmla="*/ 1870 w 19570"/>
                <a:gd name="T55" fmla="*/ 1182 h 3374"/>
                <a:gd name="T56" fmla="*/ 1870 w 19570"/>
                <a:gd name="T57" fmla="*/ 1182 h 3374"/>
                <a:gd name="T58" fmla="*/ 4095 w 19570"/>
                <a:gd name="T59" fmla="*/ 2104 h 3374"/>
                <a:gd name="T60" fmla="*/ 4095 w 19570"/>
                <a:gd name="T61" fmla="*/ 2104 h 3374"/>
                <a:gd name="T62" fmla="*/ 5526 w 19570"/>
                <a:gd name="T63" fmla="*/ 3055 h 3374"/>
                <a:gd name="T64" fmla="*/ 5526 w 19570"/>
                <a:gd name="T65" fmla="*/ 3055 h 3374"/>
                <a:gd name="T66" fmla="*/ 7154 w 19570"/>
                <a:gd name="T67" fmla="*/ 3373 h 3374"/>
                <a:gd name="T68" fmla="*/ 7154 w 19570"/>
                <a:gd name="T69" fmla="*/ 3373 h 3374"/>
                <a:gd name="T70" fmla="*/ 8782 w 19570"/>
                <a:gd name="T71" fmla="*/ 3055 h 3374"/>
                <a:gd name="T72" fmla="*/ 8782 w 19570"/>
                <a:gd name="T73" fmla="*/ 3055 h 3374"/>
                <a:gd name="T74" fmla="*/ 10214 w 19570"/>
                <a:gd name="T75" fmla="*/ 2104 h 3374"/>
                <a:gd name="T76" fmla="*/ 10214 w 19570"/>
                <a:gd name="T77" fmla="*/ 2104 h 3374"/>
                <a:gd name="T78" fmla="*/ 12437 w 19570"/>
                <a:gd name="T79" fmla="*/ 1182 h 3374"/>
                <a:gd name="T80" fmla="*/ 12437 w 19570"/>
                <a:gd name="T81" fmla="*/ 1182 h 3374"/>
                <a:gd name="T82" fmla="*/ 14661 w 19570"/>
                <a:gd name="T83" fmla="*/ 2104 h 3374"/>
                <a:gd name="T84" fmla="*/ 14661 w 19570"/>
                <a:gd name="T85" fmla="*/ 2104 h 3374"/>
                <a:gd name="T86" fmla="*/ 16094 w 19570"/>
                <a:gd name="T87" fmla="*/ 3055 h 3374"/>
                <a:gd name="T88" fmla="*/ 16094 w 19570"/>
                <a:gd name="T89" fmla="*/ 3055 h 3374"/>
                <a:gd name="T90" fmla="*/ 17722 w 19570"/>
                <a:gd name="T91" fmla="*/ 3373 h 3374"/>
                <a:gd name="T92" fmla="*/ 17722 w 19570"/>
                <a:gd name="T93" fmla="*/ 3373 h 3374"/>
                <a:gd name="T94" fmla="*/ 19350 w 19570"/>
                <a:gd name="T95" fmla="*/ 3055 h 3374"/>
                <a:gd name="T96" fmla="*/ 19350 w 19570"/>
                <a:gd name="T97" fmla="*/ 3055 h 3374"/>
                <a:gd name="T98" fmla="*/ 19569 w 19570"/>
                <a:gd name="T99" fmla="*/ 2959 h 3374"/>
                <a:gd name="T100" fmla="*/ 19569 w 19570"/>
                <a:gd name="T101" fmla="*/ 1590 h 3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570" h="3374">
                  <a:moveTo>
                    <a:pt x="19569" y="1590"/>
                  </a:moveTo>
                  <a:lnTo>
                    <a:pt x="19569" y="1590"/>
                  </a:lnTo>
                  <a:cubicBezTo>
                    <a:pt x="19035" y="1980"/>
                    <a:pt x="18394" y="2191"/>
                    <a:pt x="17722" y="2191"/>
                  </a:cubicBezTo>
                  <a:lnTo>
                    <a:pt x="17722" y="2191"/>
                  </a:lnTo>
                  <a:cubicBezTo>
                    <a:pt x="16882" y="2191"/>
                    <a:pt x="16092" y="1863"/>
                    <a:pt x="15497" y="1268"/>
                  </a:cubicBezTo>
                  <a:lnTo>
                    <a:pt x="15497" y="1268"/>
                  </a:lnTo>
                  <a:cubicBezTo>
                    <a:pt x="15084" y="855"/>
                    <a:pt x="14603" y="535"/>
                    <a:pt x="14065" y="317"/>
                  </a:cubicBezTo>
                  <a:lnTo>
                    <a:pt x="14065" y="317"/>
                  </a:lnTo>
                  <a:cubicBezTo>
                    <a:pt x="13547" y="107"/>
                    <a:pt x="12999" y="0"/>
                    <a:pt x="12437" y="0"/>
                  </a:cubicBezTo>
                  <a:lnTo>
                    <a:pt x="12437" y="0"/>
                  </a:lnTo>
                  <a:cubicBezTo>
                    <a:pt x="11876" y="0"/>
                    <a:pt x="11328" y="107"/>
                    <a:pt x="10809" y="317"/>
                  </a:cubicBezTo>
                  <a:lnTo>
                    <a:pt x="10809" y="317"/>
                  </a:lnTo>
                  <a:cubicBezTo>
                    <a:pt x="10272" y="535"/>
                    <a:pt x="9791" y="855"/>
                    <a:pt x="9378" y="1268"/>
                  </a:cubicBezTo>
                  <a:lnTo>
                    <a:pt x="9378" y="1268"/>
                  </a:lnTo>
                  <a:cubicBezTo>
                    <a:pt x="8784" y="1863"/>
                    <a:pt x="7994" y="2191"/>
                    <a:pt x="7154" y="2191"/>
                  </a:cubicBezTo>
                  <a:lnTo>
                    <a:pt x="7154" y="2191"/>
                  </a:lnTo>
                  <a:cubicBezTo>
                    <a:pt x="6315" y="2191"/>
                    <a:pt x="5525" y="1863"/>
                    <a:pt x="4930" y="1268"/>
                  </a:cubicBezTo>
                  <a:lnTo>
                    <a:pt x="4930" y="1268"/>
                  </a:lnTo>
                  <a:cubicBezTo>
                    <a:pt x="4517" y="855"/>
                    <a:pt x="4035" y="535"/>
                    <a:pt x="3498" y="317"/>
                  </a:cubicBezTo>
                  <a:lnTo>
                    <a:pt x="3498" y="317"/>
                  </a:lnTo>
                  <a:cubicBezTo>
                    <a:pt x="2980" y="107"/>
                    <a:pt x="2432" y="0"/>
                    <a:pt x="1870" y="0"/>
                  </a:cubicBezTo>
                  <a:lnTo>
                    <a:pt x="1870" y="0"/>
                  </a:lnTo>
                  <a:cubicBezTo>
                    <a:pt x="1309" y="0"/>
                    <a:pt x="761" y="107"/>
                    <a:pt x="242" y="317"/>
                  </a:cubicBezTo>
                  <a:lnTo>
                    <a:pt x="242" y="317"/>
                  </a:lnTo>
                  <a:cubicBezTo>
                    <a:pt x="160" y="350"/>
                    <a:pt x="79" y="387"/>
                    <a:pt x="0" y="424"/>
                  </a:cubicBezTo>
                  <a:lnTo>
                    <a:pt x="0" y="1799"/>
                  </a:lnTo>
                  <a:lnTo>
                    <a:pt x="0" y="1799"/>
                  </a:lnTo>
                  <a:cubicBezTo>
                    <a:pt x="539" y="1399"/>
                    <a:pt x="1188" y="1182"/>
                    <a:pt x="1870" y="1182"/>
                  </a:cubicBezTo>
                  <a:lnTo>
                    <a:pt x="1870" y="1182"/>
                  </a:lnTo>
                  <a:cubicBezTo>
                    <a:pt x="2710" y="1182"/>
                    <a:pt x="3499" y="1510"/>
                    <a:pt x="4095" y="2104"/>
                  </a:cubicBezTo>
                  <a:lnTo>
                    <a:pt x="4095" y="2104"/>
                  </a:lnTo>
                  <a:cubicBezTo>
                    <a:pt x="4507" y="2518"/>
                    <a:pt x="4989" y="2837"/>
                    <a:pt x="5526" y="3055"/>
                  </a:cubicBezTo>
                  <a:lnTo>
                    <a:pt x="5526" y="3055"/>
                  </a:lnTo>
                  <a:cubicBezTo>
                    <a:pt x="6045" y="3266"/>
                    <a:pt x="6593" y="3373"/>
                    <a:pt x="7154" y="3373"/>
                  </a:cubicBezTo>
                  <a:lnTo>
                    <a:pt x="7154" y="3373"/>
                  </a:lnTo>
                  <a:cubicBezTo>
                    <a:pt x="7716" y="3373"/>
                    <a:pt x="8264" y="3266"/>
                    <a:pt x="8782" y="3055"/>
                  </a:cubicBezTo>
                  <a:lnTo>
                    <a:pt x="8782" y="3055"/>
                  </a:lnTo>
                  <a:cubicBezTo>
                    <a:pt x="9320" y="2837"/>
                    <a:pt x="9800" y="2518"/>
                    <a:pt x="10214" y="2104"/>
                  </a:cubicBezTo>
                  <a:lnTo>
                    <a:pt x="10214" y="2104"/>
                  </a:lnTo>
                  <a:cubicBezTo>
                    <a:pt x="10808" y="1510"/>
                    <a:pt x="11598" y="1182"/>
                    <a:pt x="12437" y="1182"/>
                  </a:cubicBezTo>
                  <a:lnTo>
                    <a:pt x="12437" y="1182"/>
                  </a:lnTo>
                  <a:cubicBezTo>
                    <a:pt x="13277" y="1182"/>
                    <a:pt x="14067" y="1510"/>
                    <a:pt x="14661" y="2104"/>
                  </a:cubicBezTo>
                  <a:lnTo>
                    <a:pt x="14661" y="2104"/>
                  </a:lnTo>
                  <a:cubicBezTo>
                    <a:pt x="15075" y="2518"/>
                    <a:pt x="15556" y="2837"/>
                    <a:pt x="16094" y="3055"/>
                  </a:cubicBezTo>
                  <a:lnTo>
                    <a:pt x="16094" y="3055"/>
                  </a:lnTo>
                  <a:cubicBezTo>
                    <a:pt x="16612" y="3266"/>
                    <a:pt x="17160" y="3373"/>
                    <a:pt x="17722" y="3373"/>
                  </a:cubicBezTo>
                  <a:lnTo>
                    <a:pt x="17722" y="3373"/>
                  </a:lnTo>
                  <a:cubicBezTo>
                    <a:pt x="18283" y="3373"/>
                    <a:pt x="18831" y="3266"/>
                    <a:pt x="19350" y="3055"/>
                  </a:cubicBezTo>
                  <a:lnTo>
                    <a:pt x="19350" y="3055"/>
                  </a:lnTo>
                  <a:cubicBezTo>
                    <a:pt x="19424" y="3025"/>
                    <a:pt x="19497" y="2993"/>
                    <a:pt x="19569" y="2959"/>
                  </a:cubicBezTo>
                  <a:lnTo>
                    <a:pt x="19569" y="1590"/>
                  </a:ln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B74BFE8D-2318-7523-90B1-AC051AD10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" y="9265303"/>
              <a:ext cx="24145696" cy="2789161"/>
            </a:xfrm>
            <a:custGeom>
              <a:avLst/>
              <a:gdLst>
                <a:gd name="connsiteX0" fmla="*/ 22675891 w 24145697"/>
                <a:gd name="connsiteY0" fmla="*/ 2686048 h 2789161"/>
                <a:gd name="connsiteX1" fmla="*/ 22684581 w 24145697"/>
                <a:gd name="connsiteY1" fmla="*/ 2748918 h 2789161"/>
                <a:gd name="connsiteX2" fmla="*/ 22076247 w 24145697"/>
                <a:gd name="connsiteY2" fmla="*/ 2789155 h 2789161"/>
                <a:gd name="connsiteX3" fmla="*/ 21922301 w 24145697"/>
                <a:gd name="connsiteY3" fmla="*/ 2786640 h 2789161"/>
                <a:gd name="connsiteX4" fmla="*/ 21924785 w 24145697"/>
                <a:gd name="connsiteY4" fmla="*/ 2722513 h 2789161"/>
                <a:gd name="connsiteX5" fmla="*/ 22675891 w 24145697"/>
                <a:gd name="connsiteY5" fmla="*/ 2686048 h 2789161"/>
                <a:gd name="connsiteX6" fmla="*/ 8155972 w 24145697"/>
                <a:gd name="connsiteY6" fmla="*/ 2664076 h 2789161"/>
                <a:gd name="connsiteX7" fmla="*/ 8908295 w 24145697"/>
                <a:gd name="connsiteY7" fmla="*/ 2725368 h 2789161"/>
                <a:gd name="connsiteX8" fmla="*/ 8908295 w 24145697"/>
                <a:gd name="connsiteY8" fmla="*/ 2789161 h 2789161"/>
                <a:gd name="connsiteX9" fmla="*/ 8146024 w 24145697"/>
                <a:gd name="connsiteY9" fmla="*/ 2726619 h 2789161"/>
                <a:gd name="connsiteX10" fmla="*/ 10397744 w 24145697"/>
                <a:gd name="connsiteY10" fmla="*/ 2482807 h 2789161"/>
                <a:gd name="connsiteX11" fmla="*/ 10418853 w 24145697"/>
                <a:gd name="connsiteY11" fmla="*/ 2542730 h 2789161"/>
                <a:gd name="connsiteX12" fmla="*/ 9677499 w 24145697"/>
                <a:gd name="connsiteY12" fmla="*/ 2728743 h 2789161"/>
                <a:gd name="connsiteX13" fmla="*/ 9667565 w 24145697"/>
                <a:gd name="connsiteY13" fmla="*/ 2666322 h 2789161"/>
                <a:gd name="connsiteX14" fmla="*/ 10397744 w 24145697"/>
                <a:gd name="connsiteY14" fmla="*/ 2482807 h 2789161"/>
                <a:gd name="connsiteX15" fmla="*/ 20445233 w 24145697"/>
                <a:gd name="connsiteY15" fmla="*/ 2433376 h 2789161"/>
                <a:gd name="connsiteX16" fmla="*/ 21174013 w 24145697"/>
                <a:gd name="connsiteY16" fmla="*/ 2639271 h 2789161"/>
                <a:gd name="connsiteX17" fmla="*/ 21161513 w 24145697"/>
                <a:gd name="connsiteY17" fmla="*/ 2701288 h 2789161"/>
                <a:gd name="connsiteX18" fmla="*/ 20422733 w 24145697"/>
                <a:gd name="connsiteY18" fmla="*/ 2492912 h 2789161"/>
                <a:gd name="connsiteX19" fmla="*/ 24117121 w 24145697"/>
                <a:gd name="connsiteY19" fmla="*/ 2252107 h 2789161"/>
                <a:gd name="connsiteX20" fmla="*/ 24145697 w 24145697"/>
                <a:gd name="connsiteY20" fmla="*/ 2309491 h 2789161"/>
                <a:gd name="connsiteX21" fmla="*/ 23433771 w 24145697"/>
                <a:gd name="connsiteY21" fmla="*/ 2591422 h 2789161"/>
                <a:gd name="connsiteX22" fmla="*/ 23416377 w 24145697"/>
                <a:gd name="connsiteY22" fmla="*/ 2530295 h 2789161"/>
                <a:gd name="connsiteX23" fmla="*/ 24117121 w 24145697"/>
                <a:gd name="connsiteY23" fmla="*/ 2252107 h 2789161"/>
                <a:gd name="connsiteX24" fmla="*/ 6730080 w 24145697"/>
                <a:gd name="connsiteY24" fmla="*/ 2180701 h 2789161"/>
                <a:gd name="connsiteX25" fmla="*/ 7425198 w 24145697"/>
                <a:gd name="connsiteY25" fmla="*/ 2480944 h 2789161"/>
                <a:gd name="connsiteX26" fmla="*/ 7403981 w 24145697"/>
                <a:gd name="connsiteY26" fmla="*/ 2541989 h 2789161"/>
                <a:gd name="connsiteX27" fmla="*/ 6701378 w 24145697"/>
                <a:gd name="connsiteY27" fmla="*/ 2236763 h 2789161"/>
                <a:gd name="connsiteX28" fmla="*/ 11724729 w 24145697"/>
                <a:gd name="connsiteY28" fmla="*/ 1774224 h 2789161"/>
                <a:gd name="connsiteX29" fmla="*/ 11764617 w 24145697"/>
                <a:gd name="connsiteY29" fmla="*/ 1824026 h 2789161"/>
                <a:gd name="connsiteX30" fmla="*/ 11120149 w 24145697"/>
                <a:gd name="connsiteY30" fmla="*/ 2239877 h 2789161"/>
                <a:gd name="connsiteX31" fmla="*/ 11090233 w 24145697"/>
                <a:gd name="connsiteY31" fmla="*/ 2183849 h 2789161"/>
                <a:gd name="connsiteX32" fmla="*/ 11724729 w 24145697"/>
                <a:gd name="connsiteY32" fmla="*/ 1774224 h 2789161"/>
                <a:gd name="connsiteX33" fmla="*/ 19144147 w 24145697"/>
                <a:gd name="connsiteY33" fmla="*/ 1675351 h 2789161"/>
                <a:gd name="connsiteX34" fmla="*/ 19762335 w 24145697"/>
                <a:gd name="connsiteY34" fmla="*/ 2107957 h 2789161"/>
                <a:gd name="connsiteX35" fmla="*/ 19731301 w 24145697"/>
                <a:gd name="connsiteY35" fmla="*/ 2162971 h 2789161"/>
                <a:gd name="connsiteX36" fmla="*/ 19104425 w 24145697"/>
                <a:gd name="connsiteY36" fmla="*/ 1725363 h 2789161"/>
                <a:gd name="connsiteX37" fmla="*/ 5531081 w 24145697"/>
                <a:gd name="connsiteY37" fmla="*/ 1268874 h 2789161"/>
                <a:gd name="connsiteX38" fmla="*/ 5642052 w 24145697"/>
                <a:gd name="connsiteY38" fmla="*/ 1374370 h 2789161"/>
                <a:gd name="connsiteX39" fmla="*/ 6095911 w 24145697"/>
                <a:gd name="connsiteY39" fmla="*/ 1772773 h 2789161"/>
                <a:gd name="connsiteX40" fmla="*/ 6057258 w 24145697"/>
                <a:gd name="connsiteY40" fmla="*/ 1822418 h 2789161"/>
                <a:gd name="connsiteX41" fmla="*/ 5595918 w 24145697"/>
                <a:gd name="connsiteY41" fmla="*/ 1419051 h 2789161"/>
                <a:gd name="connsiteX42" fmla="*/ 5487440 w 24145697"/>
                <a:gd name="connsiteY42" fmla="*/ 1314796 h 2789161"/>
                <a:gd name="connsiteX43" fmla="*/ 12887461 w 24145697"/>
                <a:gd name="connsiteY43" fmla="*/ 790987 h 2789161"/>
                <a:gd name="connsiteX44" fmla="*/ 12923622 w 24145697"/>
                <a:gd name="connsiteY44" fmla="*/ 843046 h 2789161"/>
                <a:gd name="connsiteX45" fmla="*/ 12331331 w 24145697"/>
                <a:gd name="connsiteY45" fmla="*/ 1311578 h 2789161"/>
                <a:gd name="connsiteX46" fmla="*/ 12287688 w 24145697"/>
                <a:gd name="connsiteY46" fmla="*/ 1265717 h 2789161"/>
                <a:gd name="connsiteX47" fmla="*/ 12887461 w 24145697"/>
                <a:gd name="connsiteY47" fmla="*/ 790987 h 2789161"/>
                <a:gd name="connsiteX48" fmla="*/ 17967955 w 24145697"/>
                <a:gd name="connsiteY48" fmla="*/ 703096 h 2789161"/>
                <a:gd name="connsiteX49" fmla="*/ 18581355 w 24145697"/>
                <a:gd name="connsiteY49" fmla="*/ 1159903 h 2789161"/>
                <a:gd name="connsiteX50" fmla="*/ 18539137 w 24145697"/>
                <a:gd name="connsiteY50" fmla="*/ 1207201 h 2789161"/>
                <a:gd name="connsiteX51" fmla="*/ 17934429 w 24145697"/>
                <a:gd name="connsiteY51" fmla="*/ 756618 h 2789161"/>
                <a:gd name="connsiteX52" fmla="*/ 4266747 w 24145697"/>
                <a:gd name="connsiteY52" fmla="*/ 417467 h 2789161"/>
                <a:gd name="connsiteX53" fmla="*/ 4936893 w 24145697"/>
                <a:gd name="connsiteY53" fmla="*/ 792204 h 2789161"/>
                <a:gd name="connsiteX54" fmla="*/ 4901950 w 24145697"/>
                <a:gd name="connsiteY54" fmla="*/ 844667 h 2789161"/>
                <a:gd name="connsiteX55" fmla="*/ 4240539 w 24145697"/>
                <a:gd name="connsiteY55" fmla="*/ 476176 h 2789161"/>
                <a:gd name="connsiteX56" fmla="*/ 534192 w 24145697"/>
                <a:gd name="connsiteY56" fmla="*/ 357046 h 2789161"/>
                <a:gd name="connsiteX57" fmla="*/ 559037 w 24145697"/>
                <a:gd name="connsiteY57" fmla="*/ 415157 h 2789161"/>
                <a:gd name="connsiteX58" fmla="*/ 0 w 24145697"/>
                <a:gd name="connsiteY58" fmla="*/ 690877 h 2789161"/>
                <a:gd name="connsiteX59" fmla="*/ 0 w 24145697"/>
                <a:gd name="connsiteY59" fmla="*/ 617928 h 2789161"/>
                <a:gd name="connsiteX60" fmla="*/ 534192 w 24145697"/>
                <a:gd name="connsiteY60" fmla="*/ 357046 h 2789161"/>
                <a:gd name="connsiteX61" fmla="*/ 14275237 w 24145697"/>
                <a:gd name="connsiteY61" fmla="*/ 159301 h 2789161"/>
                <a:gd name="connsiteX62" fmla="*/ 14291373 w 24145697"/>
                <a:gd name="connsiteY62" fmla="*/ 221770 h 2789161"/>
                <a:gd name="connsiteX63" fmla="*/ 13582627 w 24145697"/>
                <a:gd name="connsiteY63" fmla="*/ 476642 h 2789161"/>
                <a:gd name="connsiteX64" fmla="*/ 13556561 w 24145697"/>
                <a:gd name="connsiteY64" fmla="*/ 419170 h 2789161"/>
                <a:gd name="connsiteX65" fmla="*/ 14275237 w 24145697"/>
                <a:gd name="connsiteY65" fmla="*/ 159301 h 2789161"/>
                <a:gd name="connsiteX66" fmla="*/ 16559706 w 24145697"/>
                <a:gd name="connsiteY66" fmla="*/ 120845 h 2789161"/>
                <a:gd name="connsiteX67" fmla="*/ 17290505 w 24145697"/>
                <a:gd name="connsiteY67" fmla="*/ 352508 h 2789161"/>
                <a:gd name="connsiteX68" fmla="*/ 17266769 w 24145697"/>
                <a:gd name="connsiteY68" fmla="*/ 410733 h 2789161"/>
                <a:gd name="connsiteX69" fmla="*/ 16544715 w 24145697"/>
                <a:gd name="connsiteY69" fmla="*/ 181548 h 2789161"/>
                <a:gd name="connsiteX70" fmla="*/ 2791160 w 24145697"/>
                <a:gd name="connsiteY70" fmla="*/ 21972 h 2789161"/>
                <a:gd name="connsiteX71" fmla="*/ 3547182 w 24145697"/>
                <a:gd name="connsiteY71" fmla="*/ 160832 h 2789161"/>
                <a:gd name="connsiteX72" fmla="*/ 3530937 w 24145697"/>
                <a:gd name="connsiteY72" fmla="*/ 223950 h 2789161"/>
                <a:gd name="connsiteX73" fmla="*/ 2784912 w 24145697"/>
                <a:gd name="connsiteY73" fmla="*/ 86352 h 2789161"/>
                <a:gd name="connsiteX74" fmla="*/ 2021892 w 24145697"/>
                <a:gd name="connsiteY74" fmla="*/ 5495 h 2789161"/>
                <a:gd name="connsiteX75" fmla="*/ 2025635 w 24145697"/>
                <a:gd name="connsiteY75" fmla="*/ 69073 h 2789161"/>
                <a:gd name="connsiteX76" fmla="*/ 1277090 w 24145697"/>
                <a:gd name="connsiteY76" fmla="*/ 180022 h 2789161"/>
                <a:gd name="connsiteX77" fmla="*/ 1263367 w 24145697"/>
                <a:gd name="connsiteY77" fmla="*/ 118938 h 2789161"/>
                <a:gd name="connsiteX78" fmla="*/ 2021892 w 24145697"/>
                <a:gd name="connsiteY78" fmla="*/ 5495 h 2789161"/>
                <a:gd name="connsiteX79" fmla="*/ 15494814 w 24145697"/>
                <a:gd name="connsiteY79" fmla="*/ 0 h 2789161"/>
                <a:gd name="connsiteX80" fmla="*/ 15801919 w 24145697"/>
                <a:gd name="connsiteY80" fmla="*/ 8789 h 2789161"/>
                <a:gd name="connsiteX81" fmla="*/ 15798173 w 24145697"/>
                <a:gd name="connsiteY81" fmla="*/ 72821 h 2789161"/>
                <a:gd name="connsiteX82" fmla="*/ 15494814 w 24145697"/>
                <a:gd name="connsiteY82" fmla="*/ 64032 h 2789161"/>
                <a:gd name="connsiteX83" fmla="*/ 15040398 w 24145697"/>
                <a:gd name="connsiteY83" fmla="*/ 86631 h 2789161"/>
                <a:gd name="connsiteX84" fmla="*/ 15034156 w 24145697"/>
                <a:gd name="connsiteY84" fmla="*/ 22600 h 2789161"/>
                <a:gd name="connsiteX85" fmla="*/ 15494814 w 24145697"/>
                <a:gd name="connsiteY85" fmla="*/ 0 h 278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4145697" h="2789161">
                  <a:moveTo>
                    <a:pt x="22675891" y="2686048"/>
                  </a:moveTo>
                  <a:lnTo>
                    <a:pt x="22684581" y="2748918"/>
                  </a:lnTo>
                  <a:cubicBezTo>
                    <a:pt x="22483459" y="2775323"/>
                    <a:pt x="22278611" y="2789155"/>
                    <a:pt x="22076247" y="2789155"/>
                  </a:cubicBezTo>
                  <a:cubicBezTo>
                    <a:pt x="22025347" y="2789155"/>
                    <a:pt x="21973203" y="2787897"/>
                    <a:pt x="21922301" y="2786640"/>
                  </a:cubicBezTo>
                  <a:lnTo>
                    <a:pt x="21924785" y="2722513"/>
                  </a:lnTo>
                  <a:cubicBezTo>
                    <a:pt x="22174325" y="2731314"/>
                    <a:pt x="22427591" y="2718740"/>
                    <a:pt x="22675891" y="2686048"/>
                  </a:cubicBezTo>
                  <a:close/>
                  <a:moveTo>
                    <a:pt x="8155972" y="2664076"/>
                  </a:moveTo>
                  <a:cubicBezTo>
                    <a:pt x="8404670" y="2705354"/>
                    <a:pt x="8657105" y="2725368"/>
                    <a:pt x="8908295" y="2725368"/>
                  </a:cubicBezTo>
                  <a:lnTo>
                    <a:pt x="8908295" y="2789161"/>
                  </a:lnTo>
                  <a:cubicBezTo>
                    <a:pt x="8653374" y="2789161"/>
                    <a:pt x="8397208" y="2767897"/>
                    <a:pt x="8146024" y="2726619"/>
                  </a:cubicBezTo>
                  <a:close/>
                  <a:moveTo>
                    <a:pt x="10397744" y="2482807"/>
                  </a:moveTo>
                  <a:lnTo>
                    <a:pt x="10418853" y="2542730"/>
                  </a:lnTo>
                  <a:cubicBezTo>
                    <a:pt x="10177945" y="2625125"/>
                    <a:pt x="9928343" y="2687545"/>
                    <a:pt x="9677499" y="2728743"/>
                  </a:cubicBezTo>
                  <a:lnTo>
                    <a:pt x="9667565" y="2666322"/>
                  </a:lnTo>
                  <a:cubicBezTo>
                    <a:pt x="9914683" y="2625125"/>
                    <a:pt x="10160559" y="2563953"/>
                    <a:pt x="10397744" y="2482807"/>
                  </a:cubicBezTo>
                  <a:close/>
                  <a:moveTo>
                    <a:pt x="20445233" y="2433376"/>
                  </a:moveTo>
                  <a:cubicBezTo>
                    <a:pt x="20681493" y="2521440"/>
                    <a:pt x="20926503" y="2590898"/>
                    <a:pt x="21174013" y="2639271"/>
                  </a:cubicBezTo>
                  <a:lnTo>
                    <a:pt x="21161513" y="2701288"/>
                  </a:lnTo>
                  <a:cubicBezTo>
                    <a:pt x="20910253" y="2651674"/>
                    <a:pt x="20661491" y="2580975"/>
                    <a:pt x="20422733" y="2492912"/>
                  </a:cubicBezTo>
                  <a:close/>
                  <a:moveTo>
                    <a:pt x="24117121" y="2252107"/>
                  </a:moveTo>
                  <a:lnTo>
                    <a:pt x="24145697" y="2309491"/>
                  </a:lnTo>
                  <a:cubicBezTo>
                    <a:pt x="23917085" y="2421764"/>
                    <a:pt x="23678535" y="2516573"/>
                    <a:pt x="23433771" y="2591422"/>
                  </a:cubicBezTo>
                  <a:lnTo>
                    <a:pt x="23416377" y="2530295"/>
                  </a:lnTo>
                  <a:cubicBezTo>
                    <a:pt x="23657413" y="2456694"/>
                    <a:pt x="23892237" y="2363133"/>
                    <a:pt x="24117121" y="2252107"/>
                  </a:cubicBezTo>
                  <a:close/>
                  <a:moveTo>
                    <a:pt x="6730080" y="2180701"/>
                  </a:moveTo>
                  <a:cubicBezTo>
                    <a:pt x="6952220" y="2300300"/>
                    <a:pt x="7186836" y="2401211"/>
                    <a:pt x="7425198" y="2480944"/>
                  </a:cubicBezTo>
                  <a:lnTo>
                    <a:pt x="7403981" y="2541989"/>
                  </a:lnTo>
                  <a:cubicBezTo>
                    <a:pt x="7161876" y="2459765"/>
                    <a:pt x="6926012" y="2357608"/>
                    <a:pt x="6701378" y="2236763"/>
                  </a:cubicBezTo>
                  <a:close/>
                  <a:moveTo>
                    <a:pt x="11724729" y="1774224"/>
                  </a:moveTo>
                  <a:lnTo>
                    <a:pt x="11764617" y="1824026"/>
                  </a:lnTo>
                  <a:cubicBezTo>
                    <a:pt x="11561430" y="1979659"/>
                    <a:pt x="11344528" y="2120351"/>
                    <a:pt x="11120149" y="2239877"/>
                  </a:cubicBezTo>
                  <a:lnTo>
                    <a:pt x="11090233" y="2183849"/>
                  </a:lnTo>
                  <a:cubicBezTo>
                    <a:pt x="11312119" y="2065568"/>
                    <a:pt x="11525281" y="1927367"/>
                    <a:pt x="11724729" y="1774224"/>
                  </a:cubicBezTo>
                  <a:close/>
                  <a:moveTo>
                    <a:pt x="19144147" y="1675351"/>
                  </a:moveTo>
                  <a:cubicBezTo>
                    <a:pt x="19337797" y="1836641"/>
                    <a:pt x="19546341" y="1981676"/>
                    <a:pt x="19762335" y="2107957"/>
                  </a:cubicBezTo>
                  <a:lnTo>
                    <a:pt x="19731301" y="2162971"/>
                  </a:lnTo>
                  <a:cubicBezTo>
                    <a:pt x="19511583" y="2035439"/>
                    <a:pt x="19300555" y="1887903"/>
                    <a:pt x="19104425" y="1725363"/>
                  </a:cubicBezTo>
                  <a:close/>
                  <a:moveTo>
                    <a:pt x="5531081" y="1268874"/>
                  </a:moveTo>
                  <a:cubicBezTo>
                    <a:pt x="5568486" y="1303626"/>
                    <a:pt x="5604646" y="1339618"/>
                    <a:pt x="5642052" y="1374370"/>
                  </a:cubicBezTo>
                  <a:cubicBezTo>
                    <a:pt x="5784194" y="1517100"/>
                    <a:pt x="5937559" y="1651142"/>
                    <a:pt x="6095911" y="1772773"/>
                  </a:cubicBezTo>
                  <a:lnTo>
                    <a:pt x="6057258" y="1822418"/>
                  </a:lnTo>
                  <a:cubicBezTo>
                    <a:pt x="5896412" y="1699546"/>
                    <a:pt x="5741801" y="1563022"/>
                    <a:pt x="5595918" y="1419051"/>
                  </a:cubicBezTo>
                  <a:cubicBezTo>
                    <a:pt x="5561005" y="1384299"/>
                    <a:pt x="5523599" y="1348306"/>
                    <a:pt x="5487440" y="1314796"/>
                  </a:cubicBezTo>
                  <a:close/>
                  <a:moveTo>
                    <a:pt x="12887461" y="790987"/>
                  </a:moveTo>
                  <a:lnTo>
                    <a:pt x="12923622" y="843046"/>
                  </a:lnTo>
                  <a:cubicBezTo>
                    <a:pt x="12714138" y="981871"/>
                    <a:pt x="12514629" y="1139288"/>
                    <a:pt x="12331331" y="1311578"/>
                  </a:cubicBezTo>
                  <a:lnTo>
                    <a:pt x="12287688" y="1265717"/>
                  </a:lnTo>
                  <a:cubicBezTo>
                    <a:pt x="12474727" y="1090947"/>
                    <a:pt x="12675483" y="932290"/>
                    <a:pt x="12887461" y="790987"/>
                  </a:cubicBezTo>
                  <a:close/>
                  <a:moveTo>
                    <a:pt x="17967955" y="703096"/>
                  </a:moveTo>
                  <a:cubicBezTo>
                    <a:pt x="18184011" y="837524"/>
                    <a:pt x="18388891" y="990623"/>
                    <a:pt x="18581355" y="1159903"/>
                  </a:cubicBezTo>
                  <a:lnTo>
                    <a:pt x="18539137" y="1207201"/>
                  </a:lnTo>
                  <a:cubicBezTo>
                    <a:pt x="18350399" y="1041656"/>
                    <a:pt x="18146761" y="889802"/>
                    <a:pt x="17934429" y="756618"/>
                  </a:cubicBezTo>
                  <a:close/>
                  <a:moveTo>
                    <a:pt x="4266747" y="417467"/>
                  </a:moveTo>
                  <a:cubicBezTo>
                    <a:pt x="4498864" y="523642"/>
                    <a:pt x="4725990" y="648555"/>
                    <a:pt x="4936893" y="792204"/>
                  </a:cubicBezTo>
                  <a:lnTo>
                    <a:pt x="4901950" y="844667"/>
                  </a:lnTo>
                  <a:cubicBezTo>
                    <a:pt x="4692295" y="703516"/>
                    <a:pt x="4470162" y="581102"/>
                    <a:pt x="4240539" y="476176"/>
                  </a:cubicBezTo>
                  <a:close/>
                  <a:moveTo>
                    <a:pt x="534192" y="357046"/>
                  </a:moveTo>
                  <a:lnTo>
                    <a:pt x="559037" y="415157"/>
                  </a:lnTo>
                  <a:cubicBezTo>
                    <a:pt x="366480" y="494287"/>
                    <a:pt x="178892" y="587018"/>
                    <a:pt x="0" y="690877"/>
                  </a:cubicBezTo>
                  <a:lnTo>
                    <a:pt x="0" y="617928"/>
                  </a:lnTo>
                  <a:cubicBezTo>
                    <a:pt x="172681" y="520252"/>
                    <a:pt x="351572" y="431231"/>
                    <a:pt x="534192" y="357046"/>
                  </a:cubicBezTo>
                  <a:close/>
                  <a:moveTo>
                    <a:pt x="14275237" y="159301"/>
                  </a:moveTo>
                  <a:lnTo>
                    <a:pt x="14291373" y="221770"/>
                  </a:lnTo>
                  <a:cubicBezTo>
                    <a:pt x="14049332" y="286737"/>
                    <a:pt x="13811014" y="372944"/>
                    <a:pt x="13582627" y="476642"/>
                  </a:cubicBezTo>
                  <a:lnTo>
                    <a:pt x="13556561" y="419170"/>
                  </a:lnTo>
                  <a:cubicBezTo>
                    <a:pt x="13787431" y="312974"/>
                    <a:pt x="14029472" y="226767"/>
                    <a:pt x="14275237" y="159301"/>
                  </a:cubicBezTo>
                  <a:close/>
                  <a:moveTo>
                    <a:pt x="16559706" y="120845"/>
                  </a:moveTo>
                  <a:cubicBezTo>
                    <a:pt x="16809551" y="177832"/>
                    <a:pt x="17054401" y="255878"/>
                    <a:pt x="17290505" y="352508"/>
                  </a:cubicBezTo>
                  <a:lnTo>
                    <a:pt x="17266769" y="410733"/>
                  </a:lnTo>
                  <a:cubicBezTo>
                    <a:pt x="17033163" y="315343"/>
                    <a:pt x="16790813" y="238535"/>
                    <a:pt x="16544715" y="181548"/>
                  </a:cubicBezTo>
                  <a:close/>
                  <a:moveTo>
                    <a:pt x="2791160" y="21972"/>
                  </a:moveTo>
                  <a:cubicBezTo>
                    <a:pt x="3046083" y="48482"/>
                    <a:pt x="3299757" y="95189"/>
                    <a:pt x="3547182" y="160832"/>
                  </a:cubicBezTo>
                  <a:lnTo>
                    <a:pt x="3530937" y="223950"/>
                  </a:lnTo>
                  <a:cubicBezTo>
                    <a:pt x="3287260" y="157045"/>
                    <a:pt x="3036086" y="111600"/>
                    <a:pt x="2784912" y="86352"/>
                  </a:cubicBezTo>
                  <a:close/>
                  <a:moveTo>
                    <a:pt x="2021892" y="5495"/>
                  </a:moveTo>
                  <a:lnTo>
                    <a:pt x="2025635" y="69073"/>
                  </a:lnTo>
                  <a:cubicBezTo>
                    <a:pt x="1774872" y="86526"/>
                    <a:pt x="1522862" y="123924"/>
                    <a:pt x="1277090" y="180022"/>
                  </a:cubicBezTo>
                  <a:lnTo>
                    <a:pt x="1263367" y="118938"/>
                  </a:lnTo>
                  <a:cubicBezTo>
                    <a:pt x="1511634" y="61593"/>
                    <a:pt x="1767387" y="22948"/>
                    <a:pt x="2021892" y="5495"/>
                  </a:cubicBezTo>
                  <a:close/>
                  <a:moveTo>
                    <a:pt x="15494814" y="0"/>
                  </a:moveTo>
                  <a:cubicBezTo>
                    <a:pt x="15597182" y="0"/>
                    <a:pt x="15700799" y="2511"/>
                    <a:pt x="15801919" y="8789"/>
                  </a:cubicBezTo>
                  <a:lnTo>
                    <a:pt x="15798173" y="72821"/>
                  </a:lnTo>
                  <a:cubicBezTo>
                    <a:pt x="15698302" y="66543"/>
                    <a:pt x="15595933" y="64032"/>
                    <a:pt x="15494814" y="64032"/>
                  </a:cubicBezTo>
                  <a:cubicBezTo>
                    <a:pt x="15343758" y="64032"/>
                    <a:pt x="15191454" y="71565"/>
                    <a:pt x="15040398" y="86631"/>
                  </a:cubicBezTo>
                  <a:lnTo>
                    <a:pt x="15034156" y="22600"/>
                  </a:lnTo>
                  <a:cubicBezTo>
                    <a:pt x="15187709" y="7533"/>
                    <a:pt x="15342509" y="0"/>
                    <a:pt x="154948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8" name="Freeform 87">
              <a:extLst>
                <a:ext uri="{FF2B5EF4-FFF2-40B4-BE49-F238E27FC236}">
                  <a16:creationId xmlns:a16="http://schemas.microsoft.com/office/drawing/2014/main" id="{AA2D1BBE-F368-A155-CD28-75988BB64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748" y="8231375"/>
              <a:ext cx="884364" cy="1169997"/>
            </a:xfrm>
            <a:custGeom>
              <a:avLst/>
              <a:gdLst>
                <a:gd name="T0" fmla="*/ 710 w 711"/>
                <a:gd name="T1" fmla="*/ 354 h 940"/>
                <a:gd name="T2" fmla="*/ 710 w 711"/>
                <a:gd name="T3" fmla="*/ 354 h 940"/>
                <a:gd name="T4" fmla="*/ 355 w 711"/>
                <a:gd name="T5" fmla="*/ 0 h 940"/>
                <a:gd name="T6" fmla="*/ 355 w 711"/>
                <a:gd name="T7" fmla="*/ 0 h 940"/>
                <a:gd name="T8" fmla="*/ 0 w 711"/>
                <a:gd name="T9" fmla="*/ 354 h 940"/>
                <a:gd name="T10" fmla="*/ 0 w 711"/>
                <a:gd name="T11" fmla="*/ 354 h 940"/>
                <a:gd name="T12" fmla="*/ 206 w 711"/>
                <a:gd name="T13" fmla="*/ 676 h 940"/>
                <a:gd name="T14" fmla="*/ 355 w 711"/>
                <a:gd name="T15" fmla="*/ 939 h 940"/>
                <a:gd name="T16" fmla="*/ 504 w 711"/>
                <a:gd name="T17" fmla="*/ 676 h 940"/>
                <a:gd name="T18" fmla="*/ 504 w 711"/>
                <a:gd name="T19" fmla="*/ 676 h 940"/>
                <a:gd name="T20" fmla="*/ 710 w 711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1" h="940">
                  <a:moveTo>
                    <a:pt x="710" y="354"/>
                  </a:moveTo>
                  <a:lnTo>
                    <a:pt x="710" y="354"/>
                  </a:lnTo>
                  <a:cubicBezTo>
                    <a:pt x="710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4" y="620"/>
                    <a:pt x="206" y="676"/>
                  </a:cubicBezTo>
                  <a:lnTo>
                    <a:pt x="355" y="939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5" y="620"/>
                    <a:pt x="710" y="497"/>
                    <a:pt x="710" y="3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9" name="Freeform 88">
              <a:extLst>
                <a:ext uri="{FF2B5EF4-FFF2-40B4-BE49-F238E27FC236}">
                  <a16:creationId xmlns:a16="http://schemas.microsoft.com/office/drawing/2014/main" id="{E6253632-555B-F095-778B-650367973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706" y="7588707"/>
              <a:ext cx="38449" cy="642672"/>
            </a:xfrm>
            <a:custGeom>
              <a:avLst/>
              <a:gdLst>
                <a:gd name="T0" fmla="*/ 30 w 31"/>
                <a:gd name="T1" fmla="*/ 515 h 516"/>
                <a:gd name="T2" fmla="*/ 0 w 31"/>
                <a:gd name="T3" fmla="*/ 515 h 516"/>
                <a:gd name="T4" fmla="*/ 0 w 31"/>
                <a:gd name="T5" fmla="*/ 0 h 516"/>
                <a:gd name="T6" fmla="*/ 30 w 31"/>
                <a:gd name="T7" fmla="*/ 0 h 516"/>
                <a:gd name="T8" fmla="*/ 30 w 31"/>
                <a:gd name="T9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6">
                  <a:moveTo>
                    <a:pt x="30" y="515"/>
                  </a:moveTo>
                  <a:lnTo>
                    <a:pt x="0" y="515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0" name="Freeform 89">
              <a:extLst>
                <a:ext uri="{FF2B5EF4-FFF2-40B4-BE49-F238E27FC236}">
                  <a16:creationId xmlns:a16="http://schemas.microsoft.com/office/drawing/2014/main" id="{4B56C124-29B8-270B-F197-0EA5ACFC0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5882" y="10807567"/>
              <a:ext cx="884364" cy="1169994"/>
            </a:xfrm>
            <a:custGeom>
              <a:avLst/>
              <a:gdLst>
                <a:gd name="T0" fmla="*/ 709 w 710"/>
                <a:gd name="T1" fmla="*/ 354 h 940"/>
                <a:gd name="T2" fmla="*/ 709 w 710"/>
                <a:gd name="T3" fmla="*/ 354 h 940"/>
                <a:gd name="T4" fmla="*/ 355 w 710"/>
                <a:gd name="T5" fmla="*/ 0 h 940"/>
                <a:gd name="T6" fmla="*/ 355 w 710"/>
                <a:gd name="T7" fmla="*/ 0 h 940"/>
                <a:gd name="T8" fmla="*/ 0 w 710"/>
                <a:gd name="T9" fmla="*/ 354 h 940"/>
                <a:gd name="T10" fmla="*/ 0 w 710"/>
                <a:gd name="T11" fmla="*/ 354 h 940"/>
                <a:gd name="T12" fmla="*/ 206 w 710"/>
                <a:gd name="T13" fmla="*/ 676 h 940"/>
                <a:gd name="T14" fmla="*/ 355 w 710"/>
                <a:gd name="T15" fmla="*/ 939 h 940"/>
                <a:gd name="T16" fmla="*/ 504 w 710"/>
                <a:gd name="T17" fmla="*/ 676 h 940"/>
                <a:gd name="T18" fmla="*/ 504 w 710"/>
                <a:gd name="T19" fmla="*/ 676 h 940"/>
                <a:gd name="T20" fmla="*/ 709 w 710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0" h="940">
                  <a:moveTo>
                    <a:pt x="709" y="354"/>
                  </a:moveTo>
                  <a:lnTo>
                    <a:pt x="709" y="354"/>
                  </a:lnTo>
                  <a:cubicBezTo>
                    <a:pt x="709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4" y="620"/>
                    <a:pt x="206" y="676"/>
                  </a:cubicBezTo>
                  <a:lnTo>
                    <a:pt x="355" y="939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6" y="620"/>
                    <a:pt x="709" y="497"/>
                    <a:pt x="709" y="35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1" name="Freeform 90">
              <a:extLst>
                <a:ext uri="{FF2B5EF4-FFF2-40B4-BE49-F238E27FC236}">
                  <a16:creationId xmlns:a16="http://schemas.microsoft.com/office/drawing/2014/main" id="{37FB7E2D-F1CC-4BAF-B1FF-CDAF9204C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8840" y="10164888"/>
              <a:ext cx="38449" cy="642675"/>
            </a:xfrm>
            <a:custGeom>
              <a:avLst/>
              <a:gdLst>
                <a:gd name="T0" fmla="*/ 31 w 32"/>
                <a:gd name="T1" fmla="*/ 515 h 516"/>
                <a:gd name="T2" fmla="*/ 0 w 32"/>
                <a:gd name="T3" fmla="*/ 515 h 516"/>
                <a:gd name="T4" fmla="*/ 0 w 32"/>
                <a:gd name="T5" fmla="*/ 0 h 516"/>
                <a:gd name="T6" fmla="*/ 31 w 32"/>
                <a:gd name="T7" fmla="*/ 0 h 516"/>
                <a:gd name="T8" fmla="*/ 31 w 32"/>
                <a:gd name="T9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16">
                  <a:moveTo>
                    <a:pt x="31" y="515"/>
                  </a:moveTo>
                  <a:lnTo>
                    <a:pt x="0" y="515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51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2" name="Freeform 91">
              <a:extLst>
                <a:ext uri="{FF2B5EF4-FFF2-40B4-BE49-F238E27FC236}">
                  <a16:creationId xmlns:a16="http://schemas.microsoft.com/office/drawing/2014/main" id="{331FA78D-77F8-CC3B-8224-AD76633BC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5017" y="8709265"/>
              <a:ext cx="884364" cy="1169994"/>
            </a:xfrm>
            <a:custGeom>
              <a:avLst/>
              <a:gdLst>
                <a:gd name="T0" fmla="*/ 710 w 711"/>
                <a:gd name="T1" fmla="*/ 353 h 939"/>
                <a:gd name="T2" fmla="*/ 710 w 711"/>
                <a:gd name="T3" fmla="*/ 353 h 939"/>
                <a:gd name="T4" fmla="*/ 355 w 711"/>
                <a:gd name="T5" fmla="*/ 0 h 939"/>
                <a:gd name="T6" fmla="*/ 355 w 711"/>
                <a:gd name="T7" fmla="*/ 0 h 939"/>
                <a:gd name="T8" fmla="*/ 0 w 711"/>
                <a:gd name="T9" fmla="*/ 353 h 939"/>
                <a:gd name="T10" fmla="*/ 0 w 711"/>
                <a:gd name="T11" fmla="*/ 353 h 939"/>
                <a:gd name="T12" fmla="*/ 206 w 711"/>
                <a:gd name="T13" fmla="*/ 676 h 939"/>
                <a:gd name="T14" fmla="*/ 355 w 711"/>
                <a:gd name="T15" fmla="*/ 938 h 939"/>
                <a:gd name="T16" fmla="*/ 504 w 711"/>
                <a:gd name="T17" fmla="*/ 676 h 939"/>
                <a:gd name="T18" fmla="*/ 504 w 711"/>
                <a:gd name="T19" fmla="*/ 676 h 939"/>
                <a:gd name="T20" fmla="*/ 710 w 711"/>
                <a:gd name="T21" fmla="*/ 353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1" h="939">
                  <a:moveTo>
                    <a:pt x="710" y="353"/>
                  </a:moveTo>
                  <a:lnTo>
                    <a:pt x="710" y="353"/>
                  </a:lnTo>
                  <a:cubicBezTo>
                    <a:pt x="710" y="158"/>
                    <a:pt x="551" y="0"/>
                    <a:pt x="355" y="0"/>
                  </a:cubicBezTo>
                  <a:lnTo>
                    <a:pt x="355" y="0"/>
                  </a:lnTo>
                  <a:cubicBezTo>
                    <a:pt x="159" y="0"/>
                    <a:pt x="0" y="158"/>
                    <a:pt x="0" y="353"/>
                  </a:cubicBezTo>
                  <a:lnTo>
                    <a:pt x="0" y="353"/>
                  </a:lnTo>
                  <a:cubicBezTo>
                    <a:pt x="0" y="497"/>
                    <a:pt x="85" y="620"/>
                    <a:pt x="206" y="676"/>
                  </a:cubicBezTo>
                  <a:lnTo>
                    <a:pt x="355" y="938"/>
                  </a:lnTo>
                  <a:lnTo>
                    <a:pt x="504" y="676"/>
                  </a:lnTo>
                  <a:lnTo>
                    <a:pt x="504" y="676"/>
                  </a:lnTo>
                  <a:cubicBezTo>
                    <a:pt x="625" y="620"/>
                    <a:pt x="710" y="497"/>
                    <a:pt x="710" y="353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3" name="Freeform 92">
              <a:extLst>
                <a:ext uri="{FF2B5EF4-FFF2-40B4-BE49-F238E27FC236}">
                  <a16:creationId xmlns:a16="http://schemas.microsoft.com/office/drawing/2014/main" id="{7D8D4130-2144-25DC-30FD-5E380FCA9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37974" y="8066587"/>
              <a:ext cx="38449" cy="642675"/>
            </a:xfrm>
            <a:custGeom>
              <a:avLst/>
              <a:gdLst>
                <a:gd name="T0" fmla="*/ 30 w 31"/>
                <a:gd name="T1" fmla="*/ 516 h 517"/>
                <a:gd name="T2" fmla="*/ 0 w 31"/>
                <a:gd name="T3" fmla="*/ 516 h 517"/>
                <a:gd name="T4" fmla="*/ 0 w 31"/>
                <a:gd name="T5" fmla="*/ 0 h 517"/>
                <a:gd name="T6" fmla="*/ 30 w 31"/>
                <a:gd name="T7" fmla="*/ 0 h 517"/>
                <a:gd name="T8" fmla="*/ 30 w 31"/>
                <a:gd name="T9" fmla="*/ 516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7">
                  <a:moveTo>
                    <a:pt x="30" y="516"/>
                  </a:moveTo>
                  <a:lnTo>
                    <a:pt x="0" y="516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4" name="Freeform 93">
              <a:extLst>
                <a:ext uri="{FF2B5EF4-FFF2-40B4-BE49-F238E27FC236}">
                  <a16:creationId xmlns:a16="http://schemas.microsoft.com/office/drawing/2014/main" id="{55DBB2B7-896A-0CD0-E335-0023C10B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9649" y="9209117"/>
              <a:ext cx="884361" cy="1169997"/>
            </a:xfrm>
            <a:custGeom>
              <a:avLst/>
              <a:gdLst>
                <a:gd name="T0" fmla="*/ 709 w 710"/>
                <a:gd name="T1" fmla="*/ 354 h 940"/>
                <a:gd name="T2" fmla="*/ 709 w 710"/>
                <a:gd name="T3" fmla="*/ 354 h 940"/>
                <a:gd name="T4" fmla="*/ 354 w 710"/>
                <a:gd name="T5" fmla="*/ 0 h 940"/>
                <a:gd name="T6" fmla="*/ 354 w 710"/>
                <a:gd name="T7" fmla="*/ 0 h 940"/>
                <a:gd name="T8" fmla="*/ 0 w 710"/>
                <a:gd name="T9" fmla="*/ 354 h 940"/>
                <a:gd name="T10" fmla="*/ 0 w 710"/>
                <a:gd name="T11" fmla="*/ 354 h 940"/>
                <a:gd name="T12" fmla="*/ 205 w 710"/>
                <a:gd name="T13" fmla="*/ 676 h 940"/>
                <a:gd name="T14" fmla="*/ 354 w 710"/>
                <a:gd name="T15" fmla="*/ 939 h 940"/>
                <a:gd name="T16" fmla="*/ 503 w 710"/>
                <a:gd name="T17" fmla="*/ 676 h 940"/>
                <a:gd name="T18" fmla="*/ 503 w 710"/>
                <a:gd name="T19" fmla="*/ 676 h 940"/>
                <a:gd name="T20" fmla="*/ 709 w 710"/>
                <a:gd name="T21" fmla="*/ 354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0" h="940">
                  <a:moveTo>
                    <a:pt x="709" y="354"/>
                  </a:moveTo>
                  <a:lnTo>
                    <a:pt x="709" y="354"/>
                  </a:lnTo>
                  <a:cubicBezTo>
                    <a:pt x="709" y="158"/>
                    <a:pt x="550" y="0"/>
                    <a:pt x="354" y="0"/>
                  </a:cubicBezTo>
                  <a:lnTo>
                    <a:pt x="354" y="0"/>
                  </a:lnTo>
                  <a:cubicBezTo>
                    <a:pt x="158" y="0"/>
                    <a:pt x="0" y="158"/>
                    <a:pt x="0" y="354"/>
                  </a:cubicBezTo>
                  <a:lnTo>
                    <a:pt x="0" y="354"/>
                  </a:lnTo>
                  <a:cubicBezTo>
                    <a:pt x="0" y="497"/>
                    <a:pt x="83" y="620"/>
                    <a:pt x="205" y="676"/>
                  </a:cubicBezTo>
                  <a:lnTo>
                    <a:pt x="354" y="939"/>
                  </a:lnTo>
                  <a:lnTo>
                    <a:pt x="503" y="676"/>
                  </a:lnTo>
                  <a:lnTo>
                    <a:pt x="503" y="676"/>
                  </a:lnTo>
                  <a:cubicBezTo>
                    <a:pt x="625" y="620"/>
                    <a:pt x="709" y="497"/>
                    <a:pt x="709" y="35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5" name="Freeform 94">
              <a:extLst>
                <a:ext uri="{FF2B5EF4-FFF2-40B4-BE49-F238E27FC236}">
                  <a16:creationId xmlns:a16="http://schemas.microsoft.com/office/drawing/2014/main" id="{DAFA6411-4977-4186-8D7A-CD263928A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2603" y="8566449"/>
              <a:ext cx="38452" cy="642672"/>
            </a:xfrm>
            <a:custGeom>
              <a:avLst/>
              <a:gdLst>
                <a:gd name="T0" fmla="*/ 30 w 31"/>
                <a:gd name="T1" fmla="*/ 516 h 517"/>
                <a:gd name="T2" fmla="*/ 0 w 31"/>
                <a:gd name="T3" fmla="*/ 516 h 517"/>
                <a:gd name="T4" fmla="*/ 0 w 31"/>
                <a:gd name="T5" fmla="*/ 0 h 517"/>
                <a:gd name="T6" fmla="*/ 30 w 31"/>
                <a:gd name="T7" fmla="*/ 0 h 517"/>
                <a:gd name="T8" fmla="*/ 30 w 31"/>
                <a:gd name="T9" fmla="*/ 516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7">
                  <a:moveTo>
                    <a:pt x="30" y="516"/>
                  </a:moveTo>
                  <a:lnTo>
                    <a:pt x="0" y="516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1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6" name="Freeform 96">
              <a:extLst>
                <a:ext uri="{FF2B5EF4-FFF2-40B4-BE49-F238E27FC236}">
                  <a16:creationId xmlns:a16="http://schemas.microsoft.com/office/drawing/2014/main" id="{9F3065A6-E2A0-7FB4-91A5-4B437CC5B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020" y="3172383"/>
              <a:ext cx="3899985" cy="4504207"/>
            </a:xfrm>
            <a:custGeom>
              <a:avLst/>
              <a:gdLst>
                <a:gd name="T0" fmla="*/ 2922 w 3133"/>
                <a:gd name="T1" fmla="*/ 0 h 3616"/>
                <a:gd name="T2" fmla="*/ 210 w 3133"/>
                <a:gd name="T3" fmla="*/ 0 h 3616"/>
                <a:gd name="T4" fmla="*/ 210 w 3133"/>
                <a:gd name="T5" fmla="*/ 0 h 3616"/>
                <a:gd name="T6" fmla="*/ 0 w 3133"/>
                <a:gd name="T7" fmla="*/ 210 h 3616"/>
                <a:gd name="T8" fmla="*/ 0 w 3133"/>
                <a:gd name="T9" fmla="*/ 2969 h 3616"/>
                <a:gd name="T10" fmla="*/ 0 w 3133"/>
                <a:gd name="T11" fmla="*/ 3131 h 3616"/>
                <a:gd name="T12" fmla="*/ 0 w 3133"/>
                <a:gd name="T13" fmla="*/ 3334 h 3616"/>
                <a:gd name="T14" fmla="*/ 0 w 3133"/>
                <a:gd name="T15" fmla="*/ 3334 h 3616"/>
                <a:gd name="T16" fmla="*/ 358 w 3133"/>
                <a:gd name="T17" fmla="*/ 3482 h 3616"/>
                <a:gd name="T18" fmla="*/ 647 w 3133"/>
                <a:gd name="T19" fmla="*/ 3193 h 3616"/>
                <a:gd name="T20" fmla="*/ 647 w 3133"/>
                <a:gd name="T21" fmla="*/ 3193 h 3616"/>
                <a:gd name="T22" fmla="*/ 796 w 3133"/>
                <a:gd name="T23" fmla="*/ 3131 h 3616"/>
                <a:gd name="T24" fmla="*/ 2922 w 3133"/>
                <a:gd name="T25" fmla="*/ 3131 h 3616"/>
                <a:gd name="T26" fmla="*/ 2922 w 3133"/>
                <a:gd name="T27" fmla="*/ 3131 h 3616"/>
                <a:gd name="T28" fmla="*/ 3132 w 3133"/>
                <a:gd name="T29" fmla="*/ 2921 h 3616"/>
                <a:gd name="T30" fmla="*/ 3132 w 3133"/>
                <a:gd name="T31" fmla="*/ 210 h 3616"/>
                <a:gd name="T32" fmla="*/ 3132 w 3133"/>
                <a:gd name="T33" fmla="*/ 210 h 3616"/>
                <a:gd name="T34" fmla="*/ 2922 w 3133"/>
                <a:gd name="T35" fmla="*/ 0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6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3" y="0"/>
                    <a:pt x="0" y="94"/>
                    <a:pt x="0" y="210"/>
                  </a:cubicBezTo>
                  <a:lnTo>
                    <a:pt x="0" y="2969"/>
                  </a:lnTo>
                  <a:lnTo>
                    <a:pt x="0" y="3131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6" y="3615"/>
                    <a:pt x="358" y="3482"/>
                  </a:cubicBezTo>
                  <a:lnTo>
                    <a:pt x="647" y="3193"/>
                  </a:lnTo>
                  <a:lnTo>
                    <a:pt x="647" y="3193"/>
                  </a:lnTo>
                  <a:cubicBezTo>
                    <a:pt x="687" y="3154"/>
                    <a:pt x="740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8"/>
                    <a:pt x="3132" y="2921"/>
                  </a:cubicBezTo>
                  <a:lnTo>
                    <a:pt x="3132" y="210"/>
                  </a:lnTo>
                  <a:lnTo>
                    <a:pt x="3132" y="210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7" name="Freeform 169">
              <a:extLst>
                <a:ext uri="{FF2B5EF4-FFF2-40B4-BE49-F238E27FC236}">
                  <a16:creationId xmlns:a16="http://schemas.microsoft.com/office/drawing/2014/main" id="{003EE78C-518E-1EB3-4BD9-FB63450B8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7151" y="5748568"/>
              <a:ext cx="3905476" cy="4504207"/>
            </a:xfrm>
            <a:custGeom>
              <a:avLst/>
              <a:gdLst>
                <a:gd name="T0" fmla="*/ 2923 w 3134"/>
                <a:gd name="T1" fmla="*/ 0 h 3616"/>
                <a:gd name="T2" fmla="*/ 211 w 3134"/>
                <a:gd name="T3" fmla="*/ 0 h 3616"/>
                <a:gd name="T4" fmla="*/ 211 w 3134"/>
                <a:gd name="T5" fmla="*/ 0 h 3616"/>
                <a:gd name="T6" fmla="*/ 0 w 3134"/>
                <a:gd name="T7" fmla="*/ 210 h 3616"/>
                <a:gd name="T8" fmla="*/ 0 w 3134"/>
                <a:gd name="T9" fmla="*/ 2969 h 3616"/>
                <a:gd name="T10" fmla="*/ 0 w 3134"/>
                <a:gd name="T11" fmla="*/ 3132 h 3616"/>
                <a:gd name="T12" fmla="*/ 0 w 3134"/>
                <a:gd name="T13" fmla="*/ 3334 h 3616"/>
                <a:gd name="T14" fmla="*/ 0 w 3134"/>
                <a:gd name="T15" fmla="*/ 3334 h 3616"/>
                <a:gd name="T16" fmla="*/ 359 w 3134"/>
                <a:gd name="T17" fmla="*/ 3483 h 3616"/>
                <a:gd name="T18" fmla="*/ 649 w 3134"/>
                <a:gd name="T19" fmla="*/ 3193 h 3616"/>
                <a:gd name="T20" fmla="*/ 649 w 3134"/>
                <a:gd name="T21" fmla="*/ 3193 h 3616"/>
                <a:gd name="T22" fmla="*/ 797 w 3134"/>
                <a:gd name="T23" fmla="*/ 3132 h 3616"/>
                <a:gd name="T24" fmla="*/ 2923 w 3134"/>
                <a:gd name="T25" fmla="*/ 3132 h 3616"/>
                <a:gd name="T26" fmla="*/ 2923 w 3134"/>
                <a:gd name="T27" fmla="*/ 3132 h 3616"/>
                <a:gd name="T28" fmla="*/ 3133 w 3134"/>
                <a:gd name="T29" fmla="*/ 2921 h 3616"/>
                <a:gd name="T30" fmla="*/ 3133 w 3134"/>
                <a:gd name="T31" fmla="*/ 210 h 3616"/>
                <a:gd name="T32" fmla="*/ 3133 w 3134"/>
                <a:gd name="T33" fmla="*/ 210 h 3616"/>
                <a:gd name="T34" fmla="*/ 2923 w 3134"/>
                <a:gd name="T35" fmla="*/ 0 h 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4" h="3616">
                  <a:moveTo>
                    <a:pt x="2923" y="0"/>
                  </a:moveTo>
                  <a:lnTo>
                    <a:pt x="211" y="0"/>
                  </a:lnTo>
                  <a:lnTo>
                    <a:pt x="211" y="0"/>
                  </a:lnTo>
                  <a:cubicBezTo>
                    <a:pt x="95" y="0"/>
                    <a:pt x="0" y="94"/>
                    <a:pt x="0" y="210"/>
                  </a:cubicBezTo>
                  <a:lnTo>
                    <a:pt x="0" y="2969"/>
                  </a:lnTo>
                  <a:lnTo>
                    <a:pt x="0" y="3132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7" y="3615"/>
                    <a:pt x="359" y="3483"/>
                  </a:cubicBezTo>
                  <a:lnTo>
                    <a:pt x="649" y="3193"/>
                  </a:lnTo>
                  <a:lnTo>
                    <a:pt x="649" y="3193"/>
                  </a:lnTo>
                  <a:cubicBezTo>
                    <a:pt x="688" y="3154"/>
                    <a:pt x="742" y="3132"/>
                    <a:pt x="797" y="3132"/>
                  </a:cubicBezTo>
                  <a:lnTo>
                    <a:pt x="2923" y="3132"/>
                  </a:lnTo>
                  <a:lnTo>
                    <a:pt x="2923" y="3132"/>
                  </a:lnTo>
                  <a:cubicBezTo>
                    <a:pt x="3039" y="3132"/>
                    <a:pt x="3133" y="3038"/>
                    <a:pt x="3133" y="2921"/>
                  </a:cubicBezTo>
                  <a:lnTo>
                    <a:pt x="3133" y="210"/>
                  </a:lnTo>
                  <a:lnTo>
                    <a:pt x="3133" y="210"/>
                  </a:lnTo>
                  <a:cubicBezTo>
                    <a:pt x="3133" y="94"/>
                    <a:pt x="3039" y="0"/>
                    <a:pt x="2923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8" name="Freeform 241">
              <a:extLst>
                <a:ext uri="{FF2B5EF4-FFF2-40B4-BE49-F238E27FC236}">
                  <a16:creationId xmlns:a16="http://schemas.microsoft.com/office/drawing/2014/main" id="{85017646-7828-303C-CED3-117D39F5C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6289" y="3655761"/>
              <a:ext cx="3899985" cy="4504207"/>
            </a:xfrm>
            <a:custGeom>
              <a:avLst/>
              <a:gdLst>
                <a:gd name="T0" fmla="*/ 2922 w 3133"/>
                <a:gd name="T1" fmla="*/ 0 h 3615"/>
                <a:gd name="T2" fmla="*/ 210 w 3133"/>
                <a:gd name="T3" fmla="*/ 0 h 3615"/>
                <a:gd name="T4" fmla="*/ 210 w 3133"/>
                <a:gd name="T5" fmla="*/ 0 h 3615"/>
                <a:gd name="T6" fmla="*/ 0 w 3133"/>
                <a:gd name="T7" fmla="*/ 209 h 3615"/>
                <a:gd name="T8" fmla="*/ 0 w 3133"/>
                <a:gd name="T9" fmla="*/ 2968 h 3615"/>
                <a:gd name="T10" fmla="*/ 0 w 3133"/>
                <a:gd name="T11" fmla="*/ 3131 h 3615"/>
                <a:gd name="T12" fmla="*/ 0 w 3133"/>
                <a:gd name="T13" fmla="*/ 3333 h 3615"/>
                <a:gd name="T14" fmla="*/ 0 w 3133"/>
                <a:gd name="T15" fmla="*/ 3333 h 3615"/>
                <a:gd name="T16" fmla="*/ 358 w 3133"/>
                <a:gd name="T17" fmla="*/ 3482 h 3615"/>
                <a:gd name="T18" fmla="*/ 647 w 3133"/>
                <a:gd name="T19" fmla="*/ 3192 h 3615"/>
                <a:gd name="T20" fmla="*/ 647 w 3133"/>
                <a:gd name="T21" fmla="*/ 3192 h 3615"/>
                <a:gd name="T22" fmla="*/ 796 w 3133"/>
                <a:gd name="T23" fmla="*/ 3131 h 3615"/>
                <a:gd name="T24" fmla="*/ 2922 w 3133"/>
                <a:gd name="T25" fmla="*/ 3131 h 3615"/>
                <a:gd name="T26" fmla="*/ 2922 w 3133"/>
                <a:gd name="T27" fmla="*/ 3131 h 3615"/>
                <a:gd name="T28" fmla="*/ 3132 w 3133"/>
                <a:gd name="T29" fmla="*/ 2921 h 3615"/>
                <a:gd name="T30" fmla="*/ 3132 w 3133"/>
                <a:gd name="T31" fmla="*/ 209 h 3615"/>
                <a:gd name="T32" fmla="*/ 3132 w 3133"/>
                <a:gd name="T33" fmla="*/ 209 h 3615"/>
                <a:gd name="T34" fmla="*/ 2922 w 3133"/>
                <a:gd name="T35" fmla="*/ 0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5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4" y="0"/>
                    <a:pt x="0" y="94"/>
                    <a:pt x="0" y="209"/>
                  </a:cubicBezTo>
                  <a:lnTo>
                    <a:pt x="0" y="2968"/>
                  </a:lnTo>
                  <a:lnTo>
                    <a:pt x="0" y="3131"/>
                  </a:lnTo>
                  <a:lnTo>
                    <a:pt x="0" y="3333"/>
                  </a:lnTo>
                  <a:lnTo>
                    <a:pt x="0" y="3333"/>
                  </a:lnTo>
                  <a:cubicBezTo>
                    <a:pt x="0" y="3521"/>
                    <a:pt x="226" y="3614"/>
                    <a:pt x="358" y="3482"/>
                  </a:cubicBezTo>
                  <a:lnTo>
                    <a:pt x="647" y="3192"/>
                  </a:lnTo>
                  <a:lnTo>
                    <a:pt x="647" y="3192"/>
                  </a:lnTo>
                  <a:cubicBezTo>
                    <a:pt x="687" y="3153"/>
                    <a:pt x="740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7"/>
                    <a:pt x="3132" y="2921"/>
                  </a:cubicBezTo>
                  <a:lnTo>
                    <a:pt x="3132" y="209"/>
                  </a:lnTo>
                  <a:lnTo>
                    <a:pt x="3132" y="209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19" name="Freeform 316">
              <a:extLst>
                <a:ext uri="{FF2B5EF4-FFF2-40B4-BE49-F238E27FC236}">
                  <a16:creationId xmlns:a16="http://schemas.microsoft.com/office/drawing/2014/main" id="{7DB9DC34-DD06-16E2-C219-D4753B685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40914" y="4150126"/>
              <a:ext cx="3899985" cy="4504207"/>
            </a:xfrm>
            <a:custGeom>
              <a:avLst/>
              <a:gdLst>
                <a:gd name="T0" fmla="*/ 2922 w 3133"/>
                <a:gd name="T1" fmla="*/ 0 h 3615"/>
                <a:gd name="T2" fmla="*/ 210 w 3133"/>
                <a:gd name="T3" fmla="*/ 0 h 3615"/>
                <a:gd name="T4" fmla="*/ 210 w 3133"/>
                <a:gd name="T5" fmla="*/ 0 h 3615"/>
                <a:gd name="T6" fmla="*/ 0 w 3133"/>
                <a:gd name="T7" fmla="*/ 210 h 3615"/>
                <a:gd name="T8" fmla="*/ 0 w 3133"/>
                <a:gd name="T9" fmla="*/ 2968 h 3615"/>
                <a:gd name="T10" fmla="*/ 0 w 3133"/>
                <a:gd name="T11" fmla="*/ 3131 h 3615"/>
                <a:gd name="T12" fmla="*/ 0 w 3133"/>
                <a:gd name="T13" fmla="*/ 3334 h 3615"/>
                <a:gd name="T14" fmla="*/ 0 w 3133"/>
                <a:gd name="T15" fmla="*/ 3334 h 3615"/>
                <a:gd name="T16" fmla="*/ 359 w 3133"/>
                <a:gd name="T17" fmla="*/ 3482 h 3615"/>
                <a:gd name="T18" fmla="*/ 648 w 3133"/>
                <a:gd name="T19" fmla="*/ 3192 h 3615"/>
                <a:gd name="T20" fmla="*/ 648 w 3133"/>
                <a:gd name="T21" fmla="*/ 3192 h 3615"/>
                <a:gd name="T22" fmla="*/ 796 w 3133"/>
                <a:gd name="T23" fmla="*/ 3131 h 3615"/>
                <a:gd name="T24" fmla="*/ 2922 w 3133"/>
                <a:gd name="T25" fmla="*/ 3131 h 3615"/>
                <a:gd name="T26" fmla="*/ 2922 w 3133"/>
                <a:gd name="T27" fmla="*/ 3131 h 3615"/>
                <a:gd name="T28" fmla="*/ 3132 w 3133"/>
                <a:gd name="T29" fmla="*/ 2921 h 3615"/>
                <a:gd name="T30" fmla="*/ 3132 w 3133"/>
                <a:gd name="T31" fmla="*/ 210 h 3615"/>
                <a:gd name="T32" fmla="*/ 3132 w 3133"/>
                <a:gd name="T33" fmla="*/ 210 h 3615"/>
                <a:gd name="T34" fmla="*/ 2922 w 3133"/>
                <a:gd name="T35" fmla="*/ 0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3" h="3615">
                  <a:moveTo>
                    <a:pt x="2922" y="0"/>
                  </a:moveTo>
                  <a:lnTo>
                    <a:pt x="210" y="0"/>
                  </a:lnTo>
                  <a:lnTo>
                    <a:pt x="210" y="0"/>
                  </a:lnTo>
                  <a:cubicBezTo>
                    <a:pt x="94" y="0"/>
                    <a:pt x="0" y="94"/>
                    <a:pt x="0" y="210"/>
                  </a:cubicBezTo>
                  <a:lnTo>
                    <a:pt x="0" y="2968"/>
                  </a:lnTo>
                  <a:lnTo>
                    <a:pt x="0" y="3131"/>
                  </a:lnTo>
                  <a:lnTo>
                    <a:pt x="0" y="3334"/>
                  </a:lnTo>
                  <a:lnTo>
                    <a:pt x="0" y="3334"/>
                  </a:lnTo>
                  <a:cubicBezTo>
                    <a:pt x="0" y="3521"/>
                    <a:pt x="226" y="3614"/>
                    <a:pt x="359" y="3482"/>
                  </a:cubicBezTo>
                  <a:lnTo>
                    <a:pt x="648" y="3192"/>
                  </a:lnTo>
                  <a:lnTo>
                    <a:pt x="648" y="3192"/>
                  </a:lnTo>
                  <a:cubicBezTo>
                    <a:pt x="688" y="3153"/>
                    <a:pt x="741" y="3131"/>
                    <a:pt x="796" y="3131"/>
                  </a:cubicBezTo>
                  <a:lnTo>
                    <a:pt x="2922" y="3131"/>
                  </a:lnTo>
                  <a:lnTo>
                    <a:pt x="2922" y="3131"/>
                  </a:lnTo>
                  <a:cubicBezTo>
                    <a:pt x="3038" y="3131"/>
                    <a:pt x="3132" y="3037"/>
                    <a:pt x="3132" y="2921"/>
                  </a:cubicBezTo>
                  <a:lnTo>
                    <a:pt x="3132" y="210"/>
                  </a:lnTo>
                  <a:lnTo>
                    <a:pt x="3132" y="210"/>
                  </a:lnTo>
                  <a:cubicBezTo>
                    <a:pt x="3132" y="94"/>
                    <a:pt x="3038" y="0"/>
                    <a:pt x="292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6530" dirty="0"/>
            </a:p>
          </p:txBody>
        </p: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3DF918BF-3ACE-030E-476B-1F2AD6CF6D98}"/>
                </a:ext>
              </a:extLst>
            </p:cNvPr>
            <p:cNvSpPr txBox="1">
              <a:spLocks/>
            </p:cNvSpPr>
            <p:nvPr/>
          </p:nvSpPr>
          <p:spPr>
            <a:xfrm>
              <a:off x="2646487" y="4509681"/>
              <a:ext cx="3243052" cy="143808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Go Live</a:t>
              </a:r>
            </a:p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- Core and Financial Aid</a:t>
              </a:r>
            </a:p>
          </p:txBody>
        </p:sp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BF613E8D-07C9-0D2A-1F4B-A7E6F4E697EA}"/>
                </a:ext>
              </a:extLst>
            </p:cNvPr>
            <p:cNvSpPr txBox="1"/>
            <p:nvPr/>
          </p:nvSpPr>
          <p:spPr>
            <a:xfrm>
              <a:off x="2646487" y="3789757"/>
              <a:ext cx="2082362" cy="647787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  <a:ea typeface="League Spartan" charset="0"/>
                  <a:cs typeface="Arial" panose="020B0604020202020204" pitchFamily="34" charset="0"/>
                </a:rPr>
                <a:t>April 2024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24565AC7-3C9D-C280-6CF5-CE02027BF50D}"/>
                </a:ext>
              </a:extLst>
            </p:cNvPr>
            <p:cNvSpPr txBox="1">
              <a:spLocks/>
            </p:cNvSpPr>
            <p:nvPr/>
          </p:nvSpPr>
          <p:spPr>
            <a:xfrm>
              <a:off x="7985622" y="7082220"/>
              <a:ext cx="3243052" cy="232604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Go Live</a:t>
              </a:r>
            </a:p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- Student, Accounts Receivable, </a:t>
              </a:r>
              <a:r>
                <a:rPr lang="en-US" sz="1200" dirty="0" err="1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TouchNet</a:t>
              </a: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, and Self-Service Platform </a:t>
              </a:r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5B79319F-7E41-11BC-D965-548642F5F198}"/>
                </a:ext>
              </a:extLst>
            </p:cNvPr>
            <p:cNvSpPr txBox="1"/>
            <p:nvPr/>
          </p:nvSpPr>
          <p:spPr>
            <a:xfrm>
              <a:off x="7985622" y="6329953"/>
              <a:ext cx="2006615" cy="68013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ea typeface="League Spartan" charset="0"/>
                  <a:cs typeface="Arial" panose="020B0604020202020204" pitchFamily="34" charset="0"/>
                </a:rPr>
                <a:t>May 2024</a:t>
              </a:r>
            </a:p>
          </p:txBody>
        </p:sp>
        <p:sp>
          <p:nvSpPr>
            <p:cNvPr id="24" name="Subtitle 2">
              <a:extLst>
                <a:ext uri="{FF2B5EF4-FFF2-40B4-BE49-F238E27FC236}">
                  <a16:creationId xmlns:a16="http://schemas.microsoft.com/office/drawing/2014/main" id="{5BBD9B20-4BC5-E1FE-AEFE-4E9C9123A396}"/>
                </a:ext>
              </a:extLst>
            </p:cNvPr>
            <p:cNvSpPr txBox="1">
              <a:spLocks/>
            </p:cNvSpPr>
            <p:nvPr/>
          </p:nvSpPr>
          <p:spPr>
            <a:xfrm>
              <a:off x="13324754" y="4975483"/>
              <a:ext cx="3243052" cy="104941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Go Live</a:t>
              </a:r>
            </a:p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- Finance</a:t>
              </a:r>
            </a:p>
          </p:txBody>
        </p:sp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76BAF196-8E04-B64D-4B77-EB74186F3E53}"/>
                </a:ext>
              </a:extLst>
            </p:cNvPr>
            <p:cNvSpPr txBox="1"/>
            <p:nvPr/>
          </p:nvSpPr>
          <p:spPr>
            <a:xfrm>
              <a:off x="13324754" y="4255558"/>
              <a:ext cx="1930539" cy="647787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  <a:ea typeface="League Spartan" charset="0"/>
                  <a:cs typeface="Arial" panose="020B0604020202020204" pitchFamily="34" charset="0"/>
                </a:rPr>
                <a:t>July 2024</a:t>
              </a:r>
            </a:p>
          </p:txBody>
        </p:sp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59B78671-FB7E-B123-53AA-A27A8A67545D}"/>
                </a:ext>
              </a:extLst>
            </p:cNvPr>
            <p:cNvSpPr txBox="1">
              <a:spLocks/>
            </p:cNvSpPr>
            <p:nvPr/>
          </p:nvSpPr>
          <p:spPr>
            <a:xfrm>
              <a:off x="18669379" y="5476007"/>
              <a:ext cx="3291385" cy="237636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defPPr>
                <a:defRPr lang="en-US"/>
              </a:defPPr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Go Live</a:t>
              </a:r>
            </a:p>
            <a:p>
              <a:pPr algn="l">
                <a:lnSpc>
                  <a:spcPct val="100000"/>
                </a:lnSpc>
              </a:pP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- Retention Alert, ILP, </a:t>
              </a:r>
              <a:r>
                <a:rPr lang="en-US" sz="1200" dirty="0" err="1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eTranscripts</a:t>
              </a:r>
              <a:r>
                <a:rPr lang="en-US" sz="1200" dirty="0">
                  <a:solidFill>
                    <a:schemeClr val="tx1"/>
                  </a:solidFill>
                  <a:latin typeface="+mn-lt"/>
                  <a:ea typeface="Open Sans Light" panose="020B0306030504020204" pitchFamily="34" charset="0"/>
                  <a:cs typeface="Arial" panose="020B0604020202020204" pitchFamily="34" charset="0"/>
                </a:rPr>
                <a:t>, Insights, and Budget Management</a:t>
              </a:r>
            </a:p>
          </p:txBody>
        </p:sp>
        <p:sp>
          <p:nvSpPr>
            <p:cNvPr id="27" name="TextBox 24">
              <a:extLst>
                <a:ext uri="{FF2B5EF4-FFF2-40B4-BE49-F238E27FC236}">
                  <a16:creationId xmlns:a16="http://schemas.microsoft.com/office/drawing/2014/main" id="{D841E615-E13B-F1BD-2AC7-49ADE72730ED}"/>
                </a:ext>
              </a:extLst>
            </p:cNvPr>
            <p:cNvSpPr txBox="1"/>
            <p:nvPr/>
          </p:nvSpPr>
          <p:spPr>
            <a:xfrm>
              <a:off x="18669379" y="4723742"/>
              <a:ext cx="2780811" cy="680132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ea typeface="League Spartan" charset="0"/>
                  <a:cs typeface="Arial" panose="020B0604020202020204" pitchFamily="34" charset="0"/>
                </a:rPr>
                <a:t>Summer 2024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9ED3E0C3-092E-04F6-0ACC-ECB32BA047AC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08FB9E-A633-6E45-C338-89222743F6E2}"/>
              </a:ext>
            </a:extLst>
          </p:cNvPr>
          <p:cNvSpPr/>
          <p:nvPr/>
        </p:nvSpPr>
        <p:spPr>
          <a:xfrm>
            <a:off x="10128504" y="6398932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35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21F4-A11F-109E-E2E6-7B9AAB54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FD2ABC-3033-8E96-BEDC-70D159E3A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Products Implemented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61C1A7-5580-E061-33F1-17198D64C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3ED4CBD-F189-32C7-2FEC-A17F6034A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74853"/>
              </p:ext>
            </p:extLst>
          </p:nvPr>
        </p:nvGraphicFramePr>
        <p:xfrm>
          <a:off x="459639" y="2000803"/>
          <a:ext cx="11233596" cy="3235087"/>
        </p:xfrm>
        <a:graphic>
          <a:graphicData uri="http://schemas.openxmlformats.org/drawingml/2006/table">
            <a:tbl>
              <a:tblPr/>
              <a:tblGrid>
                <a:gridCol w="3744532">
                  <a:extLst>
                    <a:ext uri="{9D8B030D-6E8A-4147-A177-3AD203B41FA5}">
                      <a16:colId xmlns:a16="http://schemas.microsoft.com/office/drawing/2014/main" val="1472653170"/>
                    </a:ext>
                  </a:extLst>
                </a:gridCol>
                <a:gridCol w="3744532">
                  <a:extLst>
                    <a:ext uri="{9D8B030D-6E8A-4147-A177-3AD203B41FA5}">
                      <a16:colId xmlns:a16="http://schemas.microsoft.com/office/drawing/2014/main" val="446431477"/>
                    </a:ext>
                  </a:extLst>
                </a:gridCol>
                <a:gridCol w="3744532">
                  <a:extLst>
                    <a:ext uri="{9D8B030D-6E8A-4147-A177-3AD203B41FA5}">
                      <a16:colId xmlns:a16="http://schemas.microsoft.com/office/drawing/2014/main" val="1978250248"/>
                    </a:ext>
                  </a:extLst>
                </a:gridCol>
              </a:tblGrid>
              <a:tr h="701948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Colleague Key Modules​</a:t>
                      </a:r>
                      <a:endParaRPr lang="en-US" sz="12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Colleague Supplementary Modules/Products ​</a:t>
                      </a:r>
                      <a:endParaRPr lang="en-US" sz="16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Integrated Solutions​</a:t>
                      </a:r>
                      <a:endParaRPr lang="en-US" sz="16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14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62000"/>
                  </a:ext>
                </a:extLst>
              </a:tr>
              <a:tr h="2057039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Core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Financial Aid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Student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Accounts Receivable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Finance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Budget Management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Self-Service Module​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315" marR="50315" marT="25158" marB="251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1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Retention Alert​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Ethos​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Data Access​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Insights Reporting​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eTranscripts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Experience​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ILP​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1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TouchNet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SoftDocs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Maxient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StarRez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Kronos​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Medicat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Symplicity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ts val="165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EMS​</a:t>
                      </a:r>
                      <a:endParaRPr lang="en-US" sz="105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14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96447"/>
                  </a:ext>
                </a:extLst>
              </a:tr>
              <a:tr h="47610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April – July 2024 Go Live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6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0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March – August 2024 Go Live</a:t>
                      </a: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0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May 2024 – October 2024 Go Live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6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0315" marR="50315" marT="25158" marB="25158" anchor="ctr">
                    <a:lnL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14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29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0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43798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CE5406F-1A28-DD48-12E9-96160E1D14E5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AC975E-5C63-775E-EF9F-431FED968332}"/>
              </a:ext>
            </a:extLst>
          </p:cNvPr>
          <p:cNvSpPr/>
          <p:nvPr/>
        </p:nvSpPr>
        <p:spPr>
          <a:xfrm>
            <a:off x="9951720" y="6371313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77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942D5D-63FB-F34F-0563-C031180372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2238843"/>
            <a:ext cx="10363202" cy="669094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68BEA-A000-C0F7-8AFE-ED4BEFCC2B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Team, Priorities, Data,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270951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DA2EB3-D017-A5C9-5F63-2C302B6DE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8</a:t>
            </a:fld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A6B705-2B36-A619-0684-8CC81B4501E1}"/>
              </a:ext>
            </a:extLst>
          </p:cNvPr>
          <p:cNvCxnSpPr>
            <a:cxnSpLocks/>
          </p:cNvCxnSpPr>
          <p:nvPr/>
        </p:nvCxnSpPr>
        <p:spPr>
          <a:xfrm flipH="1">
            <a:off x="0" y="34290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697B3F-D2AC-4460-8E5F-594F6AFBAE51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0849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863EE741-02EC-D89E-713F-331734686F9D}"/>
              </a:ext>
            </a:extLst>
          </p:cNvPr>
          <p:cNvSpPr/>
          <p:nvPr/>
        </p:nvSpPr>
        <p:spPr>
          <a:xfrm>
            <a:off x="4704082" y="2037082"/>
            <a:ext cx="2783837" cy="2783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D8A8387-573D-348F-C939-9D612F8495A5}"/>
              </a:ext>
            </a:extLst>
          </p:cNvPr>
          <p:cNvSpPr/>
          <p:nvPr/>
        </p:nvSpPr>
        <p:spPr>
          <a:xfrm>
            <a:off x="4005146" y="1339867"/>
            <a:ext cx="2089133" cy="2089130"/>
          </a:xfrm>
          <a:custGeom>
            <a:avLst/>
            <a:gdLst>
              <a:gd name="connsiteX0" fmla="*/ 302895 w 770890"/>
              <a:gd name="connsiteY0" fmla="*/ 158115 h 770889"/>
              <a:gd name="connsiteX1" fmla="*/ 158750 w 770890"/>
              <a:gd name="connsiteY1" fmla="*/ 158115 h 770889"/>
              <a:gd name="connsiteX2" fmla="*/ 158750 w 770890"/>
              <a:gd name="connsiteY2" fmla="*/ 302260 h 770889"/>
              <a:gd name="connsiteX3" fmla="*/ 0 w 770890"/>
              <a:gd name="connsiteY3" fmla="*/ 770890 h 770889"/>
              <a:gd name="connsiteX4" fmla="*/ 298450 w 770890"/>
              <a:gd name="connsiteY4" fmla="*/ 770890 h 770889"/>
              <a:gd name="connsiteX5" fmla="*/ 298450 w 770890"/>
              <a:gd name="connsiteY5" fmla="*/ 770890 h 770889"/>
              <a:gd name="connsiteX6" fmla="*/ 770890 w 770890"/>
              <a:gd name="connsiteY6" fmla="*/ 298450 h 770889"/>
              <a:gd name="connsiteX7" fmla="*/ 770890 w 770890"/>
              <a:gd name="connsiteY7" fmla="*/ 298450 h 770889"/>
              <a:gd name="connsiteX8" fmla="*/ 770890 w 770890"/>
              <a:gd name="connsiteY8" fmla="*/ 0 h 770889"/>
              <a:gd name="connsiteX9" fmla="*/ 302260 w 770890"/>
              <a:gd name="connsiteY9" fmla="*/ 158750 h 77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0890" h="770889">
                <a:moveTo>
                  <a:pt x="302895" y="158115"/>
                </a:moveTo>
                <a:lnTo>
                  <a:pt x="158750" y="158115"/>
                </a:lnTo>
                <a:cubicBezTo>
                  <a:pt x="158750" y="158115"/>
                  <a:pt x="158750" y="302260"/>
                  <a:pt x="158750" y="302260"/>
                </a:cubicBezTo>
                <a:cubicBezTo>
                  <a:pt x="59055" y="431800"/>
                  <a:pt x="0" y="594360"/>
                  <a:pt x="0" y="770890"/>
                </a:cubicBezTo>
                <a:lnTo>
                  <a:pt x="298450" y="770890"/>
                </a:lnTo>
                <a:cubicBezTo>
                  <a:pt x="298450" y="770890"/>
                  <a:pt x="298450" y="770890"/>
                  <a:pt x="298450" y="770890"/>
                </a:cubicBezTo>
                <a:cubicBezTo>
                  <a:pt x="298450" y="509905"/>
                  <a:pt x="509905" y="298450"/>
                  <a:pt x="770890" y="298450"/>
                </a:cubicBezTo>
                <a:lnTo>
                  <a:pt x="770890" y="298450"/>
                </a:lnTo>
                <a:lnTo>
                  <a:pt x="770890" y="0"/>
                </a:lnTo>
                <a:cubicBezTo>
                  <a:pt x="594995" y="0"/>
                  <a:pt x="432435" y="59055"/>
                  <a:pt x="302260" y="158750"/>
                </a:cubicBezTo>
                <a:close/>
              </a:path>
            </a:pathLst>
          </a:custGeom>
          <a:solidFill>
            <a:srgbClr val="7100EB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AD25FF2-E5C7-5288-B28D-C87BF017AFE3}"/>
              </a:ext>
            </a:extLst>
          </p:cNvPr>
          <p:cNvSpPr/>
          <p:nvPr/>
        </p:nvSpPr>
        <p:spPr>
          <a:xfrm>
            <a:off x="6096000" y="3427279"/>
            <a:ext cx="2090854" cy="2090854"/>
          </a:xfrm>
          <a:custGeom>
            <a:avLst/>
            <a:gdLst>
              <a:gd name="connsiteX0" fmla="*/ 770890 w 771525"/>
              <a:gd name="connsiteY0" fmla="*/ 635 h 771525"/>
              <a:gd name="connsiteX1" fmla="*/ 472440 w 771525"/>
              <a:gd name="connsiteY1" fmla="*/ 635 h 771525"/>
              <a:gd name="connsiteX2" fmla="*/ 0 w 771525"/>
              <a:gd name="connsiteY2" fmla="*/ 473075 h 771525"/>
              <a:gd name="connsiteX3" fmla="*/ 0 w 771525"/>
              <a:gd name="connsiteY3" fmla="*/ 473075 h 771525"/>
              <a:gd name="connsiteX4" fmla="*/ 0 w 771525"/>
              <a:gd name="connsiteY4" fmla="*/ 771525 h 771525"/>
              <a:gd name="connsiteX5" fmla="*/ 0 w 771525"/>
              <a:gd name="connsiteY5" fmla="*/ 771525 h 771525"/>
              <a:gd name="connsiteX6" fmla="*/ 468630 w 771525"/>
              <a:gd name="connsiteY6" fmla="*/ 612775 h 771525"/>
              <a:gd name="connsiteX7" fmla="*/ 612775 w 771525"/>
              <a:gd name="connsiteY7" fmla="*/ 612775 h 771525"/>
              <a:gd name="connsiteX8" fmla="*/ 612775 w 771525"/>
              <a:gd name="connsiteY8" fmla="*/ 468630 h 771525"/>
              <a:gd name="connsiteX9" fmla="*/ 771525 w 771525"/>
              <a:gd name="connsiteY9" fmla="*/ 0 h 771525"/>
              <a:gd name="connsiteX10" fmla="*/ 771525 w 771525"/>
              <a:gd name="connsiteY10" fmla="*/ 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71525" h="771525">
                <a:moveTo>
                  <a:pt x="770890" y="635"/>
                </a:moveTo>
                <a:lnTo>
                  <a:pt x="472440" y="635"/>
                </a:lnTo>
                <a:cubicBezTo>
                  <a:pt x="472440" y="261620"/>
                  <a:pt x="260985" y="473075"/>
                  <a:pt x="0" y="473075"/>
                </a:cubicBezTo>
                <a:lnTo>
                  <a:pt x="0" y="473075"/>
                </a:lnTo>
                <a:cubicBezTo>
                  <a:pt x="0" y="473075"/>
                  <a:pt x="0" y="771525"/>
                  <a:pt x="0" y="771525"/>
                </a:cubicBezTo>
                <a:lnTo>
                  <a:pt x="0" y="771525"/>
                </a:lnTo>
                <a:cubicBezTo>
                  <a:pt x="175895" y="771525"/>
                  <a:pt x="338455" y="712470"/>
                  <a:pt x="468630" y="612775"/>
                </a:cubicBezTo>
                <a:lnTo>
                  <a:pt x="612775" y="612775"/>
                </a:lnTo>
                <a:cubicBezTo>
                  <a:pt x="612775" y="612775"/>
                  <a:pt x="612775" y="468630"/>
                  <a:pt x="612775" y="468630"/>
                </a:cubicBezTo>
                <a:cubicBezTo>
                  <a:pt x="712470" y="339090"/>
                  <a:pt x="771525" y="176530"/>
                  <a:pt x="771525" y="0"/>
                </a:cubicBezTo>
                <a:cubicBezTo>
                  <a:pt x="771525" y="0"/>
                  <a:pt x="771525" y="0"/>
                  <a:pt x="771525" y="0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AAEC506-E9C0-9CAB-1B0D-28DF1A2A1E61}"/>
              </a:ext>
            </a:extLst>
          </p:cNvPr>
          <p:cNvSpPr/>
          <p:nvPr/>
        </p:nvSpPr>
        <p:spPr>
          <a:xfrm>
            <a:off x="6096000" y="1338146"/>
            <a:ext cx="2089133" cy="2089133"/>
          </a:xfrm>
          <a:custGeom>
            <a:avLst/>
            <a:gdLst>
              <a:gd name="connsiteX0" fmla="*/ 612775 w 770890"/>
              <a:gd name="connsiteY0" fmla="*/ 158750 h 770890"/>
              <a:gd name="connsiteX1" fmla="*/ 468630 w 770890"/>
              <a:gd name="connsiteY1" fmla="*/ 158750 h 770890"/>
              <a:gd name="connsiteX2" fmla="*/ 0 w 770890"/>
              <a:gd name="connsiteY2" fmla="*/ 0 h 770890"/>
              <a:gd name="connsiteX3" fmla="*/ 0 w 770890"/>
              <a:gd name="connsiteY3" fmla="*/ 0 h 770890"/>
              <a:gd name="connsiteX4" fmla="*/ 0 w 770890"/>
              <a:gd name="connsiteY4" fmla="*/ 298450 h 770890"/>
              <a:gd name="connsiteX5" fmla="*/ 472440 w 770890"/>
              <a:gd name="connsiteY5" fmla="*/ 770890 h 770890"/>
              <a:gd name="connsiteX6" fmla="*/ 472440 w 770890"/>
              <a:gd name="connsiteY6" fmla="*/ 770890 h 770890"/>
              <a:gd name="connsiteX7" fmla="*/ 770890 w 770890"/>
              <a:gd name="connsiteY7" fmla="*/ 770890 h 770890"/>
              <a:gd name="connsiteX8" fmla="*/ 612140 w 770890"/>
              <a:gd name="connsiteY8" fmla="*/ 302260 h 770890"/>
              <a:gd name="connsiteX9" fmla="*/ 612140 w 770890"/>
              <a:gd name="connsiteY9" fmla="*/ 158115 h 770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0890" h="770890">
                <a:moveTo>
                  <a:pt x="612775" y="158750"/>
                </a:moveTo>
                <a:lnTo>
                  <a:pt x="468630" y="158750"/>
                </a:lnTo>
                <a:cubicBezTo>
                  <a:pt x="339090" y="59055"/>
                  <a:pt x="17653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8450"/>
                </a:lnTo>
                <a:cubicBezTo>
                  <a:pt x="260985" y="298450"/>
                  <a:pt x="472440" y="509905"/>
                  <a:pt x="472440" y="770890"/>
                </a:cubicBezTo>
                <a:lnTo>
                  <a:pt x="472440" y="770890"/>
                </a:lnTo>
                <a:cubicBezTo>
                  <a:pt x="472440" y="770890"/>
                  <a:pt x="770890" y="770890"/>
                  <a:pt x="770890" y="770890"/>
                </a:cubicBezTo>
                <a:cubicBezTo>
                  <a:pt x="770890" y="594995"/>
                  <a:pt x="711835" y="432435"/>
                  <a:pt x="612140" y="302260"/>
                </a:cubicBezTo>
                <a:lnTo>
                  <a:pt x="612140" y="158115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9994AF7-F001-96EE-5DD8-51CE2FC5D479}"/>
              </a:ext>
            </a:extLst>
          </p:cNvPr>
          <p:cNvSpPr/>
          <p:nvPr/>
        </p:nvSpPr>
        <p:spPr>
          <a:xfrm>
            <a:off x="4006864" y="3429000"/>
            <a:ext cx="2090854" cy="2090854"/>
          </a:xfrm>
          <a:custGeom>
            <a:avLst/>
            <a:gdLst>
              <a:gd name="connsiteX0" fmla="*/ 770890 w 771525"/>
              <a:gd name="connsiteY0" fmla="*/ 472440 h 771525"/>
              <a:gd name="connsiteX1" fmla="*/ 770890 w 771525"/>
              <a:gd name="connsiteY1" fmla="*/ 472440 h 771525"/>
              <a:gd name="connsiteX2" fmla="*/ 298450 w 771525"/>
              <a:gd name="connsiteY2" fmla="*/ 0 h 771525"/>
              <a:gd name="connsiteX3" fmla="*/ 0 w 771525"/>
              <a:gd name="connsiteY3" fmla="*/ 0 h 771525"/>
              <a:gd name="connsiteX4" fmla="*/ 0 w 771525"/>
              <a:gd name="connsiteY4" fmla="*/ 0 h 771525"/>
              <a:gd name="connsiteX5" fmla="*/ 158750 w 771525"/>
              <a:gd name="connsiteY5" fmla="*/ 468630 h 771525"/>
              <a:gd name="connsiteX6" fmla="*/ 158750 w 771525"/>
              <a:gd name="connsiteY6" fmla="*/ 612775 h 771525"/>
              <a:gd name="connsiteX7" fmla="*/ 302895 w 771525"/>
              <a:gd name="connsiteY7" fmla="*/ 612775 h 771525"/>
              <a:gd name="connsiteX8" fmla="*/ 771525 w 771525"/>
              <a:gd name="connsiteY8" fmla="*/ 771525 h 771525"/>
              <a:gd name="connsiteX9" fmla="*/ 771525 w 771525"/>
              <a:gd name="connsiteY9" fmla="*/ 473075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1525" h="771525">
                <a:moveTo>
                  <a:pt x="770890" y="472440"/>
                </a:moveTo>
                <a:lnTo>
                  <a:pt x="770890" y="472440"/>
                </a:lnTo>
                <a:cubicBezTo>
                  <a:pt x="509905" y="472440"/>
                  <a:pt x="298450" y="260985"/>
                  <a:pt x="298450" y="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ubicBezTo>
                  <a:pt x="0" y="175895"/>
                  <a:pt x="59055" y="338455"/>
                  <a:pt x="158750" y="468630"/>
                </a:cubicBezTo>
                <a:lnTo>
                  <a:pt x="158750" y="612775"/>
                </a:lnTo>
                <a:cubicBezTo>
                  <a:pt x="158750" y="612775"/>
                  <a:pt x="302895" y="612775"/>
                  <a:pt x="302895" y="612775"/>
                </a:cubicBezTo>
                <a:cubicBezTo>
                  <a:pt x="432435" y="712470"/>
                  <a:pt x="594995" y="771525"/>
                  <a:pt x="771525" y="771525"/>
                </a:cubicBezTo>
                <a:lnTo>
                  <a:pt x="771525" y="473075"/>
                </a:ln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9C87A9-251F-5929-A759-107D668A842E}"/>
              </a:ext>
            </a:extLst>
          </p:cNvPr>
          <p:cNvSpPr txBox="1"/>
          <p:nvPr/>
        </p:nvSpPr>
        <p:spPr>
          <a:xfrm>
            <a:off x="541684" y="1219065"/>
            <a:ext cx="33612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CORE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6B6876-6FCA-4941-2FE4-AF98ADD0C307}"/>
              </a:ext>
            </a:extLst>
          </p:cNvPr>
          <p:cNvSpPr txBox="1"/>
          <p:nvPr/>
        </p:nvSpPr>
        <p:spPr>
          <a:xfrm>
            <a:off x="541684" y="2074326"/>
            <a:ext cx="3361244" cy="530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>
                <a:effectLst/>
              </a:rPr>
              <a:t>Project Manager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Team Lead</a:t>
            </a:r>
            <a:endParaRPr lang="en-US" sz="1600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701BD-D574-B374-8F6D-A236B8C46D52}"/>
              </a:ext>
            </a:extLst>
          </p:cNvPr>
          <p:cNvSpPr txBox="1"/>
          <p:nvPr/>
        </p:nvSpPr>
        <p:spPr>
          <a:xfrm>
            <a:off x="8387918" y="1219065"/>
            <a:ext cx="33612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400" b="1" dirty="0"/>
              <a:t>OIT Support Team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D1AEA8-B1F3-4BA7-F843-90E1C4FB3F39}"/>
              </a:ext>
            </a:extLst>
          </p:cNvPr>
          <p:cNvSpPr txBox="1"/>
          <p:nvPr/>
        </p:nvSpPr>
        <p:spPr>
          <a:xfrm>
            <a:off x="8387918" y="2074326"/>
            <a:ext cx="3361244" cy="530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600" dirty="0">
                <a:effectLst/>
              </a:rPr>
              <a:t>Application Specialist</a:t>
            </a:r>
          </a:p>
          <a:p>
            <a:pPr algn="r">
              <a:lnSpc>
                <a:spcPct val="110000"/>
              </a:lnSpc>
            </a:pPr>
            <a:r>
              <a:rPr lang="en-US" sz="1600" dirty="0"/>
              <a:t>3 Developers</a:t>
            </a:r>
            <a:endParaRPr lang="en-US" sz="1600" dirty="0"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25802-5F11-8803-835A-835F0D5517D0}"/>
              </a:ext>
            </a:extLst>
          </p:cNvPr>
          <p:cNvSpPr txBox="1"/>
          <p:nvPr/>
        </p:nvSpPr>
        <p:spPr>
          <a:xfrm>
            <a:off x="541684" y="4472158"/>
            <a:ext cx="33612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/>
              <a:t>CORE - BA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628EAA-1DB4-29D2-C48C-D551D8FF22DE}"/>
              </a:ext>
            </a:extLst>
          </p:cNvPr>
          <p:cNvSpPr txBox="1"/>
          <p:nvPr/>
        </p:nvSpPr>
        <p:spPr>
          <a:xfrm>
            <a:off x="541684" y="5327419"/>
            <a:ext cx="3361244" cy="530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>
                <a:effectLst/>
              </a:rPr>
              <a:t>Full Time Business Analyst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Part Time Business Analyst</a:t>
            </a:r>
            <a:endParaRPr lang="en-US" sz="1600" dirty="0"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8713F5-BA9C-6AFD-8937-D6872F4C41A0}"/>
              </a:ext>
            </a:extLst>
          </p:cNvPr>
          <p:cNvSpPr txBox="1"/>
          <p:nvPr/>
        </p:nvSpPr>
        <p:spPr>
          <a:xfrm>
            <a:off x="8387918" y="4472158"/>
            <a:ext cx="33612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400" b="1" dirty="0"/>
              <a:t>End Users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0BABB3-FBE3-7EB5-1293-0390E151EFF0}"/>
              </a:ext>
            </a:extLst>
          </p:cNvPr>
          <p:cNvSpPr txBox="1"/>
          <p:nvPr/>
        </p:nvSpPr>
        <p:spPr>
          <a:xfrm>
            <a:off x="8387918" y="5327419"/>
            <a:ext cx="3361244" cy="260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600" dirty="0">
                <a:effectLst/>
              </a:rPr>
              <a:t>2-3 Dedicated Staff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1F79A1-DBB8-7FCC-57CE-556181292C18}"/>
              </a:ext>
            </a:extLst>
          </p:cNvPr>
          <p:cNvSpPr txBox="1"/>
          <p:nvPr/>
        </p:nvSpPr>
        <p:spPr>
          <a:xfrm>
            <a:off x="4908782" y="3121048"/>
            <a:ext cx="237099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/>
              <a:t>Project Team</a:t>
            </a:r>
          </a:p>
        </p:txBody>
      </p:sp>
      <p:pic>
        <p:nvPicPr>
          <p:cNvPr id="27" name="Graphic 26" descr="Management outline">
            <a:extLst>
              <a:ext uri="{FF2B5EF4-FFF2-40B4-BE49-F238E27FC236}">
                <a16:creationId xmlns:a16="http://schemas.microsoft.com/office/drawing/2014/main" id="{5018EA6C-6AA1-5ED1-89C2-EF77EC3A2E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2838" y="356173"/>
            <a:ext cx="914400" cy="914400"/>
          </a:xfrm>
          <a:prstGeom prst="rect">
            <a:avLst/>
          </a:prstGeom>
        </p:spPr>
      </p:pic>
      <p:pic>
        <p:nvPicPr>
          <p:cNvPr id="29" name="Graphic 28" descr="Internet with solid fill">
            <a:extLst>
              <a:ext uri="{FF2B5EF4-FFF2-40B4-BE49-F238E27FC236}">
                <a16:creationId xmlns:a16="http://schemas.microsoft.com/office/drawing/2014/main" id="{D2DE7094-D7A2-644C-1C12-99F066D01B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762" y="356173"/>
            <a:ext cx="914400" cy="914400"/>
          </a:xfrm>
          <a:prstGeom prst="rect">
            <a:avLst/>
          </a:prstGeom>
        </p:spPr>
      </p:pic>
      <p:pic>
        <p:nvPicPr>
          <p:cNvPr id="31" name="Graphic 30" descr="Person with idea outline">
            <a:extLst>
              <a:ext uri="{FF2B5EF4-FFF2-40B4-BE49-F238E27FC236}">
                <a16:creationId xmlns:a16="http://schemas.microsoft.com/office/drawing/2014/main" id="{57B42B95-E90F-98EC-C861-5C63D970D6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838" y="3529029"/>
            <a:ext cx="914400" cy="914400"/>
          </a:xfrm>
          <a:prstGeom prst="rect">
            <a:avLst/>
          </a:prstGeom>
        </p:spPr>
      </p:pic>
      <p:pic>
        <p:nvPicPr>
          <p:cNvPr id="33" name="Graphic 32" descr="Users outline">
            <a:extLst>
              <a:ext uri="{FF2B5EF4-FFF2-40B4-BE49-F238E27FC236}">
                <a16:creationId xmlns:a16="http://schemas.microsoft.com/office/drawing/2014/main" id="{EE3C3FF9-496A-7ADD-F0B2-D07677E579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4762" y="3557758"/>
            <a:ext cx="914400" cy="914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B573D-3466-8053-AF2D-E866C38F692F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A2C59C-A245-756D-9636-95B5D0E77121}"/>
              </a:ext>
            </a:extLst>
          </p:cNvPr>
          <p:cNvSpPr/>
          <p:nvPr/>
        </p:nvSpPr>
        <p:spPr>
          <a:xfrm>
            <a:off x="9951720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3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999BA3-F20C-2D38-5D25-13D2D34D16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Preparation Considerations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2814B-30FC-2629-ACB5-7D8E3D2D0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9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7EE2D5-B113-5E0C-CA3C-D2AA82FB359E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9CFC4-06FF-D15E-C96E-4457BA38728D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992168-F32E-28FF-2783-1E4D478BD045}"/>
              </a:ext>
            </a:extLst>
          </p:cNvPr>
          <p:cNvSpPr txBox="1"/>
          <p:nvPr/>
        </p:nvSpPr>
        <p:spPr>
          <a:xfrm>
            <a:off x="548138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Student Impact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B3F58B-85DD-25DD-C256-48E77229A481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Focused on </a:t>
            </a:r>
            <a:r>
              <a:rPr lang="en-US" sz="1400" b="1" dirty="0">
                <a:solidFill>
                  <a:schemeClr val="bg1"/>
                </a:solidFill>
              </a:rPr>
              <a:t>least interruption</a:t>
            </a:r>
            <a:r>
              <a:rPr lang="en-US" sz="1400" dirty="0">
                <a:solidFill>
                  <a:schemeClr val="bg1"/>
                </a:solidFill>
              </a:rPr>
              <a:t> for faculty and students.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Decisions influenced key areas: registration, billing, and financial aid awar</a:t>
            </a:r>
            <a:r>
              <a:rPr lang="en-US" sz="1400" dirty="0">
                <a:solidFill>
                  <a:schemeClr val="bg1"/>
                </a:solidFill>
              </a:rPr>
              <a:t>ds.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EF421F-4877-E610-CADE-851CAFB728A5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DDE7F3-C4DF-A18D-14DD-A32DEC56D587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F72B6-A3E9-A764-45A1-A528E92B677C}"/>
              </a:ext>
            </a:extLst>
          </p:cNvPr>
          <p:cNvSpPr txBox="1"/>
          <p:nvPr/>
        </p:nvSpPr>
        <p:spPr>
          <a:xfrm>
            <a:off x="336390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Priorities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4BED1C-38C8-F20F-0B43-9F00E675981D}"/>
              </a:ext>
            </a:extLst>
          </p:cNvPr>
          <p:cNvSpPr txBox="1"/>
          <p:nvPr/>
        </p:nvSpPr>
        <p:spPr>
          <a:xfrm>
            <a:off x="359372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Identified </a:t>
            </a:r>
            <a:r>
              <a:rPr lang="en-US" sz="1400" b="1" dirty="0"/>
              <a:t>essential imports, integrations, and modules </a:t>
            </a:r>
            <a:r>
              <a:rPr lang="en-US" sz="1400" dirty="0"/>
              <a:t>for “go live”.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Deferred non-critical </a:t>
            </a:r>
            <a:r>
              <a:rPr lang="en-US" sz="1400" dirty="0"/>
              <a:t>components for post-launch phases.</a:t>
            </a:r>
            <a:endParaRPr lang="en-US" sz="1400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34CE29-4F8D-B05E-2526-E9E01E17C8F6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C8C1B2-999E-4100-9D4B-6EDD45DDD155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1855C9-8D02-FC2C-FB19-A4021188AEAC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Clean Data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B5FC2-4E07-6908-251B-1B73B2A262BD}"/>
              </a:ext>
            </a:extLst>
          </p:cNvPr>
          <p:cNvSpPr txBox="1"/>
          <p:nvPr/>
        </p:nvSpPr>
        <p:spPr>
          <a:xfrm>
            <a:off x="6471959" y="3122628"/>
            <a:ext cx="2188769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Core team members with </a:t>
            </a:r>
            <a:r>
              <a:rPr lang="en-US" sz="1400" b="1" dirty="0"/>
              <a:t>in-depth knowledge of previous SIS data </a:t>
            </a:r>
            <a:r>
              <a:rPr lang="en-US" sz="1400" dirty="0"/>
              <a:t>were essential.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Ensured accurate and efficient data migration.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C8D7B8-0365-875C-07B3-D6EA827D8C4E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9F7A52-8FAA-F25C-194F-B4561A9EACCB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6755A9-BC76-13DC-713A-4447257F6435}"/>
              </a:ext>
            </a:extLst>
          </p:cNvPr>
          <p:cNvSpPr txBox="1"/>
          <p:nvPr/>
        </p:nvSpPr>
        <p:spPr>
          <a:xfrm>
            <a:off x="9120369" y="1987061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End User Readiness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1819C6-B222-4ED0-F9B9-957952FFAE1A}"/>
              </a:ext>
            </a:extLst>
          </p:cNvPr>
          <p:cNvSpPr txBox="1"/>
          <p:nvPr/>
        </p:nvSpPr>
        <p:spPr>
          <a:xfrm>
            <a:off x="9350189" y="3122628"/>
            <a:ext cx="2188769" cy="2015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Assessed end-user ability: turnover, technical expertise, and workload.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Allocated e</a:t>
            </a:r>
            <a:r>
              <a:rPr lang="en-US" sz="1400" dirty="0"/>
              <a:t>xtra time and resources for departments requiring </a:t>
            </a:r>
            <a:r>
              <a:rPr lang="en-US" sz="1400" b="1" dirty="0"/>
              <a:t>additional support and training.</a:t>
            </a:r>
            <a:endParaRPr lang="en-US" sz="1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396030-DED4-A9E0-3804-5461044C09EC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5E1161-52DD-01B0-F145-56DA19512250}"/>
              </a:ext>
            </a:extLst>
          </p:cNvPr>
          <p:cNvSpPr/>
          <p:nvPr/>
        </p:nvSpPr>
        <p:spPr>
          <a:xfrm>
            <a:off x="10027920" y="6466393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7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5788B-73FD-158D-76F7-18F67DA88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5BE025-F60B-26D7-1898-CC801C1FF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Elements for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CBEEC-008C-6760-219C-7F0744D63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10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D2C0A-EF64-4DDA-B506-19C1D11D7769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244853-8872-36F6-34FD-D873B1490874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10233-13B3-2229-7E8E-EC96439204FC}"/>
              </a:ext>
            </a:extLst>
          </p:cNvPr>
          <p:cNvSpPr txBox="1"/>
          <p:nvPr/>
        </p:nvSpPr>
        <p:spPr>
          <a:xfrm>
            <a:off x="548137" y="1987061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Knowledgeable Core Team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BF66D-E485-242C-BE5B-FA1C9028D21D}"/>
              </a:ext>
            </a:extLst>
          </p:cNvPr>
          <p:cNvSpPr txBox="1"/>
          <p:nvPr/>
        </p:nvSpPr>
        <p:spPr>
          <a:xfrm>
            <a:off x="777958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Experienced Business Analysts (25+ yeas in Registrar Office).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Deep knowledge of catalog, policy, and academic structure enable</a:t>
            </a:r>
            <a:r>
              <a:rPr lang="en-US" sz="1400" dirty="0">
                <a:solidFill>
                  <a:schemeClr val="bg1"/>
                </a:solidFill>
              </a:rPr>
              <a:t>d quick module configuration.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4EA68A-928E-E5FC-8694-90ADA01B5DD4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0B0443-715F-40F9-BB01-F2123A89EC92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44BC17-A47B-7884-0B1F-1CA0A3E4F0BC}"/>
              </a:ext>
            </a:extLst>
          </p:cNvPr>
          <p:cNvSpPr txBox="1"/>
          <p:nvPr/>
        </p:nvSpPr>
        <p:spPr>
          <a:xfrm>
            <a:off x="3363909" y="198047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Dedicated Imports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E5232-34F5-6798-9639-89506DEB3112}"/>
              </a:ext>
            </a:extLst>
          </p:cNvPr>
          <p:cNvSpPr txBox="1"/>
          <p:nvPr/>
        </p:nvSpPr>
        <p:spPr>
          <a:xfrm>
            <a:off x="3593729" y="3122628"/>
            <a:ext cx="2188769" cy="938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Specialized Business Analyst &amp; Developer.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Str</a:t>
            </a:r>
            <a:r>
              <a:rPr lang="en-US" sz="1400" dirty="0"/>
              <a:t>eamlined data import process.</a:t>
            </a:r>
            <a:endParaRPr lang="en-US" sz="1400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7022D9-7FC7-7336-E167-CA8E669173E5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37C2AC-CA56-1457-1A5D-493297E2017C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D45622-83D7-9D7A-2C0A-C0CDA5E6381E}"/>
              </a:ext>
            </a:extLst>
          </p:cNvPr>
          <p:cNvSpPr txBox="1"/>
          <p:nvPr/>
        </p:nvSpPr>
        <p:spPr>
          <a:xfrm>
            <a:off x="6242139" y="2028810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Change Management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7E8B50-E10D-04D4-A01C-76AFD3591AA0}"/>
              </a:ext>
            </a:extLst>
          </p:cNvPr>
          <p:cNvSpPr txBox="1"/>
          <p:nvPr/>
        </p:nvSpPr>
        <p:spPr>
          <a:xfrm>
            <a:off x="6471959" y="3122628"/>
            <a:ext cx="2188769" cy="938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Flexibility to adapt mid-project.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Embraced deviations from initial plans.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33FB84-6EFA-7654-0453-22833D5AD1D1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29678-7A6D-7B6E-4538-5074D0307996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37DE82-7F94-A27E-3E52-CAA0C4491309}"/>
              </a:ext>
            </a:extLst>
          </p:cNvPr>
          <p:cNvSpPr txBox="1"/>
          <p:nvPr/>
        </p:nvSpPr>
        <p:spPr>
          <a:xfrm>
            <a:off x="9120369" y="2028810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Budget Management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4177DB-6434-0538-6C60-7FB6942650BA}"/>
              </a:ext>
            </a:extLst>
          </p:cNvPr>
          <p:cNvSpPr txBox="1"/>
          <p:nvPr/>
        </p:nvSpPr>
        <p:spPr>
          <a:xfrm>
            <a:off x="935018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Budget managed by two individuals with one key decision-maker.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Simplified approval process for additional engagements, modules, and expenses.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625FED-4672-FAEA-6551-C5770CAA84A2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BA5DF7-9C05-BC29-5056-45E50872BB6F}"/>
              </a:ext>
            </a:extLst>
          </p:cNvPr>
          <p:cNvSpPr/>
          <p:nvPr/>
        </p:nvSpPr>
        <p:spPr>
          <a:xfrm>
            <a:off x="10064496" y="6424644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9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19044-116F-C51B-6A18-5B0C7D6BA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0A2AD6-5BDC-E204-C69A-512D9E195C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2238843"/>
            <a:ext cx="10363202" cy="669094"/>
          </a:xfrm>
        </p:spPr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FCFFE-73D2-5B03-851C-622CCC9C2A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Scheduling, Access, and Projects Documents</a:t>
            </a:r>
          </a:p>
        </p:txBody>
      </p:sp>
    </p:spTree>
    <p:extLst>
      <p:ext uri="{BB962C8B-B14F-4D97-AF65-F5344CB8AC3E}">
        <p14:creationId xmlns:p14="http://schemas.microsoft.com/office/powerpoint/2010/main" val="315587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D870-E1D4-21B1-90DC-DEB6401C4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BF7614-D175-19B4-F134-6822393F4E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Organization Considerations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F040F-3B3F-1518-3E5D-D4DCE7617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12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C8E153-12D6-C455-6677-80DD567B1A5B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2BD3BD-3772-0FB7-5B1C-C1A0F685C7AA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D89972-3C05-1AD9-54E3-D43695D0A1DE}"/>
              </a:ext>
            </a:extLst>
          </p:cNvPr>
          <p:cNvSpPr txBox="1"/>
          <p:nvPr/>
        </p:nvSpPr>
        <p:spPr>
          <a:xfrm>
            <a:off x="548138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Scheduling</a:t>
            </a:r>
            <a:endParaRPr lang="en-US" sz="2800" b="1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9F9EAC-8E32-2B2B-5BA7-D20BC05FC1F4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Assigned </a:t>
            </a:r>
            <a:r>
              <a:rPr lang="en-US" sz="1400" b="1" dirty="0">
                <a:solidFill>
                  <a:schemeClr val="bg1"/>
                </a:solidFill>
              </a:rPr>
              <a:t>specific individuals to liaise </a:t>
            </a:r>
            <a:r>
              <a:rPr lang="en-US" sz="1400" dirty="0">
                <a:solidFill>
                  <a:schemeClr val="bg1"/>
                </a:solidFill>
              </a:rPr>
              <a:t>with the Ellucian PM and consultants.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Ensured dec</a:t>
            </a:r>
            <a:r>
              <a:rPr lang="en-US" sz="1400" dirty="0">
                <a:solidFill>
                  <a:schemeClr val="bg1"/>
                </a:solidFill>
              </a:rPr>
              <a:t>isions on scheduling are made efficiently.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ADA05E-1A78-CF39-7928-8C0317EF9D97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A77A7A-1708-2D8C-E7B9-BC4AB47A8B59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E9A2E7-1936-50F2-99B6-14F4B899456C}"/>
              </a:ext>
            </a:extLst>
          </p:cNvPr>
          <p:cNvSpPr txBox="1"/>
          <p:nvPr/>
        </p:nvSpPr>
        <p:spPr>
          <a:xfrm>
            <a:off x="3363909" y="198047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Divide and </a:t>
            </a:r>
            <a:r>
              <a:rPr lang="en-US" sz="2800" b="1" dirty="0"/>
              <a:t>C</a:t>
            </a:r>
            <a:r>
              <a:rPr lang="en-US" sz="2800" b="1" dirty="0">
                <a:effectLst/>
              </a:rPr>
              <a:t>onquer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A9AF3-3B4E-BB81-ED7F-888FE0E09D55}"/>
              </a:ext>
            </a:extLst>
          </p:cNvPr>
          <p:cNvSpPr txBox="1"/>
          <p:nvPr/>
        </p:nvSpPr>
        <p:spPr>
          <a:xfrm>
            <a:off x="3593729" y="3122628"/>
            <a:ext cx="218876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Assigned core team staff to specific groups to ensure </a:t>
            </a:r>
            <a:r>
              <a:rPr lang="en-US" sz="1400" b="1" dirty="0"/>
              <a:t>meeting representation.</a:t>
            </a:r>
            <a:endParaRPr lang="en-US" sz="1400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ED66CA-9FDA-E4F7-B471-C08BD0D97FF2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AF7DF9-327B-3ED4-3A61-FA578C4E7ACD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035471-1AF0-BFEA-4B2C-1A64E8588EF3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Access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A7CDD7-C53B-A84B-7415-DE40643A08DE}"/>
              </a:ext>
            </a:extLst>
          </p:cNvPr>
          <p:cNvSpPr txBox="1"/>
          <p:nvPr/>
        </p:nvSpPr>
        <p:spPr>
          <a:xfrm>
            <a:off x="647195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Created a </a:t>
            </a:r>
            <a:r>
              <a:rPr lang="en-US" sz="1400" b="1" dirty="0"/>
              <a:t>shared repository </a:t>
            </a:r>
            <a:r>
              <a:rPr lang="en-US" sz="1400" dirty="0"/>
              <a:t>for documentation, training videos, and project calendars.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Facilitated easy access and collaboration.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C605E5-8F0A-69B7-2A9A-DEBFE0961CE0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AA2219-1CD8-631C-630E-FA245C9F2C2D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71FE39-AE1D-0126-9C22-D00A1B63E695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Escalation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BBAA53-61A1-AFE4-D4D7-BC2770EB3F82}"/>
              </a:ext>
            </a:extLst>
          </p:cNvPr>
          <p:cNvSpPr txBox="1"/>
          <p:nvPr/>
        </p:nvSpPr>
        <p:spPr>
          <a:xfrm>
            <a:off x="935018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Assigned a core team member to regularly attend University senior leadership meetings.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</a:rPr>
              <a:t>Provided updates and escalated </a:t>
            </a:r>
            <a:r>
              <a:rPr lang="en-US" sz="1400" dirty="0">
                <a:effectLst/>
              </a:rPr>
              <a:t>critical matters as needed.</a:t>
            </a:r>
            <a:endParaRPr lang="en-US" sz="1400" b="1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DE1F47-42CF-5930-0FE7-88825671EA71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4F26E5D-4A17-B47A-C6C8-C001CE07511F}"/>
              </a:ext>
            </a:extLst>
          </p:cNvPr>
          <p:cNvSpPr/>
          <p:nvPr/>
        </p:nvSpPr>
        <p:spPr>
          <a:xfrm>
            <a:off x="10082784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06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BFFEC-CB97-7459-5DF9-45D8DDBA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8405BE-E2B5-61B6-2BFE-638777478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Elements for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0B6FC-2C86-C4DC-87EA-64BDE6F73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13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E4EB1-9D2B-28CD-06C7-DCEFDE2BFC25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1394E8-389E-A5D1-DA40-BD215FB11E05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CA84F-17D7-8A1D-67B8-2A3BFC6297E4}"/>
              </a:ext>
            </a:extLst>
          </p:cNvPr>
          <p:cNvSpPr txBox="1"/>
          <p:nvPr/>
        </p:nvSpPr>
        <p:spPr>
          <a:xfrm>
            <a:off x="548138" y="198047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Regular Meetings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08532-F449-07D3-3989-11BBF80E8875}"/>
              </a:ext>
            </a:extLst>
          </p:cNvPr>
          <p:cNvSpPr txBox="1"/>
          <p:nvPr/>
        </p:nvSpPr>
        <p:spPr>
          <a:xfrm>
            <a:off x="777958" y="3122628"/>
            <a:ext cx="2188769" cy="2231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Developed a regular schedule of internal touch base calls outside of Colleague engagements.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Provided a space to work through issues, quest</a:t>
            </a:r>
            <a:r>
              <a:rPr lang="en-US" sz="1400" dirty="0">
                <a:solidFill>
                  <a:schemeClr val="bg1"/>
                </a:solidFill>
              </a:rPr>
              <a:t>ions, and configuration “homework”.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5A3244-55D8-0384-1B1F-A19FD549B9EF}"/>
              </a:ext>
            </a:extLst>
          </p:cNvPr>
          <p:cNvSpPr/>
          <p:nvPr/>
        </p:nvSpPr>
        <p:spPr>
          <a:xfrm>
            <a:off x="3363909" y="1802349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8B7A73-2095-BD31-2D1B-15E21DD790CB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CA54D3-4BA9-78A8-1DE9-E22B60291F64}"/>
              </a:ext>
            </a:extLst>
          </p:cNvPr>
          <p:cNvSpPr txBox="1"/>
          <p:nvPr/>
        </p:nvSpPr>
        <p:spPr>
          <a:xfrm>
            <a:off x="3363908" y="2026346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Ellucian Project Site</a:t>
            </a:r>
            <a:endParaRPr lang="en-US" sz="2800" b="1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39DA2A-426B-AB54-954B-84FDFEA812A2}"/>
              </a:ext>
            </a:extLst>
          </p:cNvPr>
          <p:cNvSpPr txBox="1"/>
          <p:nvPr/>
        </p:nvSpPr>
        <p:spPr>
          <a:xfrm>
            <a:off x="359372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Core team handled task updates and document uploads.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Saved time by reducing the need for extensive user training and inquiries.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EB2BDD-947E-8D56-CA4E-D7A19FB9B743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ACAF4F-A8FE-1750-F3EE-B883174C89CA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8FB491-7A99-7A99-DCEB-A2ED9806D9A6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Action Line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F3B848-D4A6-E132-2D47-43D84A2976CF}"/>
              </a:ext>
            </a:extLst>
          </p:cNvPr>
          <p:cNvSpPr txBox="1"/>
          <p:nvPr/>
        </p:nvSpPr>
        <p:spPr>
          <a:xfrm>
            <a:off x="647195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Designated three individuals to manage ticket submissions, tracking, and communication.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Ensure efficiency and accountability in ticket handling.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5AAF3D-D7DD-6F0F-BD43-0DE29A4ED053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693CF0-6F14-2326-D5FD-9BFD37D796DB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AF41C2-5B2A-BE7D-BB1E-14A80246A32C}"/>
              </a:ext>
            </a:extLst>
          </p:cNvPr>
          <p:cNvSpPr txBox="1"/>
          <p:nvPr/>
        </p:nvSpPr>
        <p:spPr>
          <a:xfrm>
            <a:off x="9120368" y="198047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Tracking Systems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22EB26-B3F1-1009-5309-E5ACAB13C346}"/>
              </a:ext>
            </a:extLst>
          </p:cNvPr>
          <p:cNvSpPr txBox="1"/>
          <p:nvPr/>
        </p:nvSpPr>
        <p:spPr>
          <a:xfrm>
            <a:off x="935018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Developed comprehensive tracking systems.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Streamlined accountability across all areas and enhanced team alignment.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4EF30B-2A15-E028-723C-7F0196D0A187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D88293-6911-3492-DCDB-40483BD1003A}"/>
              </a:ext>
            </a:extLst>
          </p:cNvPr>
          <p:cNvSpPr/>
          <p:nvPr/>
        </p:nvSpPr>
        <p:spPr>
          <a:xfrm>
            <a:off x="10027920" y="6389600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54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8757B-2DC5-FCE5-185A-CC080F4E5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715CA1-520C-0D0F-183F-C483D7B71F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Schedule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77BFA1-0BE2-CCD2-BBFF-23879D198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074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0CD6F8B-DDCB-680D-FBB5-4EF8D4715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24" y="1095375"/>
            <a:ext cx="9039225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978437-4D47-0FC9-23B4-C87D87B056BA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19B024-7FD0-637B-3F4E-732713CD5744}"/>
              </a:ext>
            </a:extLst>
          </p:cNvPr>
          <p:cNvSpPr/>
          <p:nvPr/>
        </p:nvSpPr>
        <p:spPr>
          <a:xfrm>
            <a:off x="10018776" y="6417033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73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DF91-D4A4-566C-4396-B1224A979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15FDB9-FE59-D329-B3F6-5BEC9920DD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Import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1A66C7-1B38-498C-30ED-5D6D46D8F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4FB1620-93FC-C78D-A5F3-CDB551D57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62075"/>
            <a:ext cx="118872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F6E69A-080F-9481-4132-1FF61FF61894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28D733-352C-C245-CC01-5B144A4D1B7B}"/>
              </a:ext>
            </a:extLst>
          </p:cNvPr>
          <p:cNvSpPr/>
          <p:nvPr/>
        </p:nvSpPr>
        <p:spPr>
          <a:xfrm>
            <a:off x="10128504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7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501B2-EA3A-10A2-A027-8A644B2E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F6DDF5-3129-4068-21BA-9D8D01F9EA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Integrations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F437F9-A595-A483-2D40-C4C3FF49B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122" name="Picture 2" descr="excel planning document for integrations">
            <a:extLst>
              <a:ext uri="{FF2B5EF4-FFF2-40B4-BE49-F238E27FC236}">
                <a16:creationId xmlns:a16="http://schemas.microsoft.com/office/drawing/2014/main" id="{CB83F5C9-DFAD-10FA-B065-F5A2B486F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81100"/>
            <a:ext cx="118872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C95406-44B6-C493-EBA3-7C5F82F960C9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7566D-3E9A-CD1D-3704-A8C9EA9DF5FD}"/>
              </a:ext>
            </a:extLst>
          </p:cNvPr>
          <p:cNvSpPr/>
          <p:nvPr/>
        </p:nvSpPr>
        <p:spPr>
          <a:xfrm>
            <a:off x="9951720" y="643532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74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3FBD0-8759-108D-DCE9-95EF58DD5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35D5E1-B934-2D12-A93D-018C0154D7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LIVE SIM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7D8B19-7557-09A3-CB8C-A0C9EDDAB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CDABB7F-9D91-2558-C1A2-1734343CE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854" y="1167897"/>
            <a:ext cx="7921876" cy="474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5183C5-4622-E45D-3480-28DFA258D2C2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591D49-1FE2-A0B3-326F-134862B9965A}"/>
              </a:ext>
            </a:extLst>
          </p:cNvPr>
          <p:cNvSpPr/>
          <p:nvPr/>
        </p:nvSpPr>
        <p:spPr>
          <a:xfrm>
            <a:off x="10198608" y="6438547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79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B3BBD-4FFB-4E86-C413-E4BC0C26F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EA64A9-0827-498C-7CC2-2184F5B1F3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Go Live Planning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AFD920-57B0-5B0B-2195-ED2AC2DE8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90E4323-9019-8729-D3DD-A0A1C15C4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02" y="1167897"/>
            <a:ext cx="11233596" cy="473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D07ADB-8CF8-E75B-BE39-D45020693DE5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3D4079-8ADC-CAE6-6FBB-C5F60EEB01FC}"/>
              </a:ext>
            </a:extLst>
          </p:cNvPr>
          <p:cNvSpPr/>
          <p:nvPr/>
        </p:nvSpPr>
        <p:spPr>
          <a:xfrm>
            <a:off x="9951720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015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E348D-C9E9-DD0C-D41E-0AAFA7E84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2F14D3-FC6F-4FD2-3116-D7C0B0992F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2238843"/>
            <a:ext cx="10363202" cy="669094"/>
          </a:xfrm>
        </p:spPr>
        <p:txBody>
          <a:bodyPr/>
          <a:lstStyle/>
          <a:p>
            <a:r>
              <a:rPr lang="en-US" dirty="0"/>
              <a:t>Change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C9EF-C3B0-DA2A-F2EC-FD9C63AB36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Communication, Training, Implementation, and Support</a:t>
            </a:r>
          </a:p>
        </p:txBody>
      </p:sp>
    </p:spTree>
    <p:extLst>
      <p:ext uri="{BB962C8B-B14F-4D97-AF65-F5344CB8AC3E}">
        <p14:creationId xmlns:p14="http://schemas.microsoft.com/office/powerpoint/2010/main" val="3524367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F580-6603-CD63-4E0C-6A82FCCF4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96BF23-9DFF-71BB-3665-C8CC8E947E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Change Management Considerations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D3D41-2D5A-FA27-2757-76DC8BF81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20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778E7A-C041-1DD9-19D5-E72803B2A968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4AB695-4398-F726-E648-80DB113BF873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3B28CA-9649-7216-11E8-A929404A2866}"/>
              </a:ext>
            </a:extLst>
          </p:cNvPr>
          <p:cNvSpPr txBox="1"/>
          <p:nvPr/>
        </p:nvSpPr>
        <p:spPr>
          <a:xfrm>
            <a:off x="548138" y="2116046"/>
            <a:ext cx="26484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effectLst/>
              </a:rPr>
              <a:t>Communi</a:t>
            </a:r>
            <a:r>
              <a:rPr lang="en-US" sz="2400" b="1" dirty="0"/>
              <a:t>cation</a:t>
            </a:r>
            <a:endParaRPr lang="en-US" sz="2400" b="1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441BC4-8FC6-2480-893D-F4D6CD6B87C7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Highlighted </a:t>
            </a:r>
            <a:r>
              <a:rPr lang="en-US" sz="1400" b="1" dirty="0">
                <a:solidFill>
                  <a:schemeClr val="bg1"/>
                </a:solidFill>
              </a:rPr>
              <a:t>key timelines and milestones </a:t>
            </a:r>
            <a:r>
              <a:rPr lang="en-US" sz="1400" dirty="0">
                <a:solidFill>
                  <a:schemeClr val="bg1"/>
                </a:solidFill>
              </a:rPr>
              <a:t>via different mediums.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effectLst/>
              </a:rPr>
              <a:t>Tailored communication </a:t>
            </a:r>
            <a:r>
              <a:rPr lang="en-US" sz="1400" dirty="0">
                <a:solidFill>
                  <a:schemeClr val="bg1"/>
                </a:solidFill>
                <a:effectLst/>
              </a:rPr>
              <a:t>to campus groups.</a:t>
            </a:r>
            <a:endParaRPr lang="en-US" sz="1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C0C837-D9AD-0367-A90A-65F547D555F8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A04695-00C1-3CFB-632C-FFFC70B465D2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818667-A447-6DAC-C0AC-227B4FB776AF}"/>
              </a:ext>
            </a:extLst>
          </p:cNvPr>
          <p:cNvSpPr txBox="1"/>
          <p:nvPr/>
        </p:nvSpPr>
        <p:spPr>
          <a:xfrm>
            <a:off x="336390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Training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C2849C-E2C8-3C40-9F4F-A538703B22FB}"/>
              </a:ext>
            </a:extLst>
          </p:cNvPr>
          <p:cNvSpPr txBox="1"/>
          <p:nvPr/>
        </p:nvSpPr>
        <p:spPr>
          <a:xfrm>
            <a:off x="359372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Developed comprehensive </a:t>
            </a:r>
            <a:r>
              <a:rPr lang="en-US" sz="1400" b="1" dirty="0"/>
              <a:t>guides and quick reference sheets </a:t>
            </a:r>
            <a:r>
              <a:rPr lang="en-US" sz="1400" dirty="0"/>
              <a:t>for ease of use.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</a:rPr>
              <a:t>Tailored topics </a:t>
            </a:r>
            <a:r>
              <a:rPr lang="en-US" sz="1400" dirty="0">
                <a:effectLst/>
              </a:rPr>
              <a:t>to address key process workflows and responsibilities.</a:t>
            </a:r>
            <a:endParaRPr lang="en-US" sz="1400" b="1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DB5085-4205-AA2B-FB8F-BE98DF4DF80D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0A144D-0BF1-9EC6-61F7-D397DAAD3ED3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34434B-527E-E202-7B48-BBE2C03C5E3D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Implementation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0926DA-086B-F702-82FD-EA1F4E218B83}"/>
              </a:ext>
            </a:extLst>
          </p:cNvPr>
          <p:cNvSpPr txBox="1"/>
          <p:nvPr/>
        </p:nvSpPr>
        <p:spPr>
          <a:xfrm>
            <a:off x="6471959" y="3122628"/>
            <a:ext cx="2188769" cy="2015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Designed and executed an intensive </a:t>
            </a:r>
            <a:r>
              <a:rPr lang="en-US" sz="1400" b="1" dirty="0"/>
              <a:t>live simulation testing plan </a:t>
            </a:r>
            <a:r>
              <a:rPr lang="en-US" sz="1400" dirty="0"/>
              <a:t>beyond Ellucian’s recommendations.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</a:rPr>
              <a:t>Proactively shared </a:t>
            </a:r>
            <a:r>
              <a:rPr lang="en-US" sz="1400" dirty="0">
                <a:effectLst/>
              </a:rPr>
              <a:t>and collaborated on go-live planning with stakeholders.</a:t>
            </a:r>
            <a:endParaRPr lang="en-US" sz="1400" b="1" dirty="0">
              <a:effectLst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95C2CF-87FD-0182-9F8C-312C34B66143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41E24F-9A19-AF8C-2D89-D10764406FC0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A266A6-F220-3A3A-44E8-84DBC1E4686B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Support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950DC6-DEBF-99A0-306D-881A30C39841}"/>
              </a:ext>
            </a:extLst>
          </p:cNvPr>
          <p:cNvSpPr txBox="1"/>
          <p:nvPr/>
        </p:nvSpPr>
        <p:spPr>
          <a:xfrm>
            <a:off x="935018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Formed a </a:t>
            </a:r>
            <a:r>
              <a:rPr lang="en-US" sz="1400" b="1" dirty="0"/>
              <a:t>specialized team </a:t>
            </a:r>
            <a:r>
              <a:rPr lang="en-US" sz="1400" dirty="0"/>
              <a:t>to provide system troubleshooting and support.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Regularly met with end users to discuss </a:t>
            </a:r>
            <a:r>
              <a:rPr lang="en-US" sz="1400" b="1" dirty="0">
                <a:effectLst/>
              </a:rPr>
              <a:t>current and potential system </a:t>
            </a:r>
            <a:r>
              <a:rPr lang="en-US" sz="1400" b="1" dirty="0"/>
              <a:t>or process issues.</a:t>
            </a:r>
            <a:endParaRPr lang="en-US" sz="1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DCA341-4CCD-6204-CF56-F51EE3CD4EEC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870DF9-87B2-D142-5F1B-7E90C48C0EC9}"/>
              </a:ext>
            </a:extLst>
          </p:cNvPr>
          <p:cNvSpPr/>
          <p:nvPr/>
        </p:nvSpPr>
        <p:spPr>
          <a:xfrm>
            <a:off x="9951720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22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AC1DE-4776-76D7-C3B8-E9962D0E2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A01FB3-B76B-EE5C-C0C1-27A2FAABBA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Elements for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CDC69-2EA8-BDC7-69DE-6E702683E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21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E5F63B-9977-28C3-73A0-C8447D9E7F83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B56A41-6A82-A8BF-BD64-C6ACF5C2AAED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6838CD-5E3E-4390-B24A-3B629F6FC3DC}"/>
              </a:ext>
            </a:extLst>
          </p:cNvPr>
          <p:cNvSpPr txBox="1"/>
          <p:nvPr/>
        </p:nvSpPr>
        <p:spPr>
          <a:xfrm>
            <a:off x="548138" y="2116046"/>
            <a:ext cx="26484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effectLst/>
              </a:rPr>
              <a:t>Communication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9F5798-56BA-88DB-D3A1-070ECCF54F99}"/>
              </a:ext>
            </a:extLst>
          </p:cNvPr>
          <p:cNvSpPr txBox="1"/>
          <p:nvPr/>
        </p:nvSpPr>
        <p:spPr>
          <a:xfrm>
            <a:off x="777958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Utilized AI to streamline communication creation, saving time and resources.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Establ</a:t>
            </a:r>
            <a:r>
              <a:rPr lang="en-US" sz="1400" dirty="0">
                <a:solidFill>
                  <a:schemeClr val="bg1"/>
                </a:solidFill>
              </a:rPr>
              <a:t>ished open, consistent communication with campus stakeholders.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62155F-B873-9587-FF0A-395AB7175881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D527ED-4CC1-6A00-7397-E8CCE8151634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7E3270-FE73-563B-0E84-62EA94025012}"/>
              </a:ext>
            </a:extLst>
          </p:cNvPr>
          <p:cNvSpPr txBox="1"/>
          <p:nvPr/>
        </p:nvSpPr>
        <p:spPr>
          <a:xfrm>
            <a:off x="336390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Training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38A04D-31D8-51C5-36A3-612E332C0891}"/>
              </a:ext>
            </a:extLst>
          </p:cNvPr>
          <p:cNvSpPr txBox="1"/>
          <p:nvPr/>
        </p:nvSpPr>
        <p:spPr>
          <a:xfrm>
            <a:off x="359372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Centralized resources on the internal portal for quick and convenient access.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Integrated Colleague training documents to maximiz</a:t>
            </a:r>
            <a:r>
              <a:rPr lang="en-US" sz="1400" dirty="0"/>
              <a:t>e efficiency and consistency.</a:t>
            </a:r>
            <a:endParaRPr lang="en-US" sz="1400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F498C-7DDE-0683-1B4E-DAC320A5A60C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22B33E-B196-988C-CAA7-F25D095AED23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129DBB-547C-BFFF-4392-01903F9B0D40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Implementation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E29BBF-CDE6-7566-2D43-B58190B22D9B}"/>
              </a:ext>
            </a:extLst>
          </p:cNvPr>
          <p:cNvSpPr txBox="1"/>
          <p:nvPr/>
        </p:nvSpPr>
        <p:spPr>
          <a:xfrm>
            <a:off x="6471959" y="3122628"/>
            <a:ext cx="2188769" cy="20159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Focused on the entire student lifecycle, ensuring all processes and interactions across offices were covered.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Incorporated key dates for all offices to align efforts and minimize disruption.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D8E44A-E167-43F0-120E-CD9CBB312874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74A4D9-E755-487E-E259-FD9B6B891E0B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C7E03C-F029-5929-F5AB-C7E5924AC1C9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Support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7F5D29-66FD-FE79-E415-E1204DFF467D}"/>
              </a:ext>
            </a:extLst>
          </p:cNvPr>
          <p:cNvSpPr txBox="1"/>
          <p:nvPr/>
        </p:nvSpPr>
        <p:spPr>
          <a:xfrm>
            <a:off x="935018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Identified and addressed concerns early to minimize impact on students and staff.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Created a knowledge base for troubleshooting.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5DF74-B9FF-B79D-CC6F-5550F3F4459A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01DA75-304C-D3D8-EAE8-86242949EFFE}"/>
              </a:ext>
            </a:extLst>
          </p:cNvPr>
          <p:cNvSpPr/>
          <p:nvPr/>
        </p:nvSpPr>
        <p:spPr>
          <a:xfrm>
            <a:off x="10082784" y="6438547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76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C5370-6B92-C49F-9E88-EE1364DA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C5CC84-EC0E-6C95-38D6-3A83791868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2238843"/>
            <a:ext cx="10363202" cy="669094"/>
          </a:xfrm>
        </p:spPr>
        <p:txBody>
          <a:bodyPr/>
          <a:lstStyle/>
          <a:p>
            <a:r>
              <a:rPr lang="en-US" dirty="0"/>
              <a:t>Continued Enhancements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08A6-61B7-5A1F-B57A-B52C217E8B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 Years Post Go Live</a:t>
            </a:r>
          </a:p>
        </p:txBody>
      </p:sp>
    </p:spTree>
    <p:extLst>
      <p:ext uri="{BB962C8B-B14F-4D97-AF65-F5344CB8AC3E}">
        <p14:creationId xmlns:p14="http://schemas.microsoft.com/office/powerpoint/2010/main" val="2856607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88594-38C7-B4D1-56B0-B4346AF2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92F135-9844-ABBD-45B7-CF727245EF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Elements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70DCA-8CB8-7DC8-8A2B-9C81E6416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23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F788A-6105-F0A2-3E2C-BD9C9BE6122B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3AD7DC-BABE-6E71-F1A9-6A38C32C08EA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A0A21-DD5C-6FF9-2684-1D085AC7CF3B}"/>
              </a:ext>
            </a:extLst>
          </p:cNvPr>
          <p:cNvSpPr txBox="1"/>
          <p:nvPr/>
        </p:nvSpPr>
        <p:spPr>
          <a:xfrm>
            <a:off x="485679" y="1980471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Collaborative Touchpoints</a:t>
            </a:r>
            <a:endParaRPr lang="en-US" sz="2800" b="1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FF0AD5-34CB-E6B8-CE34-04F8D56D8CEC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Continue regular check-ins with stakeholders.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Accounts Receivable – quarterly, Financial Aid – Biweekly, Registrar – Weekly, others as needed.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7C4624-D8C7-0BA7-EBBB-6EFBCE0A4C18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0D01D8-654A-3C64-5389-6B3EE4A8A830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E40088-B5ED-8913-BDBA-EA53AF4AB735}"/>
              </a:ext>
            </a:extLst>
          </p:cNvPr>
          <p:cNvSpPr txBox="1"/>
          <p:nvPr/>
        </p:nvSpPr>
        <p:spPr>
          <a:xfrm>
            <a:off x="3363909" y="1983036"/>
            <a:ext cx="264841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/>
              <a:t>Customizations and Improvements</a:t>
            </a:r>
            <a:endParaRPr lang="en-US" sz="2400" b="1" dirty="0"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9463C0-9992-54AE-2A55-C2BE8CECD1AE}"/>
              </a:ext>
            </a:extLst>
          </p:cNvPr>
          <p:cNvSpPr txBox="1"/>
          <p:nvPr/>
        </p:nvSpPr>
        <p:spPr>
          <a:xfrm>
            <a:off x="359372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During rapid deployments, leveraging out-of-the-box functionality was essential.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Leverage more APIs to improve system connectivity.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BDC29E-D62D-1E5B-392D-35D4E9716177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E50582-E044-1A9C-6706-E641074E0CBA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E773AD-D55D-DE5F-911C-14EA223D0A16}"/>
              </a:ext>
            </a:extLst>
          </p:cNvPr>
          <p:cNvSpPr txBox="1"/>
          <p:nvPr/>
        </p:nvSpPr>
        <p:spPr>
          <a:xfrm>
            <a:off x="6242139" y="200773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Product Enhancements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93D6DD-C52A-8AE2-26BE-BA16ED7EE5C5}"/>
              </a:ext>
            </a:extLst>
          </p:cNvPr>
          <p:cNvSpPr txBox="1"/>
          <p:nvPr/>
        </p:nvSpPr>
        <p:spPr>
          <a:xfrm>
            <a:off x="647195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Regularly check the Customer Center for upgrades and product improvements.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Work with Ellucian to identify potential new add-ons. (e.g. Smart Plan)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69BA92-D17D-DBBD-3DB4-B3B40E16CD75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03E20A-4E4E-1793-EBF0-E6890B15A707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4843CB-95E5-E568-F4EB-79F2B59B960E}"/>
              </a:ext>
            </a:extLst>
          </p:cNvPr>
          <p:cNvSpPr txBox="1"/>
          <p:nvPr/>
        </p:nvSpPr>
        <p:spPr>
          <a:xfrm>
            <a:off x="9120369" y="200773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Requests Pipeline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243E99-460F-F068-39EB-E9F788FA3118}"/>
              </a:ext>
            </a:extLst>
          </p:cNvPr>
          <p:cNvSpPr txBox="1"/>
          <p:nvPr/>
        </p:nvSpPr>
        <p:spPr>
          <a:xfrm>
            <a:off x="9350189" y="3122628"/>
            <a:ext cx="218876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Developed an internal pipeline for customization, configuration, process review, reporting, and forms requests.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18657B-BC51-DF09-A1E2-5FFD0FB72B5F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249529-959F-8598-8BF9-FEACA5813D51}"/>
              </a:ext>
            </a:extLst>
          </p:cNvPr>
          <p:cNvSpPr/>
          <p:nvPr/>
        </p:nvSpPr>
        <p:spPr>
          <a:xfrm>
            <a:off x="10119360" y="643263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1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7B437-C824-1CF0-1B81-C18EFDB3F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126411-79E0-7F61-1DCF-7903D2559B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Elements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061D80-ECEE-8E98-84A8-951ED2FF1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24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3857AF-5CBC-C591-BC7C-24B057F2EC32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FF3B30-5DF4-8EF6-34A6-76498555F788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40B60E-3129-38EC-5F5A-34E5C91CDE08}"/>
              </a:ext>
            </a:extLst>
          </p:cNvPr>
          <p:cNvSpPr txBox="1"/>
          <p:nvPr/>
        </p:nvSpPr>
        <p:spPr>
          <a:xfrm>
            <a:off x="548138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Automation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4BFB66-0258-5065-6552-FF383F7B7E1D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Identify processes that can be improved through automation.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Streamlined workflows to enhance effici</a:t>
            </a:r>
            <a:r>
              <a:rPr lang="en-US" sz="1400" dirty="0">
                <a:solidFill>
                  <a:schemeClr val="bg1"/>
                </a:solidFill>
              </a:rPr>
              <a:t>ency and reduce manual effort.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CDC851-0A17-9C3D-4897-4E37A302A309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11F0DB-A53B-BFE6-BD8A-E9F9AE8688BB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4894B-21C5-4FE8-2E21-1F706E300F5D}"/>
              </a:ext>
            </a:extLst>
          </p:cNvPr>
          <p:cNvSpPr txBox="1"/>
          <p:nvPr/>
        </p:nvSpPr>
        <p:spPr>
          <a:xfrm>
            <a:off x="336390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Reporting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31FE55-7F8B-2D2F-CAAA-D72E9987126C}"/>
              </a:ext>
            </a:extLst>
          </p:cNvPr>
          <p:cNvSpPr txBox="1"/>
          <p:nvPr/>
        </p:nvSpPr>
        <p:spPr>
          <a:xfrm>
            <a:off x="3593729" y="3122628"/>
            <a:ext cx="2188769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Reporting has been a key area of improvement since go-live.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Continue refining data analytics and reporting functionalities.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C27D71-8E6D-3AF9-D179-CB812A3ABCCA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54E81A-D4D2-EEED-E9BD-8F1A761ABA68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DF11C1-353E-DB03-D53C-3A97557071D6}"/>
              </a:ext>
            </a:extLst>
          </p:cNvPr>
          <p:cNvSpPr txBox="1"/>
          <p:nvPr/>
        </p:nvSpPr>
        <p:spPr>
          <a:xfrm>
            <a:off x="624213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Action Line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59342C-0EF2-388A-5B6C-C0A75BC6316D}"/>
              </a:ext>
            </a:extLst>
          </p:cNvPr>
          <p:cNvSpPr txBox="1"/>
          <p:nvPr/>
        </p:nvSpPr>
        <p:spPr>
          <a:xfrm>
            <a:off x="6471959" y="3122628"/>
            <a:ext cx="2188769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Established a dedicated team to handle action line tickets.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Ensure continuous follow-up and efficient issue resolution.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DC067E-ACF3-397B-4F5F-92882A6B0736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AA9ABC-04CC-392A-28A9-8E869CB70D66}"/>
              </a:ext>
            </a:extLst>
          </p:cNvPr>
          <p:cNvSpPr/>
          <p:nvPr/>
        </p:nvSpPr>
        <p:spPr>
          <a:xfrm>
            <a:off x="9120369" y="2842245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85277F-38D7-D2EA-235E-665DCE7702D7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Training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2C11A8-13D7-CB37-C033-0E8ABB454870}"/>
              </a:ext>
            </a:extLst>
          </p:cNvPr>
          <p:cNvSpPr txBox="1"/>
          <p:nvPr/>
        </p:nvSpPr>
        <p:spPr>
          <a:xfrm>
            <a:off x="9350189" y="3122628"/>
            <a:ext cx="2188769" cy="24468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Intensive training was limited due to time constraints during implementation.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Completed second-stage training on advanced system features (e.g., rule writing, data fundamentals) post go-live.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6BAFB5-F105-276A-CBFB-0207FE8A39E2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3F7EBF-DE97-F5A1-5C6C-B57C248399F6}"/>
              </a:ext>
            </a:extLst>
          </p:cNvPr>
          <p:cNvSpPr/>
          <p:nvPr/>
        </p:nvSpPr>
        <p:spPr>
          <a:xfrm>
            <a:off x="9951720" y="6438547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60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3C39A-9B99-9A64-49D3-28C73700F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61DE32-4456-E205-6BE8-0642D4B4EB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2238843"/>
            <a:ext cx="10363202" cy="669094"/>
          </a:xfrm>
        </p:spPr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E5116-DF44-DE7E-FE6E-A37301616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What We Would Do Differently</a:t>
            </a:r>
          </a:p>
        </p:txBody>
      </p:sp>
    </p:spTree>
    <p:extLst>
      <p:ext uri="{BB962C8B-B14F-4D97-AF65-F5344CB8AC3E}">
        <p14:creationId xmlns:p14="http://schemas.microsoft.com/office/powerpoint/2010/main" val="1210656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D33F1-74C6-D5E6-B76A-7851E7BAF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1600C9-309D-F885-33DC-87B035F27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9E610B-FC08-49F6-D1E1-A60A13E70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26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3E42AC-9E68-E313-77AF-29F660F09711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6E4F4-A775-50AA-949F-79BBB42DCD7B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D96192-AEE7-9618-3942-B742A0DBAA61}"/>
              </a:ext>
            </a:extLst>
          </p:cNvPr>
          <p:cNvSpPr txBox="1"/>
          <p:nvPr/>
        </p:nvSpPr>
        <p:spPr>
          <a:xfrm>
            <a:off x="548138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Purchases</a:t>
            </a:r>
            <a:endParaRPr lang="en-US" sz="2800" b="1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9B204E-B6D6-5A1C-4273-41C31478283D}"/>
              </a:ext>
            </a:extLst>
          </p:cNvPr>
          <p:cNvSpPr txBox="1"/>
          <p:nvPr/>
        </p:nvSpPr>
        <p:spPr>
          <a:xfrm>
            <a:off x="777958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 better understanding of purchased modules and products would have been beneficial.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Some imple</a:t>
            </a:r>
            <a:r>
              <a:rPr lang="en-US" sz="1400" dirty="0">
                <a:solidFill>
                  <a:schemeClr val="bg1"/>
                </a:solidFill>
              </a:rPr>
              <a:t>mentations were done without fully understanding the ‘why’.</a:t>
            </a:r>
            <a:endParaRPr lang="en-US" sz="1400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A4DEB5-4273-EE82-62A6-846D3BA9B901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0CE28-6C2C-C243-EB3C-1DAEB36BDDB9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663B0-5509-96D7-7073-454145C02C02}"/>
              </a:ext>
            </a:extLst>
          </p:cNvPr>
          <p:cNvSpPr txBox="1"/>
          <p:nvPr/>
        </p:nvSpPr>
        <p:spPr>
          <a:xfrm>
            <a:off x="336390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Discovery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2C9BB-6767-11A2-16CA-C3D8CA852B6E}"/>
              </a:ext>
            </a:extLst>
          </p:cNvPr>
          <p:cNvSpPr txBox="1"/>
          <p:nvPr/>
        </p:nvSpPr>
        <p:spPr>
          <a:xfrm>
            <a:off x="359372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Ensure documentation is clear for all parties, including consultants.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University policies must be explicitly communicated to external teams.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E3D5E2-C608-B22E-5C3B-3E0A3F601468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840FD-01BA-921A-190D-7116DD8BF8BC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DE7B1-EC9D-B871-17E0-928EC44DD6DA}"/>
              </a:ext>
            </a:extLst>
          </p:cNvPr>
          <p:cNvSpPr txBox="1"/>
          <p:nvPr/>
        </p:nvSpPr>
        <p:spPr>
          <a:xfrm>
            <a:off x="6242139" y="1980472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Integration Management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5CA8BA-C8DD-24F1-1633-31CBB97EDCF1}"/>
              </a:ext>
            </a:extLst>
          </p:cNvPr>
          <p:cNvSpPr txBox="1"/>
          <p:nvPr/>
        </p:nvSpPr>
        <p:spPr>
          <a:xfrm>
            <a:off x="647195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Not all integrations were ready within the required timeframe.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Manual workarounds were necessary to transfer data across systems.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3EE1A0-CB22-E85F-AA97-1D010C6633A0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583C41-3A99-9604-5185-42A85B5FE235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8613B1-E792-2361-02CA-C127DD42AFCB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Adaptability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A20696-2274-A00F-E7BE-A7F4F1A1EA5A}"/>
              </a:ext>
            </a:extLst>
          </p:cNvPr>
          <p:cNvSpPr txBox="1"/>
          <p:nvPr/>
        </p:nvSpPr>
        <p:spPr>
          <a:xfrm>
            <a:off x="9350189" y="3122628"/>
            <a:ext cx="2188769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Emphasize the importance of being flexible.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Rely on team members, especially Subject Matter E</a:t>
            </a:r>
            <a:r>
              <a:rPr lang="en-US" sz="1400" dirty="0"/>
              <a:t>xperts (SMEs).</a:t>
            </a:r>
            <a:endParaRPr lang="en-US" sz="1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474D9-002B-907B-714E-E45F5B3CA69D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265BCD-F83F-1BF0-6EE6-7F2917F94038}"/>
              </a:ext>
            </a:extLst>
          </p:cNvPr>
          <p:cNvSpPr/>
          <p:nvPr/>
        </p:nvSpPr>
        <p:spPr>
          <a:xfrm>
            <a:off x="9951720" y="6398745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4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1E2A3-4B80-37F7-E7E1-A66DF9B9B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BB5347-EA01-E0C4-5763-A7819BC2BF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Key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99282-72F7-02C4-C20D-A7A29FBA9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DEBB-84A3-9046-98C0-96AF53D1918B}" type="slidenum">
              <a:rPr lang="en-US" smtClean="0">
                <a:latin typeface="+mn-lt"/>
              </a:rPr>
              <a:pPr/>
              <a:t>27</a:t>
            </a:fld>
            <a:endParaRPr lang="en-US" dirty="0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2FFE4-2D0A-40B7-7BC4-CD980B4845CC}"/>
              </a:ext>
            </a:extLst>
          </p:cNvPr>
          <p:cNvSpPr/>
          <p:nvPr/>
        </p:nvSpPr>
        <p:spPr>
          <a:xfrm>
            <a:off x="548138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42A17B-2EAF-C152-34AD-ACB5549EA57F}"/>
              </a:ext>
            </a:extLst>
          </p:cNvPr>
          <p:cNvSpPr/>
          <p:nvPr/>
        </p:nvSpPr>
        <p:spPr>
          <a:xfrm>
            <a:off x="548138" y="2842246"/>
            <a:ext cx="2648410" cy="30361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8D6E6-2E01-F6C3-AAB9-B4F38E4578F5}"/>
              </a:ext>
            </a:extLst>
          </p:cNvPr>
          <p:cNvSpPr txBox="1"/>
          <p:nvPr/>
        </p:nvSpPr>
        <p:spPr>
          <a:xfrm>
            <a:off x="548138" y="1968953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Maintaining Engagement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DA85E9-3694-CEF4-CB1E-5DF21B4AE605}"/>
              </a:ext>
            </a:extLst>
          </p:cNvPr>
          <p:cNvSpPr txBox="1"/>
          <p:nvPr/>
        </p:nvSpPr>
        <p:spPr>
          <a:xfrm>
            <a:off x="777958" y="3122628"/>
            <a:ext cx="2188769" cy="13696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Proactively intervene to guide conversations and maintain momentum.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effectLst/>
              </a:rPr>
              <a:t>Help manage expectations throughout the change process.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71C51C-571B-82B4-E32C-83C0A6B4EEA2}"/>
              </a:ext>
            </a:extLst>
          </p:cNvPr>
          <p:cNvSpPr/>
          <p:nvPr/>
        </p:nvSpPr>
        <p:spPr>
          <a:xfrm>
            <a:off x="336390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EA4F50-862E-0680-3C49-2761DAE03416}"/>
              </a:ext>
            </a:extLst>
          </p:cNvPr>
          <p:cNvSpPr/>
          <p:nvPr/>
        </p:nvSpPr>
        <p:spPr>
          <a:xfrm>
            <a:off x="3363909" y="2842246"/>
            <a:ext cx="2648410" cy="30361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D430EE-035B-9EC9-538F-CD874730937A}"/>
              </a:ext>
            </a:extLst>
          </p:cNvPr>
          <p:cNvSpPr txBox="1"/>
          <p:nvPr/>
        </p:nvSpPr>
        <p:spPr>
          <a:xfrm>
            <a:off x="3363908" y="2014221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>
                <a:effectLst/>
              </a:rPr>
              <a:t>Training Approach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760351-4811-45C8-0C10-FB7BE8E57FFE}"/>
              </a:ext>
            </a:extLst>
          </p:cNvPr>
          <p:cNvSpPr txBox="1"/>
          <p:nvPr/>
        </p:nvSpPr>
        <p:spPr>
          <a:xfrm>
            <a:off x="359372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Self-paced videos and documentations were more beneficial than in-person training.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Implementing test </a:t>
            </a:r>
            <a:r>
              <a:rPr lang="en-US" sz="1400" dirty="0"/>
              <a:t>groups for feedback would have been valuable.</a:t>
            </a:r>
            <a:endParaRPr lang="en-US" sz="1400" dirty="0">
              <a:effectLst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A47BC-8156-BD7F-E321-237C24AD3485}"/>
              </a:ext>
            </a:extLst>
          </p:cNvPr>
          <p:cNvSpPr/>
          <p:nvPr/>
        </p:nvSpPr>
        <p:spPr>
          <a:xfrm>
            <a:off x="624213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AECF4-207E-7A1A-1DAF-1EB22A5B86E7}"/>
              </a:ext>
            </a:extLst>
          </p:cNvPr>
          <p:cNvSpPr/>
          <p:nvPr/>
        </p:nvSpPr>
        <p:spPr>
          <a:xfrm>
            <a:off x="6242139" y="2842246"/>
            <a:ext cx="2648410" cy="303619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B4DA36-014A-636D-CCD7-45618586DB24}"/>
              </a:ext>
            </a:extLst>
          </p:cNvPr>
          <p:cNvSpPr txBox="1"/>
          <p:nvPr/>
        </p:nvSpPr>
        <p:spPr>
          <a:xfrm>
            <a:off x="6242139" y="2028810"/>
            <a:ext cx="264841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Documentation Challenges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858DC2-8C7C-98A8-70E0-FCEA00041A74}"/>
              </a:ext>
            </a:extLst>
          </p:cNvPr>
          <p:cNvSpPr txBox="1"/>
          <p:nvPr/>
        </p:nvSpPr>
        <p:spPr>
          <a:xfrm>
            <a:off x="6471959" y="3122628"/>
            <a:ext cx="2188769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Keeping documentation updated was difficult with the accelerated timeline.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Addressed gaps to ensure processes are documented and accessible.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6787D9-18E6-5709-EFED-D35D7596CCB1}"/>
              </a:ext>
            </a:extLst>
          </p:cNvPr>
          <p:cNvSpPr/>
          <p:nvPr/>
        </p:nvSpPr>
        <p:spPr>
          <a:xfrm>
            <a:off x="9120369" y="1802350"/>
            <a:ext cx="2648410" cy="40760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12FE5F-F278-6F07-084B-5C83E4C02676}"/>
              </a:ext>
            </a:extLst>
          </p:cNvPr>
          <p:cNvSpPr/>
          <p:nvPr/>
        </p:nvSpPr>
        <p:spPr>
          <a:xfrm>
            <a:off x="9120369" y="2842246"/>
            <a:ext cx="2648410" cy="303619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CAA70-37F5-6EE1-B544-35924607AA15}"/>
              </a:ext>
            </a:extLst>
          </p:cNvPr>
          <p:cNvSpPr txBox="1"/>
          <p:nvPr/>
        </p:nvSpPr>
        <p:spPr>
          <a:xfrm>
            <a:off x="9120369" y="2116046"/>
            <a:ext cx="2648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/>
              <a:t>Data Migration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A1C7B6-EB90-748C-C616-38C6C5B9AA04}"/>
              </a:ext>
            </a:extLst>
          </p:cNvPr>
          <p:cNvSpPr txBox="1"/>
          <p:nvPr/>
        </p:nvSpPr>
        <p:spPr>
          <a:xfrm>
            <a:off x="9350189" y="3122628"/>
            <a:ext cx="2188769" cy="15850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Data validation will always take longer than expected.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</a:rPr>
              <a:t>Manual work was required </a:t>
            </a:r>
            <a:r>
              <a:rPr lang="en-US" sz="1400" dirty="0"/>
              <a:t>for data cleanup after imports – aim for 80</a:t>
            </a:r>
            <a:r>
              <a:rPr lang="en-US" sz="1400"/>
              <a:t>% accuracy.</a:t>
            </a:r>
            <a:endParaRPr lang="en-US" sz="1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633F44-7CE2-AAAF-CDB1-8F63B2ECBF56}"/>
              </a:ext>
            </a:extLst>
          </p:cNvPr>
          <p:cNvSpPr/>
          <p:nvPr/>
        </p:nvSpPr>
        <p:spPr>
          <a:xfrm>
            <a:off x="246888" y="6389601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EF1107-FBAE-7E5C-EAFF-6E63BA6EEEEB}"/>
              </a:ext>
            </a:extLst>
          </p:cNvPr>
          <p:cNvSpPr/>
          <p:nvPr/>
        </p:nvSpPr>
        <p:spPr>
          <a:xfrm>
            <a:off x="9951720" y="6387228"/>
            <a:ext cx="1993392" cy="267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94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CB590-4449-F942-1268-F4ED2F31A5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56897" y="3888944"/>
            <a:ext cx="7078206" cy="869725"/>
          </a:xfrm>
        </p:spPr>
        <p:txBody>
          <a:bodyPr/>
          <a:lstStyle/>
          <a:p>
            <a:pPr fontAlgn="base"/>
            <a:r>
              <a:rPr lang="en-US" b="0" dirty="0"/>
              <a:t>Jake Stiles | jstiles@carrollu.edu</a:t>
            </a:r>
          </a:p>
          <a:p>
            <a:pPr fontAlgn="base"/>
            <a:r>
              <a:rPr lang="en-US" b="0" dirty="0"/>
              <a:t>Hannah Kannal | hkannal@carrollu.edu 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C716BA-240A-BA76-7FED-058034C67301}"/>
              </a:ext>
            </a:extLst>
          </p:cNvPr>
          <p:cNvSpPr/>
          <p:nvPr/>
        </p:nvSpPr>
        <p:spPr>
          <a:xfrm>
            <a:off x="3419856" y="793473"/>
            <a:ext cx="5129784" cy="869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344218211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Ellucian Live 2026">
      <a:dk1>
        <a:srgbClr val="000000"/>
      </a:dk1>
      <a:lt1>
        <a:srgbClr val="FFFFFF"/>
      </a:lt1>
      <a:dk2>
        <a:srgbClr val="320070"/>
      </a:dk2>
      <a:lt2>
        <a:srgbClr val="D7D2CB"/>
      </a:lt2>
      <a:accent1>
        <a:srgbClr val="7000EB"/>
      </a:accent1>
      <a:accent2>
        <a:srgbClr val="95F4A0"/>
      </a:accent2>
      <a:accent3>
        <a:srgbClr val="06382E"/>
      </a:accent3>
      <a:accent4>
        <a:srgbClr val="E8F75B"/>
      </a:accent4>
      <a:accent5>
        <a:srgbClr val="74C4FF"/>
      </a:accent5>
      <a:accent6>
        <a:srgbClr val="FFC800"/>
      </a:accent6>
      <a:hlink>
        <a:srgbClr val="7000EB"/>
      </a:hlink>
      <a:folHlink>
        <a:srgbClr val="7000EB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lucian-Live-2026_Speaker-Template" id="{DC0D61CA-45B6-6E47-9D63-1BBB27779CDD}" vid="{00A5B834-AF73-7541-ACF7-50765948C5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Ellucian-Live-2026_Speaker-Template (1)</Template>
  <TotalTime>3612</TotalTime>
  <Words>1350</Words>
  <Application>Microsoft Office PowerPoint</Application>
  <PresentationFormat>Widescreen</PresentationFormat>
  <Paragraphs>268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Aptos Display</vt:lpstr>
      <vt:lpstr>Arial</vt:lpstr>
      <vt:lpstr>Courier New</vt:lpstr>
      <vt:lpstr>Helvetica Neue</vt:lpstr>
      <vt:lpstr>League Spartan</vt:lpstr>
      <vt:lpstr>Wingdings</vt:lpstr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Armstrong, Katie</dc:creator>
  <cp:lastModifiedBy>Hannah Kannal</cp:lastModifiedBy>
  <cp:revision>4</cp:revision>
  <dcterms:created xsi:type="dcterms:W3CDTF">2026-01-05T18:30:18Z</dcterms:created>
  <dcterms:modified xsi:type="dcterms:W3CDTF">2026-09-21T00:05:01Z</dcterms:modified>
</cp:coreProperties>
</file>