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81" r:id="rId4"/>
  </p:sldMasterIdLst>
  <p:notesMasterIdLst>
    <p:notesMasterId r:id="rId21"/>
  </p:notesMasterIdLst>
  <p:handoutMasterIdLst>
    <p:handoutMasterId r:id="rId22"/>
  </p:handoutMasterIdLst>
  <p:sldIdLst>
    <p:sldId id="2146848551" r:id="rId5"/>
    <p:sldId id="2146848605" r:id="rId6"/>
    <p:sldId id="2146848566" r:id="rId7"/>
    <p:sldId id="2146848606" r:id="rId8"/>
    <p:sldId id="2146848607" r:id="rId9"/>
    <p:sldId id="2146848608" r:id="rId10"/>
    <p:sldId id="2146848609" r:id="rId11"/>
    <p:sldId id="2146848610" r:id="rId12"/>
    <p:sldId id="2146848611" r:id="rId13"/>
    <p:sldId id="2146848612" r:id="rId14"/>
    <p:sldId id="2146848585" r:id="rId15"/>
    <p:sldId id="2146848183" r:id="rId16"/>
    <p:sldId id="2146848574" r:id="rId17"/>
    <p:sldId id="2146848572" r:id="rId18"/>
    <p:sldId id="2146848613" r:id="rId19"/>
    <p:sldId id="2146848580" r:id="rId20"/>
  </p:sldIdLst>
  <p:sldSz cx="12192000" cy="6858000"/>
  <p:notesSz cx="6858000" cy="9144000"/>
  <p:embeddedFontLst>
    <p:embeddedFont>
      <p:font typeface="Plus Jakarta Sans" panose="020B0604020202020204" charset="0"/>
      <p:regular r:id="rId23"/>
      <p:bold r:id="rId24"/>
      <p:italic r:id="rId25"/>
      <p:boldItalic r:id="rId26"/>
    </p:embeddedFont>
    <p:embeddedFont>
      <p:font typeface="Plus Jakarta Sans ExtraBold" panose="020B0604020202020204" charset="0"/>
      <p:bold r:id="rId27"/>
      <p:italic r:id="rId28"/>
      <p:boldItalic r:id="rId29"/>
    </p:embeddedFont>
    <p:embeddedFont>
      <p:font typeface="Plus Jakarta Sans Medium" panose="020B0604020202020204" charset="0"/>
      <p:regular r:id="rId30"/>
      <p:italic r:id="rId31"/>
    </p:embeddedFont>
    <p:embeddedFont>
      <p:font typeface="Poppins" panose="00000500000000000000" pitchFamily="2" charset="0"/>
      <p:regular r:id="rId32"/>
      <p:bold r:id="rId33"/>
      <p:italic r:id="rId34"/>
      <p:boldItalic r:id="rId35"/>
    </p:embeddedFont>
    <p:embeddedFont>
      <p:font typeface="Source Sans Pro" panose="020B0503030403020204" pitchFamily="34" charset="0"/>
      <p:regular r:id="rId36"/>
      <p:bold r:id="rId37"/>
      <p:italic r:id="rId38"/>
      <p:boldItalic r:id="rId39"/>
    </p:embeddedFont>
    <p:embeddedFont>
      <p:font typeface="Source Sans Pro Light" panose="020B0403030403020204" pitchFamily="34" charset="0"/>
      <p:regular r:id="rId40"/>
      <p:italic r:id="rId41"/>
    </p:embeddedFont>
    <p:embeddedFont>
      <p:font typeface="Source Sans Pro Semibold" panose="020B0603030403020204" pitchFamily="34" charset="0"/>
      <p:regular r:id="rId42"/>
      <p:bold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Deck" id="{83F7629F-9093-5745-8102-02CDC3753AD6}">
          <p14:sldIdLst>
            <p14:sldId id="2146848551"/>
            <p14:sldId id="2146848605"/>
            <p14:sldId id="2146848566"/>
            <p14:sldId id="2146848606"/>
            <p14:sldId id="2146848607"/>
            <p14:sldId id="2146848608"/>
            <p14:sldId id="2146848609"/>
            <p14:sldId id="2146848610"/>
            <p14:sldId id="2146848611"/>
            <p14:sldId id="2146848612"/>
            <p14:sldId id="2146848585"/>
            <p14:sldId id="2146848183"/>
            <p14:sldId id="2146848574"/>
            <p14:sldId id="2146848572"/>
            <p14:sldId id="2146848613"/>
            <p14:sldId id="2146848580"/>
          </p14:sldIdLst>
        </p14:section>
      </p14:sectionLst>
    </p:ext>
    <p:ext uri="{EFAFB233-063F-42B5-8137-9DF3F51BA10A}">
      <p15:sldGuideLst xmlns:p15="http://schemas.microsoft.com/office/powerpoint/2012/main">
        <p15:guide id="1" userDrawn="1">
          <p15:clr>
            <a:srgbClr val="A1A593"/>
          </p15:clr>
        </p15:guide>
        <p15:guide id="2" pos="7680" userDrawn="1">
          <p15:clr>
            <a:srgbClr val="A1A593"/>
          </p15:clr>
        </p15:guide>
        <p15:guide id="3" pos="288" userDrawn="1">
          <p15:clr>
            <a:srgbClr val="A1A593"/>
          </p15:clr>
        </p15:guide>
        <p15:guide id="4" pos="3840" userDrawn="1">
          <p15:clr>
            <a:srgbClr val="A1A593"/>
          </p15:clr>
        </p15:guide>
        <p15:guide id="5" pos="7392" userDrawn="1">
          <p15:clr>
            <a:srgbClr val="A1A593"/>
          </p15:clr>
        </p15:guide>
        <p15:guide id="6" orient="horz" userDrawn="1">
          <p15:clr>
            <a:srgbClr val="A1A593"/>
          </p15:clr>
        </p15:guide>
        <p15:guide id="7" orient="horz" pos="4320" userDrawn="1">
          <p15:clr>
            <a:srgbClr val="A1A593"/>
          </p15:clr>
        </p15:guide>
        <p15:guide id="9" orient="horz" pos="2160" userDrawn="1">
          <p15:clr>
            <a:srgbClr val="A1A593"/>
          </p15:clr>
        </p15:guide>
        <p15:guide id="10" orient="horz" pos="4032" userDrawn="1">
          <p15:clr>
            <a:srgbClr val="A1A593"/>
          </p15:clr>
        </p15:guide>
        <p15:guide id="11" orient="horz" pos="288" userDrawn="1">
          <p15:clr>
            <a:srgbClr val="A1A593"/>
          </p15:clr>
        </p15:guide>
        <p15:guide id="12" orient="horz" pos="488" userDrawn="1">
          <p15:clr>
            <a:srgbClr val="A1A593"/>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ECE40B-7713-A9B2-6D69-EAD9B0E3FF47}" name="Lori Halligan" initials="LH" userId="S::lhalligan@softdocs.com::0e6c8bcd-96a5-4b52-aa1f-1c5e59db12d7" providerId="AD"/>
  <p188:author id="{9B13E22E-D3D8-A7DF-5BB5-5A0AC6FB9E76}" name="Vince Silvestri" initials="VS" userId="S::vsilvestri@softdocs.com::ba3c709e-95c4-49d1-a6c4-740b9da08e26" providerId="AD"/>
  <p188:author id="{9D29B334-4895-5DFD-8741-127B81F6946C}" name="Mallory Joynt" initials="MJ" userId="S::mjoynt@softdocs.com::9a44826f-61e9-426d-b282-ae71ef016c21" providerId="AD"/>
  <p188:author id="{306DE046-E323-E1D3-51CC-CCAA4A525D2A}" name="Kevin Potts" initials="" userId="S::kpotts@softdocs.com::889bedd5-8bb3-4446-83cb-4224752f09a1" providerId="AD"/>
  <p188:author id="{7CD1FA4E-9161-F910-486C-08743611BEA6}" name="Abe Gruber" initials="AG" userId="S::agruber@softdocs.com::a6ee4a91-dd1a-4427-ad48-e5b87d9ab177" providerId="AD"/>
  <p188:author id="{E0016B5C-8AD5-E0C5-92A8-16B74B830F03}" name="Steven Freitas" initials="SF" userId="S::sfreitas@softdocs.com::7b78feb2-65fe-46e5-a32e-8d8f0689105b" providerId="AD"/>
  <p188:author id="{FA92066D-F624-FF0B-B215-39658DBB337D}" name="Jason Pfaehler" initials="JP" userId="S::jpfaehler@softdocs.com::80569449-5aa6-41af-81fa-9bf2a251e3d1" providerId="AD"/>
  <p188:author id="{9DC15A7E-A86D-B0EB-AACD-5B2C72E66B11}" name="Mariya Harris" initials="MH" userId="S::mharris@softdocs.com::4f0b58f7-f570-4666-8da5-7b6c0cef6fb3" providerId="AD"/>
  <p188:author id="{A8941492-A38F-FEE4-461A-7A6714718CE3}" name="Lisa Spry" initials="" userId="S::lspry@softdocs.com::46772c4a-8797-413b-9b95-2c721d0eccb3" providerId="AD"/>
  <p188:author id="{3A2BD6BF-25AA-F1F5-C6FD-E253965B6A4E}" name="Steve Johnston" initials="" userId="S::sjohnston@softdocs.com::6d421a28-96ad-45ef-8c9f-df362f943411" providerId="AD"/>
  <p188:author id="{13D81AD1-C41D-9F84-77BB-8B41F5334B3D}" name="Adam Park" initials="AP" userId="S::apark@softdocs.com::ab11fce4-1934-4bf7-811c-61134b7c76a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4077F"/>
    <a:srgbClr val="7100EC"/>
    <a:srgbClr val="F4F8FB"/>
    <a:srgbClr val="000860"/>
    <a:srgbClr val="0E003B"/>
    <a:srgbClr val="818384"/>
    <a:srgbClr val="BFBFBF"/>
    <a:srgbClr val="F0F5F7"/>
    <a:srgbClr val="EFF4F6"/>
    <a:srgbClr val="E4E9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6" dt="2026-09-18T21:29:35.4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55"/>
    <p:restoredTop sz="90087"/>
  </p:normalViewPr>
  <p:slideViewPr>
    <p:cSldViewPr snapToGrid="0">
      <p:cViewPr varScale="1">
        <p:scale>
          <a:sx n="145" d="100"/>
          <a:sy n="145" d="100"/>
        </p:scale>
        <p:origin x="216" y="184"/>
      </p:cViewPr>
      <p:guideLst>
        <p:guide/>
        <p:guide pos="7680"/>
        <p:guide pos="288"/>
        <p:guide pos="3840"/>
        <p:guide pos="7392"/>
        <p:guide orient="horz"/>
        <p:guide orient="horz" pos="4320"/>
        <p:guide orient="horz" pos="2160"/>
        <p:guide orient="horz" pos="4032"/>
        <p:guide orient="horz" pos="288"/>
        <p:guide orient="horz" pos="488"/>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notesMaster" Target="notesMasters/notesMaster1.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7.fntdata"/><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4" Type="http://schemas.openxmlformats.org/officeDocument/2006/relationships/font" Target="fonts/font2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tableStyles" Target="tableStyles.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19.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han Norris" userId="S::mnorris@softdocs.com::706df5da-94e1-4039-ad75-eb09768ea831" providerId="AD" clId="Web-{00000000-0000-0000-0000-000000000000}"/>
    <pc:docChg chg="modSld">
      <pc:chgData name="Meghan Norris" userId="S::mnorris@softdocs.com::706df5da-94e1-4039-ad75-eb09768ea831" providerId="AD" clId="Web-{00000000-0000-0000-0000-000000000000}" dt="2026-09-18T21:17:24.485" v="9" actId="1076"/>
      <pc:docMkLst>
        <pc:docMk/>
      </pc:docMkLst>
      <pc:sldChg chg="modSp">
        <pc:chgData name="Meghan Norris" userId="S::mnorris@softdocs.com::706df5da-94e1-4039-ad75-eb09768ea831" providerId="AD" clId="Web-{00000000-0000-0000-0000-000000000000}" dt="2026-09-18T21:17:24.485" v="9" actId="1076"/>
        <pc:sldMkLst>
          <pc:docMk/>
          <pc:sldMk cId="3275336830" sldId="2146848183"/>
        </pc:sldMkLst>
        <pc:spChg chg="mod">
          <ac:chgData name="Meghan Norris" userId="S::mnorris@softdocs.com::706df5da-94e1-4039-ad75-eb09768ea831" providerId="AD" clId="Web-{00000000-0000-0000-0000-000000000000}" dt="2026-09-18T21:17:16.547" v="7" actId="14100"/>
          <ac:spMkLst>
            <pc:docMk/>
            <pc:sldMk cId="3275336830" sldId="2146848183"/>
            <ac:spMk id="5" creationId="{0E0376DA-9F66-FCF5-94E0-01832CC9BC08}"/>
          </ac:spMkLst>
        </pc:spChg>
        <pc:spChg chg="mod">
          <ac:chgData name="Meghan Norris" userId="S::mnorris@softdocs.com::706df5da-94e1-4039-ad75-eb09768ea831" providerId="AD" clId="Web-{00000000-0000-0000-0000-000000000000}" dt="2026-09-18T21:17:24.485" v="9" actId="1076"/>
          <ac:spMkLst>
            <pc:docMk/>
            <pc:sldMk cId="3275336830" sldId="2146848183"/>
            <ac:spMk id="6" creationId="{FBDC4FB4-1721-7B84-1783-148C3D9065C1}"/>
          </ac:spMkLst>
        </pc:spChg>
      </pc:sldChg>
      <pc:sldChg chg="modSp">
        <pc:chgData name="Meghan Norris" userId="S::mnorris@softdocs.com::706df5da-94e1-4039-ad75-eb09768ea831" providerId="AD" clId="Web-{00000000-0000-0000-0000-000000000000}" dt="2026-09-18T21:17:01.281" v="5" actId="1076"/>
        <pc:sldMkLst>
          <pc:docMk/>
          <pc:sldMk cId="333757281" sldId="2146848585"/>
        </pc:sldMkLst>
        <pc:grpChg chg="mod">
          <ac:chgData name="Meghan Norris" userId="S::mnorris@softdocs.com::706df5da-94e1-4039-ad75-eb09768ea831" providerId="AD" clId="Web-{00000000-0000-0000-0000-000000000000}" dt="2026-09-18T21:16:58.125" v="4" actId="1076"/>
          <ac:grpSpMkLst>
            <pc:docMk/>
            <pc:sldMk cId="333757281" sldId="2146848585"/>
            <ac:grpSpMk id="6" creationId="{C1ABB5A6-08B5-7F75-5E2F-3E1E8A014E37}"/>
          </ac:grpSpMkLst>
        </pc:grpChg>
        <pc:grpChg chg="mod">
          <ac:chgData name="Meghan Norris" userId="S::mnorris@softdocs.com::706df5da-94e1-4039-ad75-eb09768ea831" providerId="AD" clId="Web-{00000000-0000-0000-0000-000000000000}" dt="2026-09-18T21:17:01.281" v="5" actId="1076"/>
          <ac:grpSpMkLst>
            <pc:docMk/>
            <pc:sldMk cId="333757281" sldId="2146848585"/>
            <ac:grpSpMk id="14" creationId="{D0CB2765-B3E9-9327-C8A8-98CCB34C9682}"/>
          </ac:grpSpMkLst>
        </pc:grpChg>
        <pc:graphicFrameChg chg="modGraphic">
          <ac:chgData name="Meghan Norris" userId="S::mnorris@softdocs.com::706df5da-94e1-4039-ad75-eb09768ea831" providerId="AD" clId="Web-{00000000-0000-0000-0000-000000000000}" dt="2026-09-18T21:16:53.469" v="3"/>
          <ac:graphicFrameMkLst>
            <pc:docMk/>
            <pc:sldMk cId="333757281" sldId="2146848585"/>
            <ac:graphicFrameMk id="3" creationId="{24D114BA-C52C-E583-46A2-DF367C3E18C2}"/>
          </ac:graphicFrameMkLst>
        </pc:graphicFrameChg>
      </pc:sldChg>
    </pc:docChg>
  </pc:docChgLst>
  <pc:docChgLst>
    <pc:chgData name="Mariya Harris" userId="S::mharris@softdocs.com::4f0b58f7-f570-4666-8da5-7b6c0cef6fb3" providerId="AD" clId="Web-{00000000-0000-0000-0000-000000000000}"/>
    <pc:docChg chg="addSld delSld modSld delSection modSection">
      <pc:chgData name="Mariya Harris" userId="S::mharris@softdocs.com::4f0b58f7-f570-4666-8da5-7b6c0cef6fb3" providerId="AD" clId="Web-{00000000-0000-0000-0000-000000000000}" dt="2026-09-18T21:29:35.419" v="43"/>
      <pc:docMkLst>
        <pc:docMk/>
      </pc:docMkLst>
      <pc:sldChg chg="delSp modSp">
        <pc:chgData name="Mariya Harris" userId="S::mharris@softdocs.com::4f0b58f7-f570-4666-8da5-7b6c0cef6fb3" providerId="AD" clId="Web-{00000000-0000-0000-0000-000000000000}" dt="2026-09-18T21:21:57.031" v="11" actId="1076"/>
        <pc:sldMkLst>
          <pc:docMk/>
          <pc:sldMk cId="3275336830" sldId="2146848183"/>
        </pc:sldMkLst>
        <pc:spChg chg="mod">
          <ac:chgData name="Mariya Harris" userId="S::mharris@softdocs.com::4f0b58f7-f570-4666-8da5-7b6c0cef6fb3" providerId="AD" clId="Web-{00000000-0000-0000-0000-000000000000}" dt="2026-09-18T21:21:57.031" v="11" actId="1076"/>
          <ac:spMkLst>
            <pc:docMk/>
            <pc:sldMk cId="3275336830" sldId="2146848183"/>
            <ac:spMk id="2" creationId="{7D0E626B-189E-060D-5934-237C85EE16D8}"/>
          </ac:spMkLst>
        </pc:spChg>
        <pc:spChg chg="del">
          <ac:chgData name="Mariya Harris" userId="S::mharris@softdocs.com::4f0b58f7-f570-4666-8da5-7b6c0cef6fb3" providerId="AD" clId="Web-{00000000-0000-0000-0000-000000000000}" dt="2026-09-18T21:21:47.031" v="4"/>
          <ac:spMkLst>
            <pc:docMk/>
            <pc:sldMk cId="3275336830" sldId="2146848183"/>
            <ac:spMk id="5" creationId="{0E0376DA-9F66-FCF5-94E0-01832CC9BC08}"/>
          </ac:spMkLst>
        </pc:spChg>
        <pc:spChg chg="del mod">
          <ac:chgData name="Mariya Harris" userId="S::mharris@softdocs.com::4f0b58f7-f570-4666-8da5-7b6c0cef6fb3" providerId="AD" clId="Web-{00000000-0000-0000-0000-000000000000}" dt="2026-09-18T21:21:46.499" v="3"/>
          <ac:spMkLst>
            <pc:docMk/>
            <pc:sldMk cId="3275336830" sldId="2146848183"/>
            <ac:spMk id="6" creationId="{FBDC4FB4-1721-7B84-1783-148C3D9065C1}"/>
          </ac:spMkLst>
        </pc:spChg>
      </pc:sldChg>
      <pc:sldChg chg="modNotes">
        <pc:chgData name="Mariya Harris" userId="S::mharris@softdocs.com::4f0b58f7-f570-4666-8da5-7b6c0cef6fb3" providerId="AD" clId="Web-{00000000-0000-0000-0000-000000000000}" dt="2026-09-18T21:26:19.123" v="32"/>
        <pc:sldMkLst>
          <pc:docMk/>
          <pc:sldMk cId="851457967" sldId="2146848566"/>
        </pc:sldMkLst>
      </pc:sldChg>
      <pc:sldChg chg="add">
        <pc:chgData name="Mariya Harris" userId="S::mharris@softdocs.com::4f0b58f7-f570-4666-8da5-7b6c0cef6fb3" providerId="AD" clId="Web-{00000000-0000-0000-0000-000000000000}" dt="2026-09-18T21:29:35.419" v="43"/>
        <pc:sldMkLst>
          <pc:docMk/>
          <pc:sldMk cId="2135403692" sldId="2146848574"/>
        </pc:sldMkLst>
      </pc:sldChg>
      <pc:sldChg chg="modNotes">
        <pc:chgData name="Mariya Harris" userId="S::mharris@softdocs.com::4f0b58f7-f570-4666-8da5-7b6c0cef6fb3" providerId="AD" clId="Web-{00000000-0000-0000-0000-000000000000}" dt="2026-09-18T21:28:17.341" v="40"/>
        <pc:sldMkLst>
          <pc:docMk/>
          <pc:sldMk cId="218454487" sldId="2146848580"/>
        </pc:sldMkLst>
      </pc:sldChg>
      <pc:sldChg chg="del">
        <pc:chgData name="Mariya Harris" userId="S::mharris@softdocs.com::4f0b58f7-f570-4666-8da5-7b6c0cef6fb3" providerId="AD" clId="Web-{00000000-0000-0000-0000-000000000000}" dt="2026-09-18T21:22:54.390" v="26"/>
        <pc:sldMkLst>
          <pc:docMk/>
          <pc:sldMk cId="195180138" sldId="2146848582"/>
        </pc:sldMkLst>
      </pc:sldChg>
      <pc:sldChg chg="del">
        <pc:chgData name="Mariya Harris" userId="S::mharris@softdocs.com::4f0b58f7-f570-4666-8da5-7b6c0cef6fb3" providerId="AD" clId="Web-{00000000-0000-0000-0000-000000000000}" dt="2026-09-18T21:22:54.390" v="25"/>
        <pc:sldMkLst>
          <pc:docMk/>
          <pc:sldMk cId="2879103227" sldId="2146848583"/>
        </pc:sldMkLst>
      </pc:sldChg>
      <pc:sldChg chg="del">
        <pc:chgData name="Mariya Harris" userId="S::mharris@softdocs.com::4f0b58f7-f570-4666-8da5-7b6c0cef6fb3" providerId="AD" clId="Web-{00000000-0000-0000-0000-000000000000}" dt="2026-09-18T21:22:54.390" v="24"/>
        <pc:sldMkLst>
          <pc:docMk/>
          <pc:sldMk cId="2422770223" sldId="2146848584"/>
        </pc:sldMkLst>
      </pc:sldChg>
      <pc:sldChg chg="del">
        <pc:chgData name="Mariya Harris" userId="S::mharris@softdocs.com::4f0b58f7-f570-4666-8da5-7b6c0cef6fb3" providerId="AD" clId="Web-{00000000-0000-0000-0000-000000000000}" dt="2026-09-18T21:22:54.390" v="23"/>
        <pc:sldMkLst>
          <pc:docMk/>
          <pc:sldMk cId="728014562" sldId="2146848586"/>
        </pc:sldMkLst>
      </pc:sldChg>
      <pc:sldChg chg="del">
        <pc:chgData name="Mariya Harris" userId="S::mharris@softdocs.com::4f0b58f7-f570-4666-8da5-7b6c0cef6fb3" providerId="AD" clId="Web-{00000000-0000-0000-0000-000000000000}" dt="2026-09-18T21:22:54.390" v="22"/>
        <pc:sldMkLst>
          <pc:docMk/>
          <pc:sldMk cId="3076708333" sldId="2146848587"/>
        </pc:sldMkLst>
      </pc:sldChg>
      <pc:sldChg chg="del">
        <pc:chgData name="Mariya Harris" userId="S::mharris@softdocs.com::4f0b58f7-f570-4666-8da5-7b6c0cef6fb3" providerId="AD" clId="Web-{00000000-0000-0000-0000-000000000000}" dt="2026-09-18T21:22:54.390" v="21"/>
        <pc:sldMkLst>
          <pc:docMk/>
          <pc:sldMk cId="2594843077" sldId="2146848588"/>
        </pc:sldMkLst>
      </pc:sldChg>
      <pc:sldChg chg="del">
        <pc:chgData name="Mariya Harris" userId="S::mharris@softdocs.com::4f0b58f7-f570-4666-8da5-7b6c0cef6fb3" providerId="AD" clId="Web-{00000000-0000-0000-0000-000000000000}" dt="2026-09-18T21:22:54.374" v="20"/>
        <pc:sldMkLst>
          <pc:docMk/>
          <pc:sldMk cId="2648310104" sldId="2146848589"/>
        </pc:sldMkLst>
      </pc:sldChg>
      <pc:sldChg chg="del">
        <pc:chgData name="Mariya Harris" userId="S::mharris@softdocs.com::4f0b58f7-f570-4666-8da5-7b6c0cef6fb3" providerId="AD" clId="Web-{00000000-0000-0000-0000-000000000000}" dt="2026-09-18T21:22:54.374" v="19"/>
        <pc:sldMkLst>
          <pc:docMk/>
          <pc:sldMk cId="1909001177" sldId="2146848590"/>
        </pc:sldMkLst>
      </pc:sldChg>
      <pc:sldChg chg="del">
        <pc:chgData name="Mariya Harris" userId="S::mharris@softdocs.com::4f0b58f7-f570-4666-8da5-7b6c0cef6fb3" providerId="AD" clId="Web-{00000000-0000-0000-0000-000000000000}" dt="2026-09-18T21:22:54.374" v="18"/>
        <pc:sldMkLst>
          <pc:docMk/>
          <pc:sldMk cId="2754453241" sldId="2146848591"/>
        </pc:sldMkLst>
      </pc:sldChg>
      <pc:sldChg chg="del">
        <pc:chgData name="Mariya Harris" userId="S::mharris@softdocs.com::4f0b58f7-f570-4666-8da5-7b6c0cef6fb3" providerId="AD" clId="Web-{00000000-0000-0000-0000-000000000000}" dt="2026-09-18T21:22:54.374" v="16"/>
        <pc:sldMkLst>
          <pc:docMk/>
          <pc:sldMk cId="87332080" sldId="2146848592"/>
        </pc:sldMkLst>
      </pc:sldChg>
      <pc:sldChg chg="del">
        <pc:chgData name="Mariya Harris" userId="S::mharris@softdocs.com::4f0b58f7-f570-4666-8da5-7b6c0cef6fb3" providerId="AD" clId="Web-{00000000-0000-0000-0000-000000000000}" dt="2026-09-18T21:22:54.374" v="17"/>
        <pc:sldMkLst>
          <pc:docMk/>
          <pc:sldMk cId="351945482" sldId="2146848593"/>
        </pc:sldMkLst>
      </pc:sldChg>
      <pc:sldChg chg="del">
        <pc:chgData name="Mariya Harris" userId="S::mharris@softdocs.com::4f0b58f7-f570-4666-8da5-7b6c0cef6fb3" providerId="AD" clId="Web-{00000000-0000-0000-0000-000000000000}" dt="2026-09-18T21:22:54.374" v="15"/>
        <pc:sldMkLst>
          <pc:docMk/>
          <pc:sldMk cId="2271815557" sldId="2146848595"/>
        </pc:sldMkLst>
      </pc:sldChg>
      <pc:sldChg chg="del">
        <pc:chgData name="Mariya Harris" userId="S::mharris@softdocs.com::4f0b58f7-f570-4666-8da5-7b6c0cef6fb3" providerId="AD" clId="Web-{00000000-0000-0000-0000-000000000000}" dt="2026-09-18T21:22:54.374" v="14"/>
        <pc:sldMkLst>
          <pc:docMk/>
          <pc:sldMk cId="969876900" sldId="2146848599"/>
        </pc:sldMkLst>
      </pc:sldChg>
      <pc:sldChg chg="del">
        <pc:chgData name="Mariya Harris" userId="S::mharris@softdocs.com::4f0b58f7-f570-4666-8da5-7b6c0cef6fb3" providerId="AD" clId="Web-{00000000-0000-0000-0000-000000000000}" dt="2026-09-18T21:22:54.358" v="13"/>
        <pc:sldMkLst>
          <pc:docMk/>
          <pc:sldMk cId="1082617376" sldId="2146848601"/>
        </pc:sldMkLst>
      </pc:sldChg>
      <pc:sldChg chg="del">
        <pc:chgData name="Mariya Harris" userId="S::mharris@softdocs.com::4f0b58f7-f570-4666-8da5-7b6c0cef6fb3" providerId="AD" clId="Web-{00000000-0000-0000-0000-000000000000}" dt="2026-09-18T21:22:54.358" v="12"/>
        <pc:sldMkLst>
          <pc:docMk/>
          <pc:sldMk cId="1993616129" sldId="2146848602"/>
        </pc:sldMkLst>
      </pc:sldChg>
      <pc:sldChg chg="modNotes">
        <pc:chgData name="Mariya Harris" userId="S::mharris@softdocs.com::4f0b58f7-f570-4666-8da5-7b6c0cef6fb3" providerId="AD" clId="Web-{00000000-0000-0000-0000-000000000000}" dt="2026-09-18T21:25:29.061" v="28"/>
        <pc:sldMkLst>
          <pc:docMk/>
          <pc:sldMk cId="1364629150" sldId="2146848605"/>
        </pc:sldMkLst>
      </pc:sldChg>
      <pc:sldChg chg="modNotes">
        <pc:chgData name="Mariya Harris" userId="S::mharris@softdocs.com::4f0b58f7-f570-4666-8da5-7b6c0cef6fb3" providerId="AD" clId="Web-{00000000-0000-0000-0000-000000000000}" dt="2026-09-18T21:26:44.545" v="34"/>
        <pc:sldMkLst>
          <pc:docMk/>
          <pc:sldMk cId="1554502491" sldId="2146848606"/>
        </pc:sldMkLst>
      </pc:sldChg>
      <pc:sldChg chg="modNotes">
        <pc:chgData name="Mariya Harris" userId="S::mharris@softdocs.com::4f0b58f7-f570-4666-8da5-7b6c0cef6fb3" providerId="AD" clId="Web-{00000000-0000-0000-0000-000000000000}" dt="2026-09-18T21:27:15.560" v="37"/>
        <pc:sldMkLst>
          <pc:docMk/>
          <pc:sldMk cId="997733960" sldId="2146848609"/>
        </pc:sldMkLst>
      </pc:sldChg>
      <pc:sldChg chg="new del">
        <pc:chgData name="Mariya Harris" userId="S::mharris@softdocs.com::4f0b58f7-f570-4666-8da5-7b6c0cef6fb3" providerId="AD" clId="Web-{00000000-0000-0000-0000-000000000000}" dt="2026-09-18T21:28:26.779" v="42"/>
        <pc:sldMkLst>
          <pc:docMk/>
          <pc:sldMk cId="1737731125" sldId="214684861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70ED91-F25F-49D7-926C-6C91086B911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0037201-5303-4C56-8B0A-E86B010E8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B64FC68-5435-43CD-B593-EFEACB18A74B}" type="datetimeFigureOut">
              <a:rPr lang="en-US" smtClean="0"/>
              <a:t>9/18/2026</a:t>
            </a:fld>
            <a:endParaRPr lang="en-US"/>
          </a:p>
        </p:txBody>
      </p:sp>
      <p:sp>
        <p:nvSpPr>
          <p:cNvPr id="4" name="Footer Placeholder 3">
            <a:extLst>
              <a:ext uri="{FF2B5EF4-FFF2-40B4-BE49-F238E27FC236}">
                <a16:creationId xmlns:a16="http://schemas.microsoft.com/office/drawing/2014/main" id="{BC1B08FB-3EF6-4077-84C7-B1D7145530E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E8542A6-5060-4B79-92EC-8A2A30AD4E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9DDF5F4-B82C-4A60-BE3C-3472A6A8B328}" type="slidenum">
              <a:rPr lang="en-US" smtClean="0"/>
              <a:t>‹#›</a:t>
            </a:fld>
            <a:endParaRPr lang="en-US"/>
          </a:p>
        </p:txBody>
      </p:sp>
    </p:spTree>
    <p:extLst>
      <p:ext uri="{BB962C8B-B14F-4D97-AF65-F5344CB8AC3E}">
        <p14:creationId xmlns:p14="http://schemas.microsoft.com/office/powerpoint/2010/main" val="353048841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CE16E1-C577-4A4E-8010-42954A210A60}"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6229B1-7BEE-479D-9DC8-9104AEE7A9B5}" type="slidenum">
              <a:rPr lang="en-US" smtClean="0"/>
              <a:t>‹#›</a:t>
            </a:fld>
            <a:endParaRPr lang="en-US"/>
          </a:p>
        </p:txBody>
      </p:sp>
    </p:spTree>
    <p:extLst>
      <p:ext uri="{BB962C8B-B14F-4D97-AF65-F5344CB8AC3E}">
        <p14:creationId xmlns:p14="http://schemas.microsoft.com/office/powerpoint/2010/main" val="292392168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 </a:t>
            </a:r>
            <a:r>
              <a:rPr lang="en-US" sz="1200" kern="1200" dirty="0">
                <a:solidFill>
                  <a:schemeClr val="tx1"/>
                </a:solidFill>
                <a:effectLst/>
                <a:latin typeface="+mn-lt"/>
                <a:ea typeface="+mn-ea"/>
                <a:cs typeface="+mn-cs"/>
              </a:rPr>
              <a:t>- Open: thank the room, quick self-intro, name and Softdocs</a:t>
            </a:r>
          </a:p>
          <a:p>
            <a:r>
              <a:rPr lang="en-US" sz="1200" kern="1200" dirty="0">
                <a:solidFill>
                  <a:schemeClr val="tx1"/>
                </a:solidFill>
                <a:effectLst/>
                <a:latin typeface="+mn-lt"/>
                <a:ea typeface="+mn-ea"/>
                <a:cs typeface="+mn-cs"/>
              </a:rPr>
              <a:t>- Frame it as: "I'm going to spend most of this time on problems, not products"</a:t>
            </a:r>
          </a:p>
          <a:p>
            <a:r>
              <a:rPr lang="en-US" sz="1200" kern="1200" dirty="0">
                <a:solidFill>
                  <a:schemeClr val="tx1"/>
                </a:solidFill>
                <a:effectLst/>
                <a:latin typeface="+mn-lt"/>
                <a:ea typeface="+mn-ea"/>
                <a:cs typeface="+mn-cs"/>
              </a:rPr>
              <a:t>- Land the peer note: "if you work in Finance, HR, Registrar, Financial Aid, some of this is going to sound familiar"</a:t>
            </a:r>
          </a:p>
          <a:p>
            <a:r>
              <a:rPr lang="en-US" sz="1200" kern="1200" dirty="0">
                <a:solidFill>
                  <a:schemeClr val="tx1"/>
                </a:solidFill>
                <a:effectLst/>
                <a:latin typeface="+mn-lt"/>
                <a:ea typeface="+mn-ea"/>
                <a:cs typeface="+mn-cs"/>
              </a:rPr>
              <a:t>- Keep it short. This slide is 30 seconds, don't linger</a:t>
            </a:r>
          </a:p>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9C6229B1-7BEE-479D-9DC8-9104AEE7A9B5}" type="slidenum">
              <a:rPr lang="en-US" smtClean="0"/>
              <a:t>1</a:t>
            </a:fld>
            <a:endParaRPr lang="en-US"/>
          </a:p>
        </p:txBody>
      </p:sp>
    </p:spTree>
    <p:extLst>
      <p:ext uri="{BB962C8B-B14F-4D97-AF65-F5344CB8AC3E}">
        <p14:creationId xmlns:p14="http://schemas.microsoft.com/office/powerpoint/2010/main" val="963746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Key line to hit: "you don't need to fix everything at once, that's really what this session is about"</a:t>
            </a:r>
            <a:endParaRPr lang="en-US">
              <a:ea typeface="+mn-ea"/>
              <a:cs typeface="+mn-cs"/>
            </a:endParaRPr>
          </a:p>
          <a:p>
            <a:r>
              <a:rPr lang="en-US" sz="1200" kern="1200" dirty="0">
                <a:solidFill>
                  <a:schemeClr val="tx1"/>
                </a:solidFill>
                <a:effectLst/>
                <a:latin typeface="+mn-lt"/>
                <a:ea typeface="+mn-ea"/>
                <a:cs typeface="+mn-cs"/>
              </a:rPr>
              <a:t>- Set expectation: a real example partway through, a practical takeaway at the end regardless of whether they ever talk to Softdocs again</a:t>
            </a:r>
          </a:p>
          <a:p>
            <a:r>
              <a:rPr lang="en-US" sz="1200" kern="1200" dirty="0">
                <a:solidFill>
                  <a:schemeClr val="tx1"/>
                </a:solidFill>
                <a:effectLst/>
                <a:latin typeface="+mn-lt"/>
                <a:ea typeface="+mn-ea"/>
                <a:cs typeface="+mn-cs"/>
              </a:rPr>
              <a:t>- Transition: "let's start with what this actually looks like day to day"</a:t>
            </a:r>
          </a:p>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9C6229B1-7BEE-479D-9DC8-9104AEE7A9B5}" type="slidenum">
              <a:rPr lang="en-US" smtClean="0"/>
              <a:t>2</a:t>
            </a:fld>
            <a:endParaRPr lang="en-US"/>
          </a:p>
        </p:txBody>
      </p:sp>
    </p:spTree>
    <p:extLst>
      <p:ext uri="{BB962C8B-B14F-4D97-AF65-F5344CB8AC3E}">
        <p14:creationId xmlns:p14="http://schemas.microsoft.com/office/powerpoint/2010/main" val="1520457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Paint the picture in plain, specific terms</a:t>
            </a:r>
          </a:p>
          <a:p>
            <a:r>
              <a:rPr lang="en-US" sz="1200" kern="1200" dirty="0">
                <a:solidFill>
                  <a:schemeClr val="tx1"/>
                </a:solidFill>
                <a:effectLst/>
                <a:latin typeface="+mn-lt"/>
                <a:ea typeface="+mn-ea"/>
                <a:cs typeface="+mn-cs"/>
              </a:rPr>
              <a:t>- Examples to use live: financial aid re-keying data that already exists elsewhere; an approval nobody can locate; a spreadsheet that's quietly "the real tracker"</a:t>
            </a:r>
          </a:p>
          <a:p>
            <a:r>
              <a:rPr lang="en-US" sz="1200" kern="1200" dirty="0">
                <a:solidFill>
                  <a:schemeClr val="tx1"/>
                </a:solidFill>
                <a:effectLst/>
                <a:latin typeface="+mn-lt"/>
                <a:ea typeface="+mn-ea"/>
                <a:cs typeface="+mn-cs"/>
              </a:rPr>
              <a:t>- Audience connection: pause after the examples, "does any of that sound familiar?" </a:t>
            </a:r>
            <a:endParaRPr lang="en-US" dirty="0"/>
          </a:p>
          <a:p>
            <a:r>
              <a:rPr lang="en-US" sz="1200" kern="1200" dirty="0">
                <a:solidFill>
                  <a:schemeClr val="tx1"/>
                </a:solidFill>
                <a:effectLst/>
                <a:latin typeface="+mn-lt"/>
                <a:ea typeface="+mn-ea"/>
                <a:cs typeface="+mn-cs"/>
              </a:rPr>
              <a:t>- Key reassurance: this is close to universal in higher ed, not a reflection on any one campus</a:t>
            </a:r>
            <a:endParaRPr lang="en-US" sz="1200" kern="1200" dirty="0">
              <a:solidFill>
                <a:schemeClr val="tx1"/>
              </a:solidFill>
              <a:effectLst/>
              <a:latin typeface="+mn-lt"/>
              <a:ea typeface="Calibri"/>
              <a:cs typeface="Calibri"/>
            </a:endParaRPr>
          </a:p>
          <a:p>
            <a:r>
              <a:rPr lang="en-US" sz="1200" kern="1200" dirty="0">
                <a:solidFill>
                  <a:schemeClr val="tx1"/>
                </a:solidFill>
                <a:effectLst/>
                <a:latin typeface="+mn-lt"/>
                <a:ea typeface="+mn-ea"/>
                <a:cs typeface="+mn-cs"/>
              </a:rPr>
              <a:t>- Transition: "so why does this happen in the first place?"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B3DAF-0D26-258B-9767-705C9224F6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7EE2A-270A-6D01-FD5D-FCD8F251955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7837BC6-47BF-0779-39E4-62FDBB7389D2}"/>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Core message: nobody designed a process where people re-key the same data three times</a:t>
            </a:r>
          </a:p>
          <a:p>
            <a:r>
              <a:rPr lang="en-US" sz="1200" kern="1200" dirty="0">
                <a:solidFill>
                  <a:schemeClr val="tx1"/>
                </a:solidFill>
                <a:effectLst/>
                <a:latin typeface="+mn-lt"/>
                <a:ea typeface="+mn-ea"/>
                <a:cs typeface="+mn-cs"/>
              </a:rPr>
              <a:t>- Explain the mechanism: new tool added here, workaround added there, spreadsheet built to patch a gap during a busy season. Each decision made sense in the moment</a:t>
            </a:r>
          </a:p>
          <a:p>
            <a:r>
              <a:rPr lang="en-US" sz="1200" kern="1200" dirty="0">
                <a:solidFill>
                  <a:schemeClr val="tx1"/>
                </a:solidFill>
                <a:effectLst/>
                <a:latin typeface="+mn-lt"/>
                <a:ea typeface="+mn-ea"/>
                <a:cs typeface="+mn-cs"/>
              </a:rPr>
              <a:t>- Explicitly state: this is not about anyone doing a bad job, every office in this room has staff who are resourceful, not careless</a:t>
            </a:r>
          </a:p>
          <a:p>
            <a:r>
              <a:rPr lang="en-US" sz="1200" kern="1200" dirty="0">
                <a:solidFill>
                  <a:schemeClr val="tx1"/>
                </a:solidFill>
                <a:effectLst/>
                <a:latin typeface="+mn-lt"/>
                <a:ea typeface="+mn-ea"/>
                <a:cs typeface="+mn-cs"/>
              </a:rPr>
              <a:t>- Land the cost: the accumulation is what shows up as lost time, for everyone touching the process</a:t>
            </a:r>
          </a:p>
          <a:p>
            <a:r>
              <a:rPr lang="en-US" sz="1200" kern="1200" dirty="0">
                <a:solidFill>
                  <a:schemeClr val="tx1"/>
                </a:solidFill>
                <a:effectLst/>
                <a:latin typeface="+mn-lt"/>
                <a:ea typeface="+mn-ea"/>
                <a:cs typeface="+mn-cs"/>
              </a:rPr>
              <a:t>- Transition: "so how do you know if a process on your campus is ready to be simplified? There are five signs I want to walk through"</a:t>
            </a:r>
          </a:p>
          <a:p>
            <a:endParaRPr lang="en-US" dirty="0"/>
          </a:p>
        </p:txBody>
      </p:sp>
      <p:sp>
        <p:nvSpPr>
          <p:cNvPr id="4" name="Slide Number Placeholder 3">
            <a:extLst>
              <a:ext uri="{FF2B5EF4-FFF2-40B4-BE49-F238E27FC236}">
                <a16:creationId xmlns:a16="http://schemas.microsoft.com/office/drawing/2014/main" id="{ADA3CBB4-0FC7-A0BF-72E2-7AE62776DDE5}"/>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521551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86DBD-6733-33A9-E6B7-F332D7EC1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BCC57C-1262-CF98-72CB-1426F244EBB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D46FFA-F799-A54B-286E-D0634D4F3127}"/>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Quick preview of all five before going deep on each. Orient the room</a:t>
            </a:r>
          </a:p>
          <a:p>
            <a:r>
              <a:rPr lang="en-US" sz="1200" kern="1200" dirty="0">
                <a:solidFill>
                  <a:schemeClr val="tx1"/>
                </a:solidFill>
                <a:effectLst/>
                <a:latin typeface="+mn-lt"/>
                <a:ea typeface="+mn-ea"/>
                <a:cs typeface="+mn-cs"/>
              </a:rPr>
              <a:t>- Invite them to keep score mentally: "as I go through these, think about your own office, how many hit close to home?"</a:t>
            </a:r>
          </a:p>
          <a:p>
            <a:r>
              <a:rPr lang="en-US" sz="1200" kern="1200" dirty="0">
                <a:solidFill>
                  <a:schemeClr val="tx1"/>
                </a:solidFill>
                <a:effectLst/>
                <a:latin typeface="+mn-lt"/>
                <a:ea typeface="+mn-ea"/>
                <a:cs typeface="+mn-cs"/>
              </a:rPr>
              <a:t>- Keep this fast, it's a table of contents, not content</a:t>
            </a:r>
          </a:p>
          <a:p>
            <a:r>
              <a:rPr lang="en-US" sz="1200" kern="1200" dirty="0">
                <a:solidFill>
                  <a:schemeClr val="tx1"/>
                </a:solidFill>
                <a:effectLst/>
                <a:latin typeface="+mn-lt"/>
                <a:ea typeface="+mn-ea"/>
                <a:cs typeface="+mn-cs"/>
              </a:rPr>
              <a:t>- Transition: "let's take these one at a time"</a:t>
            </a:r>
          </a:p>
          <a:p>
            <a:endParaRPr lang="en-US" dirty="0"/>
          </a:p>
        </p:txBody>
      </p:sp>
      <p:sp>
        <p:nvSpPr>
          <p:cNvPr id="4" name="Slide Number Placeholder 3">
            <a:extLst>
              <a:ext uri="{FF2B5EF4-FFF2-40B4-BE49-F238E27FC236}">
                <a16:creationId xmlns:a16="http://schemas.microsoft.com/office/drawing/2014/main" id="{20ECB256-1B7B-A576-32C4-D6F5F28D8254}"/>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798844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D41ED-4902-A26C-9ABE-3305B73B7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9A597F-19CC-3CBB-B991-047DE24F9F0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CC43284-ABDD-CBB9-420B-98E76830DB83}"/>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Ground this specifically in Colleague: if the data already lives in Colleague, staff shouldn't have to retype it into a separate form or system</a:t>
            </a:r>
          </a:p>
          <a:p>
            <a:r>
              <a:rPr lang="en-US" sz="1200" kern="1200" dirty="0">
                <a:solidFill>
                  <a:schemeClr val="tx1"/>
                </a:solidFill>
                <a:effectLst/>
                <a:latin typeface="+mn-lt"/>
                <a:ea typeface="+mn-ea"/>
                <a:cs typeface="+mn-cs"/>
              </a:rPr>
              <a:t>- Real mechanic worth mentioning, accurate, not oversold: with the right integration, a form can pull student or employee data straight from Colleague and write updates back, no separate manual step</a:t>
            </a:r>
          </a:p>
          <a:p>
            <a:r>
              <a:rPr lang="en-US" sz="1200" kern="1200" dirty="0">
                <a:solidFill>
                  <a:schemeClr val="tx1"/>
                </a:solidFill>
                <a:effectLst/>
                <a:latin typeface="+mn-lt"/>
                <a:ea typeface="+mn-ea"/>
                <a:cs typeface="+mn-cs"/>
              </a:rPr>
              <a:t>- Two costs to name: time lost, and every re-entry is a new chance for a typo or mismatch someone has to catch later</a:t>
            </a:r>
          </a:p>
          <a:p>
            <a:r>
              <a:rPr lang="en-US" sz="1200" kern="1200" dirty="0">
                <a:solidFill>
                  <a:schemeClr val="tx1"/>
                </a:solidFill>
                <a:effectLst/>
                <a:latin typeface="+mn-lt"/>
                <a:ea typeface="+mn-ea"/>
                <a:cs typeface="+mn-cs"/>
              </a:rPr>
              <a:t>- Audience connection: "if your staff can tell you off the top of their head, 'yeah, I enter that in two places,' that's this one, live on your campus"</a:t>
            </a:r>
          </a:p>
          <a:p>
            <a:endParaRPr lang="en-US" dirty="0"/>
          </a:p>
        </p:txBody>
      </p:sp>
      <p:sp>
        <p:nvSpPr>
          <p:cNvPr id="4" name="Slide Number Placeholder 3">
            <a:extLst>
              <a:ext uri="{FF2B5EF4-FFF2-40B4-BE49-F238E27FC236}">
                <a16:creationId xmlns:a16="http://schemas.microsoft.com/office/drawing/2014/main" id="{F535C448-0185-0348-1A33-954A4A7DA00E}"/>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26885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54B39-DAF2-D427-1C65-B34BB64E9B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E13A3F-4809-B0D5-8C9D-94A4EF1725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649778D-7A82-7104-98CA-266E4723FDA2}"/>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The "it's somewhere in someone's inbox" problem: purchase requisitions, leave requests, contracts</a:t>
            </a:r>
          </a:p>
          <a:p>
            <a:r>
              <a:rPr lang="en-US" sz="1200" kern="1200" dirty="0">
                <a:solidFill>
                  <a:schemeClr val="tx1"/>
                </a:solidFill>
                <a:effectLst/>
                <a:latin typeface="+mn-lt"/>
                <a:ea typeface="+mn-ea"/>
                <a:cs typeface="+mn-cs"/>
              </a:rPr>
              <a:t>- Name the real cost: it's not just the delay, it's the uncertainty. The person who submitted it can't tell you where it is either</a:t>
            </a:r>
          </a:p>
          <a:p>
            <a:r>
              <a:rPr lang="en-US" sz="1200" kern="1200" dirty="0">
                <a:solidFill>
                  <a:schemeClr val="tx1"/>
                </a:solidFill>
                <a:effectLst/>
                <a:latin typeface="+mn-lt"/>
                <a:ea typeface="+mn-ea"/>
                <a:cs typeface="+mn-cs"/>
              </a:rPr>
              <a:t>- Audience connection: ask if anyone's had to physically walk over and ask "hey, did you see this yet?" </a:t>
            </a:r>
            <a:endParaRPr lang="en-US" dirty="0"/>
          </a:p>
          <a:p>
            <a:endParaRPr lang="en-US" dirty="0"/>
          </a:p>
        </p:txBody>
      </p:sp>
      <p:sp>
        <p:nvSpPr>
          <p:cNvPr id="4" name="Slide Number Placeholder 3">
            <a:extLst>
              <a:ext uri="{FF2B5EF4-FFF2-40B4-BE49-F238E27FC236}">
                <a16:creationId xmlns:a16="http://schemas.microsoft.com/office/drawing/2014/main" id="{349957E2-4075-A072-D5BF-8B3D778546D6}"/>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577705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F4324-CAF2-E4AA-DA35-0D5A3FAEFC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9A7BDD-69A6-6164-B6EC-F3708D8470B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6C4AC7-A822-B388-ADD5-053495E38114}"/>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This is the student-facing version of sign 2, same root problem, different audience feeling it</a:t>
            </a:r>
          </a:p>
          <a:p>
            <a:r>
              <a:rPr lang="en-US" sz="1200" kern="1200" dirty="0">
                <a:solidFill>
                  <a:schemeClr val="tx1"/>
                </a:solidFill>
                <a:effectLst/>
                <a:latin typeface="+mn-lt"/>
                <a:ea typeface="+mn-ea"/>
                <a:cs typeface="+mn-cs"/>
              </a:rPr>
              <a:t>- A student submits something and has no way to check status themselves, so they email, call, or show up in person</a:t>
            </a:r>
          </a:p>
          <a:p>
            <a:r>
              <a:rPr lang="en-US" sz="1200" kern="1200" dirty="0">
                <a:solidFill>
                  <a:schemeClr val="tx1"/>
                </a:solidFill>
                <a:effectLst/>
                <a:latin typeface="+mn-lt"/>
                <a:ea typeface="+mn-ea"/>
                <a:cs typeface="+mn-cs"/>
              </a:rPr>
              <a:t>- Multiply that by however many students move through a process at once, it's a steady stream of status-check questions that exist purely because there's no self-service way to answer them</a:t>
            </a:r>
          </a:p>
          <a:p>
            <a:r>
              <a:rPr lang="en-US" sz="1200" kern="1200" dirty="0">
                <a:solidFill>
                  <a:schemeClr val="tx1"/>
                </a:solidFill>
                <a:effectLst/>
                <a:latin typeface="+mn-lt"/>
                <a:ea typeface="+mn-ea"/>
                <a:cs typeface="+mn-cs"/>
              </a:rPr>
              <a:t>- Frame as: not just a staff time cost, a student experience cost too</a:t>
            </a:r>
          </a:p>
          <a:p>
            <a:r>
              <a:rPr lang="en-US" sz="1200" kern="1200" dirty="0">
                <a:solidFill>
                  <a:schemeClr val="tx1"/>
                </a:solidFill>
                <a:effectLst/>
                <a:latin typeface="+mn-lt"/>
                <a:ea typeface="+mn-ea"/>
                <a:cs typeface="+mn-cs"/>
              </a:rPr>
              <a:t>- Transition: "next one's about the documents themselves"</a:t>
            </a:r>
          </a:p>
          <a:p>
            <a:endParaRPr lang="en-US" dirty="0"/>
          </a:p>
        </p:txBody>
      </p:sp>
      <p:sp>
        <p:nvSpPr>
          <p:cNvPr id="4" name="Slide Number Placeholder 3">
            <a:extLst>
              <a:ext uri="{FF2B5EF4-FFF2-40B4-BE49-F238E27FC236}">
                <a16:creationId xmlns:a16="http://schemas.microsoft.com/office/drawing/2014/main" id="{11F752BE-C369-CE97-9427-A2AE846D2480}"/>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389922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3ED0F-11E6-E5AA-FB16-EE4D87123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A3D8BA-5709-3659-3C8F-D86A3566BF9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8E76895-6B60-769D-818F-6A811666FA4F}"/>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Shared drive, email attachment, someone's desktop, maybe a printed copy in a folder. Pick two or three, don't list all</a:t>
            </a:r>
          </a:p>
          <a:p>
            <a:r>
              <a:rPr lang="en-US" sz="1200" kern="1200" dirty="0">
                <a:solidFill>
                  <a:schemeClr val="tx1"/>
                </a:solidFill>
                <a:effectLst/>
                <a:latin typeface="+mn-lt"/>
                <a:ea typeface="+mn-ea"/>
                <a:cs typeface="+mn-cs"/>
              </a:rPr>
              <a:t>- The real risk: someone edits one copy, the others don't update; someone leaves and takes the "only" working copy with them</a:t>
            </a:r>
          </a:p>
          <a:p>
            <a:r>
              <a:rPr lang="en-US" sz="1200" kern="1200" dirty="0">
                <a:solidFill>
                  <a:schemeClr val="tx1"/>
                </a:solidFill>
                <a:effectLst/>
                <a:latin typeface="+mn-lt"/>
                <a:ea typeface="+mn-ea"/>
                <a:cs typeface="+mn-cs"/>
              </a:rPr>
              <a:t>- Light touch on security/compliance risk here, more copies means more places something can go missing from. Don't turn this into a scare tactic</a:t>
            </a:r>
          </a:p>
          <a:p>
            <a:r>
              <a:rPr lang="en-US" sz="1200" kern="1200" dirty="0">
                <a:solidFill>
                  <a:schemeClr val="tx1"/>
                </a:solidFill>
                <a:effectLst/>
                <a:latin typeface="+mn-lt"/>
                <a:ea typeface="+mn-ea"/>
                <a:cs typeface="+mn-cs"/>
              </a:rPr>
              <a:t>- Keep it brief, this one doesn't need a long story to land</a:t>
            </a:r>
          </a:p>
          <a:p>
            <a:endParaRPr lang="en-US" dirty="0"/>
          </a:p>
        </p:txBody>
      </p:sp>
      <p:sp>
        <p:nvSpPr>
          <p:cNvPr id="4" name="Slide Number Placeholder 3">
            <a:extLst>
              <a:ext uri="{FF2B5EF4-FFF2-40B4-BE49-F238E27FC236}">
                <a16:creationId xmlns:a16="http://schemas.microsoft.com/office/drawing/2014/main" id="{4F2AA81B-561C-80C9-7249-F520332DDA94}"/>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460649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8D3B6-BAD1-3D87-1287-00EE19B5A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E6F0B-CEB3-1AD1-62D0-FA7F917680C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C4B43DA-D232-7846-0272-E3E4E6552B6B}"/>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Reframe this warmly: this isn't laziness, it's the opposite. Someone being resourceful because their tools don't do what the job actually needs</a:t>
            </a:r>
          </a:p>
          <a:p>
            <a:r>
              <a:rPr lang="en-US" sz="1200" kern="1200" dirty="0">
                <a:solidFill>
                  <a:schemeClr val="tx1"/>
                </a:solidFill>
                <a:effectLst/>
                <a:latin typeface="+mn-lt"/>
                <a:ea typeface="+mn-ea"/>
                <a:cs typeface="+mn-cs"/>
              </a:rPr>
              <a:t>- The problem: that workaround becomes load-bearing. The real status of something lives on one person's laptop, not in any system of record</a:t>
            </a:r>
          </a:p>
          <a:p>
            <a:r>
              <a:rPr lang="en-US" sz="1200" kern="1200" dirty="0">
                <a:solidFill>
                  <a:schemeClr val="tx1"/>
                </a:solidFill>
                <a:effectLst/>
                <a:latin typeface="+mn-lt"/>
                <a:ea typeface="+mn-ea"/>
                <a:cs typeface="+mn-cs"/>
              </a:rPr>
              <a:t>- Name the risk plainly: if that person is out, or leaves, the institutional knowledge goes with them</a:t>
            </a:r>
          </a:p>
          <a:p>
            <a:r>
              <a:rPr lang="en-US" sz="1200" kern="1200" dirty="0">
                <a:solidFill>
                  <a:schemeClr val="tx1"/>
                </a:solidFill>
                <a:effectLst/>
                <a:latin typeface="+mn-lt"/>
                <a:ea typeface="+mn-ea"/>
                <a:cs typeface="+mn-cs"/>
              </a:rPr>
              <a:t>- Audience connection: "if your campus has a spreadsheet everyone quietly knows is 'the real tracker,' that's this one"</a:t>
            </a:r>
          </a:p>
          <a:p>
            <a:r>
              <a:rPr lang="en-US" sz="1200" kern="1200" dirty="0">
                <a:solidFill>
                  <a:schemeClr val="tx1"/>
                </a:solidFill>
                <a:effectLst/>
                <a:latin typeface="+mn-lt"/>
                <a:ea typeface="+mn-ea"/>
                <a:cs typeface="+mn-cs"/>
              </a:rPr>
              <a:t>- Transition: "so what does it actually look like when this gets fixed?"</a:t>
            </a:r>
          </a:p>
          <a:p>
            <a:endParaRPr lang="en-US" dirty="0"/>
          </a:p>
        </p:txBody>
      </p:sp>
      <p:sp>
        <p:nvSpPr>
          <p:cNvPr id="4" name="Slide Number Placeholder 3">
            <a:extLst>
              <a:ext uri="{FF2B5EF4-FFF2-40B4-BE49-F238E27FC236}">
                <a16:creationId xmlns:a16="http://schemas.microsoft.com/office/drawing/2014/main" id="{98DF9F6A-8319-63D7-DD82-4F86050715DF}"/>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389575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64AD9-4A09-6A4D-2CC2-747DD7DC36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C25024-536F-9EE1-CDD0-D62B1EA1DFB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5C1A63-38D8-112A-009B-C96961FE99C2}"/>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Keep this concrete, not abstract: data entered once and it flows; approval status visible to everyone involved, including the person who submitted it; one current copy of a document, not five</a:t>
            </a:r>
          </a:p>
          <a:p>
            <a:r>
              <a:rPr lang="en-US" sz="1200" kern="1200" dirty="0">
                <a:solidFill>
                  <a:schemeClr val="tx1"/>
                </a:solidFill>
                <a:effectLst/>
                <a:latin typeface="+mn-lt"/>
                <a:ea typeface="+mn-ea"/>
                <a:cs typeface="+mn-cs"/>
              </a:rPr>
              <a:t>- Important framing: this is usually the same steps, not a different process, just a different experience going through it</a:t>
            </a:r>
          </a:p>
          <a:p>
            <a:r>
              <a:rPr lang="en-US" sz="1200" kern="1200" dirty="0">
                <a:solidFill>
                  <a:schemeClr val="tx1"/>
                </a:solidFill>
                <a:effectLst/>
                <a:latin typeface="+mn-lt"/>
                <a:ea typeface="+mn-ea"/>
                <a:cs typeface="+mn-cs"/>
              </a:rPr>
              <a:t>- Applies to staff and students both</a:t>
            </a:r>
          </a:p>
          <a:p>
            <a:r>
              <a:rPr lang="en-US" sz="1200" kern="1200" dirty="0">
                <a:solidFill>
                  <a:schemeClr val="tx1"/>
                </a:solidFill>
                <a:effectLst/>
                <a:latin typeface="+mn-lt"/>
                <a:ea typeface="+mn-ea"/>
                <a:cs typeface="+mn-cs"/>
              </a:rPr>
              <a:t>- Transition: "let me show you what this actually looked like at another Colleague institution"</a:t>
            </a:r>
          </a:p>
          <a:p>
            <a:endParaRPr lang="en-US" dirty="0"/>
          </a:p>
        </p:txBody>
      </p:sp>
      <p:sp>
        <p:nvSpPr>
          <p:cNvPr id="4" name="Footer Placeholder 3">
            <a:extLst>
              <a:ext uri="{FF2B5EF4-FFF2-40B4-BE49-F238E27FC236}">
                <a16:creationId xmlns:a16="http://schemas.microsoft.com/office/drawing/2014/main" id="{6D7EDD8D-4CE4-BBF4-F4B3-B3F612A5072C}"/>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3217945B-7C5D-8DD8-03E4-B98D30D47214}"/>
              </a:ext>
            </a:extLst>
          </p:cNvPr>
          <p:cNvSpPr>
            <a:spLocks noGrp="1"/>
          </p:cNvSpPr>
          <p:nvPr>
            <p:ph type="sldNum" sz="quarter" idx="5"/>
          </p:nvPr>
        </p:nvSpPr>
        <p:spPr/>
        <p:txBody>
          <a:bodyPr/>
          <a:lstStyle/>
          <a:p>
            <a:fld id="{9C6229B1-7BEE-479D-9DC8-9104AEE7A9B5}" type="slidenum">
              <a:rPr lang="en-US" smtClean="0"/>
              <a:t>11</a:t>
            </a:fld>
            <a:endParaRPr lang="en-US"/>
          </a:p>
        </p:txBody>
      </p:sp>
    </p:spTree>
    <p:extLst>
      <p:ext uri="{BB962C8B-B14F-4D97-AF65-F5344CB8AC3E}">
        <p14:creationId xmlns:p14="http://schemas.microsoft.com/office/powerpoint/2010/main" val="1396097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F4C86-5518-E07D-1B84-71024E4349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DD4DE4-1A64-673C-7D68-CD4B15E410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EF7994-7F41-D09E-8094-88CF24C5501A}"/>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3CDD77E9-CD8E-A08D-0C1E-9C321DB68B78}"/>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5C9325BF-2218-1393-E35D-36293FA7186C}"/>
              </a:ext>
            </a:extLst>
          </p:cNvPr>
          <p:cNvSpPr>
            <a:spLocks noGrp="1"/>
          </p:cNvSpPr>
          <p:nvPr>
            <p:ph type="sldNum" sz="quarter" idx="5"/>
          </p:nvPr>
        </p:nvSpPr>
        <p:spPr/>
        <p:txBody>
          <a:bodyPr/>
          <a:lstStyle/>
          <a:p>
            <a:fld id="{9C6229B1-7BEE-479D-9DC8-9104AEE7A9B5}" type="slidenum">
              <a:rPr lang="en-US" smtClean="0"/>
              <a:t>12</a:t>
            </a:fld>
            <a:endParaRPr lang="en-US"/>
          </a:p>
        </p:txBody>
      </p:sp>
    </p:spTree>
    <p:extLst>
      <p:ext uri="{BB962C8B-B14F-4D97-AF65-F5344CB8AC3E}">
        <p14:creationId xmlns:p14="http://schemas.microsoft.com/office/powerpoint/2010/main" val="4005133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9C6229B1-7BEE-479D-9DC8-9104AEE7A9B5}" type="slidenum">
              <a:rPr lang="en-US" smtClean="0"/>
              <a:t>13</a:t>
            </a:fld>
            <a:endParaRPr lang="en-US"/>
          </a:p>
        </p:txBody>
      </p:sp>
    </p:spTree>
    <p:extLst>
      <p:ext uri="{BB962C8B-B14F-4D97-AF65-F5344CB8AC3E}">
        <p14:creationId xmlns:p14="http://schemas.microsoft.com/office/powerpoint/2010/main" val="2373560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Open by naming the product plainly: "what we build is called </a:t>
            </a:r>
            <a:r>
              <a:rPr lang="en-US" sz="1200" kern="1200" dirty="0" err="1">
                <a:solidFill>
                  <a:schemeClr val="tx1"/>
                </a:solidFill>
                <a:effectLst/>
                <a:latin typeface="+mn-lt"/>
                <a:ea typeface="+mn-ea"/>
                <a:cs typeface="+mn-cs"/>
              </a:rPr>
              <a:t>Etrieve</a:t>
            </a:r>
            <a:r>
              <a:rPr lang="en-US" sz="1200" kern="1200" dirty="0">
                <a:solidFill>
                  <a:schemeClr val="tx1"/>
                </a:solidFill>
                <a:effectLst/>
                <a:latin typeface="+mn-lt"/>
                <a:ea typeface="+mn-ea"/>
                <a:cs typeface="+mn-cs"/>
              </a:rPr>
              <a:t>, that's the platform. Softdocs is the company behind it"</a:t>
            </a:r>
          </a:p>
          <a:p>
            <a:r>
              <a:rPr lang="en-US" sz="1200" kern="1200" dirty="0">
                <a:solidFill>
                  <a:schemeClr val="tx1"/>
                </a:solidFill>
                <a:effectLst/>
                <a:latin typeface="+mn-lt"/>
                <a:ea typeface="+mn-ea"/>
                <a:cs typeface="+mn-cs"/>
              </a:rPr>
              <a:t>- Open with the Colleague-specific fact, it's real and relevant to this exact room: </a:t>
            </a:r>
            <a:r>
              <a:rPr lang="en-US" sz="1200" kern="1200" dirty="0" err="1">
                <a:solidFill>
                  <a:schemeClr val="tx1"/>
                </a:solidFill>
                <a:effectLst/>
                <a:latin typeface="+mn-lt"/>
                <a:ea typeface="+mn-ea"/>
                <a:cs typeface="+mn-cs"/>
              </a:rPr>
              <a:t>Etrieve</a:t>
            </a:r>
            <a:r>
              <a:rPr lang="en-US" sz="1200" kern="1200" dirty="0">
                <a:solidFill>
                  <a:schemeClr val="tx1"/>
                </a:solidFill>
                <a:effectLst/>
                <a:latin typeface="+mn-lt"/>
                <a:ea typeface="+mn-ea"/>
                <a:cs typeface="+mn-cs"/>
              </a:rPr>
              <a:t> is Ellucian Verified for SaaS for Colleague, and per our own numbers, it's the largest document management and process automation platform in the Ellucian ecosystem, running at hundreds of Banner and Colleague schools today</a:t>
            </a:r>
          </a:p>
          <a:p>
            <a:r>
              <a:rPr lang="en-US" sz="1200" kern="1200" dirty="0">
                <a:solidFill>
                  <a:schemeClr val="tx1"/>
                </a:solidFill>
                <a:effectLst/>
                <a:latin typeface="+mn-lt"/>
                <a:ea typeface="+mn-ea"/>
                <a:cs typeface="+mn-cs"/>
              </a:rPr>
              <a:t>- Second point: implementations are scoped against a custom SOW with one flat fee, no hourly billing, no surprise overages</a:t>
            </a:r>
          </a:p>
          <a:p>
            <a:r>
              <a:rPr lang="en-US" sz="1200" kern="1200" dirty="0">
                <a:solidFill>
                  <a:schemeClr val="tx1"/>
                </a:solidFill>
                <a:effectLst/>
                <a:latin typeface="+mn-lt"/>
                <a:ea typeface="+mn-ea"/>
                <a:cs typeface="+mn-cs"/>
              </a:rPr>
              <a:t>- Third point: training happens hands-on, in your own live instance, on your actual forms and processes, not a generic demo environment</a:t>
            </a:r>
          </a:p>
          <a:p>
            <a:r>
              <a:rPr lang="en-US" sz="1200" kern="1200" dirty="0">
                <a:solidFill>
                  <a:schemeClr val="tx1"/>
                </a:solidFill>
                <a:effectLst/>
                <a:latin typeface="+mn-lt"/>
                <a:ea typeface="+mn-ea"/>
                <a:cs typeface="+mn-cs"/>
              </a:rPr>
              <a:t>- Fourth point: after go-live, ongoing Managed and Premier services exist for institutions who want an extension of their own team, not just a vendor who disappears after the contract's signed</a:t>
            </a:r>
          </a:p>
          <a:p>
            <a:r>
              <a:rPr lang="en-US" sz="1200" kern="1200" dirty="0">
                <a:solidFill>
                  <a:schemeClr val="tx1"/>
                </a:solidFill>
                <a:effectLst/>
                <a:latin typeface="+mn-lt"/>
                <a:ea typeface="+mn-ea"/>
                <a:cs typeface="+mn-cs"/>
              </a:rPr>
              <a:t>- Keep this entirely first-person about Softdocs and </a:t>
            </a:r>
            <a:r>
              <a:rPr lang="en-US" sz="1200" kern="1200" dirty="0" err="1">
                <a:solidFill>
                  <a:schemeClr val="tx1"/>
                </a:solidFill>
                <a:effectLst/>
                <a:latin typeface="+mn-lt"/>
                <a:ea typeface="+mn-ea"/>
                <a:cs typeface="+mn-cs"/>
              </a:rPr>
              <a:t>Etrieve</a:t>
            </a:r>
            <a:r>
              <a:rPr lang="en-US" sz="1200" kern="1200" dirty="0">
                <a:solidFill>
                  <a:schemeClr val="tx1"/>
                </a:solidFill>
                <a:effectLst/>
                <a:latin typeface="+mn-lt"/>
                <a:ea typeface="+mn-ea"/>
                <a:cs typeface="+mn-cs"/>
              </a:rPr>
              <a:t>, no comparisons, no "unlike other vendors," just what's true about this one</a:t>
            </a:r>
          </a:p>
          <a:p>
            <a:r>
              <a:rPr lang="en-US" sz="1200" kern="1200" dirty="0">
                <a:solidFill>
                  <a:schemeClr val="tx1"/>
                </a:solidFill>
                <a:effectLst/>
                <a:latin typeface="+mn-lt"/>
                <a:ea typeface="+mn-ea"/>
                <a:cs typeface="+mn-cs"/>
              </a:rPr>
              <a:t>- Transition: "so with all that in mind, where do you actually start?"</a:t>
            </a:r>
          </a:p>
          <a:p>
            <a:pPr>
              <a:lnSpc>
                <a:spcPct val="110000"/>
              </a:lnSpc>
              <a:spcAft>
                <a:spcPts val="600"/>
              </a:spcAft>
            </a:pPr>
            <a:endParaRPr lang="en-US" sz="1200" dirty="0">
              <a:solidFill>
                <a:schemeClr val="tx1">
                  <a:lumMod val="50000"/>
                  <a:lumOff val="50000"/>
                </a:schemeClr>
              </a:solidFill>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9C6229B1-7BEE-479D-9DC8-9104AEE7A9B5}" type="slidenum">
              <a:rPr lang="en-US" smtClean="0"/>
              <a:t>13</a:t>
            </a:fld>
            <a:endParaRPr lang="en-US"/>
          </a:p>
        </p:txBody>
      </p:sp>
    </p:spTree>
    <p:extLst>
      <p:ext uri="{BB962C8B-B14F-4D97-AF65-F5344CB8AC3E}">
        <p14:creationId xmlns:p14="http://schemas.microsoft.com/office/powerpoint/2010/main" val="3604701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A44D5-C55C-D7D0-24F6-F533D3C367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605C90-E755-346C-7C29-30FDB597B1F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C27FF0B-EEFF-9AD8-D172-B063162184CF}"/>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Reassure first: five signs is a lot, you don't need to tackle all five at once</a:t>
            </a:r>
          </a:p>
          <a:p>
            <a:r>
              <a:rPr lang="en-US" sz="1200" kern="1200" dirty="0">
                <a:solidFill>
                  <a:schemeClr val="tx1"/>
                </a:solidFill>
                <a:effectLst/>
                <a:latin typeface="+mn-lt"/>
                <a:ea typeface="+mn-ea"/>
                <a:cs typeface="+mn-cs"/>
              </a:rPr>
              <a:t>- Three questions to filter with:</a:t>
            </a:r>
          </a:p>
          <a:p>
            <a:r>
              <a:rPr lang="en-US" sz="1200" kern="1200" dirty="0">
                <a:solidFill>
                  <a:schemeClr val="tx1"/>
                </a:solidFill>
                <a:effectLst/>
                <a:latin typeface="+mn-lt"/>
                <a:ea typeface="+mn-ea"/>
                <a:cs typeface="+mn-cs"/>
              </a:rPr>
              <a:t>  - How often does this happen? Something that happens 500 times a semester beats something that happens 5 times</a:t>
            </a:r>
          </a:p>
          <a:p>
            <a:r>
              <a:rPr lang="en-US" sz="1200" kern="1200" dirty="0">
                <a:solidFill>
                  <a:schemeClr val="tx1"/>
                </a:solidFill>
                <a:effectLst/>
                <a:latin typeface="+mn-lt"/>
                <a:ea typeface="+mn-ea"/>
                <a:cs typeface="+mn-cs"/>
              </a:rPr>
              <a:t>  - What's the risk if it stays broken? Just annoying, or real compliance, security, or data-integrity exposure?</a:t>
            </a:r>
          </a:p>
          <a:p>
            <a:r>
              <a:rPr lang="en-US" sz="1200" kern="1200" dirty="0">
                <a:solidFill>
                  <a:schemeClr val="tx1"/>
                </a:solidFill>
                <a:effectLst/>
                <a:latin typeface="+mn-lt"/>
                <a:ea typeface="+mn-ea"/>
                <a:cs typeface="+mn-cs"/>
              </a:rPr>
              <a:t>  - How visible is the pain? Are people actively complaining, escalating, working around it?</a:t>
            </a:r>
          </a:p>
          <a:p>
            <a:r>
              <a:rPr lang="en-US" sz="1200" kern="1200" dirty="0">
                <a:solidFill>
                  <a:schemeClr val="tx1"/>
                </a:solidFill>
                <a:effectLst/>
                <a:latin typeface="+mn-lt"/>
                <a:ea typeface="+mn-ea"/>
                <a:cs typeface="+mn-cs"/>
              </a:rPr>
              <a:t>- The process scoring high on all three, that's the one worth starting with, not the biggest project or the most impressive fix</a:t>
            </a:r>
          </a:p>
          <a:p>
            <a:r>
              <a:rPr lang="en-US" sz="1200" kern="1200" dirty="0">
                <a:solidFill>
                  <a:schemeClr val="tx1"/>
                </a:solidFill>
                <a:effectLst/>
                <a:latin typeface="+mn-lt"/>
                <a:ea typeface="+mn-ea"/>
                <a:cs typeface="+mn-cs"/>
              </a:rPr>
              <a:t>- Audience connection: invite them to think of one process in their own office right now, silently, and see if it scores high on more than one axis</a:t>
            </a:r>
          </a:p>
          <a:p>
            <a:r>
              <a:rPr lang="en-US" sz="1200" kern="1200" dirty="0">
                <a:solidFill>
                  <a:schemeClr val="tx1"/>
                </a:solidFill>
                <a:effectLst/>
                <a:latin typeface="+mn-lt"/>
                <a:ea typeface="+mn-ea"/>
                <a:cs typeface="+mn-cs"/>
              </a:rPr>
              <a:t>- This is the slide to slow down on, it's the actual takeaway, give it room</a:t>
            </a:r>
          </a:p>
          <a:p>
            <a:endParaRPr lang="en-US" dirty="0"/>
          </a:p>
        </p:txBody>
      </p:sp>
      <p:sp>
        <p:nvSpPr>
          <p:cNvPr id="4" name="Slide Number Placeholder 3">
            <a:extLst>
              <a:ext uri="{FF2B5EF4-FFF2-40B4-BE49-F238E27FC236}">
                <a16:creationId xmlns:a16="http://schemas.microsoft.com/office/drawing/2014/main" id="{831EBF01-796D-2E18-4FBF-6491B85BCAEF}"/>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422334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D0770-34C0-31A6-7583-4092DEF900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97DDC1-FBDF-E309-8D7F-F609E88CA1E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CD4CF6-DC59-7BBC-BDEE-B830BB8B67AC}"/>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Recap fast, one line each: nobody's doing anything wrong, it accumulated; five signs, you just walked through them; fixing it looks like the same work with visibility; pick the highest-scoring one and start there</a:t>
            </a:r>
          </a:p>
          <a:p>
            <a:r>
              <a:rPr lang="en-US" sz="1200" kern="1200" dirty="0">
                <a:solidFill>
                  <a:schemeClr val="tx1"/>
                </a:solidFill>
                <a:effectLst/>
                <a:latin typeface="+mn-lt"/>
                <a:ea typeface="+mn-ea"/>
                <a:cs typeface="+mn-cs"/>
              </a:rPr>
              <a:t>- Open for questions, mention you'll also be at the table afterward for anyone who'd rather talk one-on-one</a:t>
            </a:r>
          </a:p>
          <a:p>
            <a:r>
              <a:rPr lang="en-US" sz="1200" kern="1200" dirty="0">
                <a:solidFill>
                  <a:schemeClr val="tx1"/>
                </a:solidFill>
                <a:effectLst/>
                <a:latin typeface="+mn-lt"/>
                <a:ea typeface="+mn-ea"/>
                <a:cs typeface="+mn-cs"/>
              </a:rPr>
              <a:t>- Keep the close warm, thank the room for their time</a:t>
            </a:r>
            <a:endParaRPr lang="en-US" sz="1200" kern="1200" dirty="0">
              <a:solidFill>
                <a:schemeClr val="tx1"/>
              </a:solidFill>
              <a:effectLst/>
              <a:latin typeface="+mn-lt"/>
              <a:ea typeface="Calibri"/>
              <a:cs typeface="Calibri"/>
            </a:endParaRPr>
          </a:p>
          <a:p>
            <a:endParaRPr lang="en-US" dirty="0"/>
          </a:p>
        </p:txBody>
      </p:sp>
      <p:sp>
        <p:nvSpPr>
          <p:cNvPr id="4" name="Footer Placeholder 3">
            <a:extLst>
              <a:ext uri="{FF2B5EF4-FFF2-40B4-BE49-F238E27FC236}">
                <a16:creationId xmlns:a16="http://schemas.microsoft.com/office/drawing/2014/main" id="{E74717E0-DE08-D8BE-7031-55910D8A3D50}"/>
              </a:ext>
            </a:extLst>
          </p:cNvPr>
          <p:cNvSpPr>
            <a:spLocks noGrp="1"/>
          </p:cNvSpPr>
          <p:nvPr>
            <p:ph type="ftr" sz="quarter" idx="4"/>
          </p:nvPr>
        </p:nvSpPr>
        <p:spPr/>
        <p:txBody>
          <a:bodyPr/>
          <a:lstStyle/>
          <a:p>
            <a:endParaRPr lang="en-US"/>
          </a:p>
        </p:txBody>
      </p:sp>
      <p:sp>
        <p:nvSpPr>
          <p:cNvPr id="5" name="Slide Number Placeholder 4">
            <a:extLst>
              <a:ext uri="{FF2B5EF4-FFF2-40B4-BE49-F238E27FC236}">
                <a16:creationId xmlns:a16="http://schemas.microsoft.com/office/drawing/2014/main" id="{A058653D-90C7-0876-0F8E-D9DA92ADB05E}"/>
              </a:ext>
            </a:extLst>
          </p:cNvPr>
          <p:cNvSpPr>
            <a:spLocks noGrp="1"/>
          </p:cNvSpPr>
          <p:nvPr>
            <p:ph type="sldNum" sz="quarter" idx="5"/>
          </p:nvPr>
        </p:nvSpPr>
        <p:spPr/>
        <p:txBody>
          <a:bodyPr/>
          <a:lstStyle/>
          <a:p>
            <a:fld id="{9C6229B1-7BEE-479D-9DC8-9104AEE7A9B5}" type="slidenum">
              <a:rPr lang="en-US" smtClean="0"/>
              <a:t>15</a:t>
            </a:fld>
            <a:endParaRPr lang="en-US"/>
          </a:p>
        </p:txBody>
      </p:sp>
    </p:spTree>
    <p:extLst>
      <p:ext uri="{BB962C8B-B14F-4D97-AF65-F5344CB8AC3E}">
        <p14:creationId xmlns:p14="http://schemas.microsoft.com/office/powerpoint/2010/main" val="5689860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bg>
      <p:bgPr>
        <a:gradFill>
          <a:gsLst>
            <a:gs pos="0">
              <a:schemeClr val="accent2">
                <a:lumMod val="40000"/>
                <a:lumOff val="60000"/>
              </a:schemeClr>
            </a:gs>
            <a:gs pos="75000">
              <a:schemeClr val="bg1"/>
            </a:gs>
          </a:gsLst>
          <a:lin ang="162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FD175-212B-EB73-FCAE-055E0B035479}"/>
              </a:ext>
            </a:extLst>
          </p:cNvPr>
          <p:cNvSpPr>
            <a:spLocks noGrp="1"/>
          </p:cNvSpPr>
          <p:nvPr>
            <p:ph type="title"/>
          </p:nvPr>
        </p:nvSpPr>
        <p:spPr>
          <a:xfrm>
            <a:off x="612648" y="2202465"/>
            <a:ext cx="7316010" cy="2606667"/>
          </a:xfrm>
        </p:spPr>
        <p:txBody>
          <a:bodyPr anchor="b">
            <a:normAutofit/>
          </a:bodyPr>
          <a:lstStyle>
            <a:lvl1pPr>
              <a:lnSpc>
                <a:spcPct val="80000"/>
              </a:lnSpc>
              <a:defRPr sz="5400" b="1" spc="-200" baseline="0">
                <a:solidFill>
                  <a:schemeClr val="accent2"/>
                </a:solidFill>
                <a:latin typeface="Plus Jakarta Sans" pitchFamily="2" charset="77"/>
                <a:cs typeface="Plus Jakarta Sans" pitchFamily="2" charset="77"/>
              </a:defRPr>
            </a:lvl1pPr>
          </a:lstStyle>
          <a:p>
            <a:r>
              <a:rPr lang="en-US" dirty="0"/>
              <a:t>Click to edit Master title style</a:t>
            </a:r>
          </a:p>
        </p:txBody>
      </p:sp>
      <p:sp>
        <p:nvSpPr>
          <p:cNvPr id="3" name="Text Placeholder 2">
            <a:extLst>
              <a:ext uri="{FF2B5EF4-FFF2-40B4-BE49-F238E27FC236}">
                <a16:creationId xmlns:a16="http://schemas.microsoft.com/office/drawing/2014/main" id="{5157B3CC-AFA8-041F-FCB4-CA24B19443B4}"/>
              </a:ext>
            </a:extLst>
          </p:cNvPr>
          <p:cNvSpPr>
            <a:spLocks noGrp="1"/>
          </p:cNvSpPr>
          <p:nvPr>
            <p:ph type="body" idx="1"/>
          </p:nvPr>
        </p:nvSpPr>
        <p:spPr>
          <a:xfrm>
            <a:off x="612648" y="4954462"/>
            <a:ext cx="7316010" cy="424732"/>
          </a:xfrm>
        </p:spPr>
        <p:txBody>
          <a:bodyPr>
            <a:spAutoFit/>
          </a:bodyPr>
          <a:lstStyle>
            <a:lvl1pPr marL="0" indent="0">
              <a:buNone/>
              <a:defRPr sz="2400">
                <a:solidFill>
                  <a:schemeClr val="tx1"/>
                </a:solidFill>
                <a:latin typeface="Plus Jakarta Sans" pitchFamily="2" charset="77"/>
                <a:cs typeface="Plus Jakarta Sans" pitchFamily="2" charset="77"/>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5" name="Picture 10">
            <a:extLst>
              <a:ext uri="{FF2B5EF4-FFF2-40B4-BE49-F238E27FC236}">
                <a16:creationId xmlns:a16="http://schemas.microsoft.com/office/drawing/2014/main" id="{BFA518D6-4B97-DD7B-53F4-F22905E0C49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05244" y="676801"/>
            <a:ext cx="3172274" cy="634455"/>
          </a:xfrm>
          <a:prstGeom prst="rect">
            <a:avLst/>
          </a:prstGeom>
        </p:spPr>
      </p:pic>
      <p:sp>
        <p:nvSpPr>
          <p:cNvPr id="8" name="Picture Placeholder 7">
            <a:extLst>
              <a:ext uri="{FF2B5EF4-FFF2-40B4-BE49-F238E27FC236}">
                <a16:creationId xmlns:a16="http://schemas.microsoft.com/office/drawing/2014/main" id="{20257E73-D8EA-30F4-AFC2-42E86FC7E850}"/>
              </a:ext>
            </a:extLst>
          </p:cNvPr>
          <p:cNvSpPr>
            <a:spLocks noGrp="1"/>
          </p:cNvSpPr>
          <p:nvPr>
            <p:ph type="pic" sz="quarter" idx="10"/>
          </p:nvPr>
        </p:nvSpPr>
        <p:spPr>
          <a:xfrm>
            <a:off x="8646772" y="2500131"/>
            <a:ext cx="2283005" cy="2283005"/>
          </a:xfrm>
          <a:prstGeom prst="ellipse">
            <a:avLst/>
          </a:prstGeom>
        </p:spPr>
        <p:txBody>
          <a:bodyPr/>
          <a:lstStyle/>
          <a:p>
            <a:endParaRPr lang="en-US"/>
          </a:p>
        </p:txBody>
      </p:sp>
      <p:sp>
        <p:nvSpPr>
          <p:cNvPr id="14" name="Text Placeholder 13">
            <a:extLst>
              <a:ext uri="{FF2B5EF4-FFF2-40B4-BE49-F238E27FC236}">
                <a16:creationId xmlns:a16="http://schemas.microsoft.com/office/drawing/2014/main" id="{7A1B40CF-5D8D-949B-6B38-46BF9736A4A3}"/>
              </a:ext>
            </a:extLst>
          </p:cNvPr>
          <p:cNvSpPr>
            <a:spLocks noGrp="1"/>
          </p:cNvSpPr>
          <p:nvPr>
            <p:ph type="body" sz="quarter" idx="11" hasCustomPrompt="1"/>
          </p:nvPr>
        </p:nvSpPr>
        <p:spPr>
          <a:xfrm>
            <a:off x="8166769" y="4954588"/>
            <a:ext cx="3239735" cy="371127"/>
          </a:xfrm>
        </p:spPr>
        <p:txBody>
          <a:bodyPr>
            <a:spAutoFit/>
          </a:bodyPr>
          <a:lstStyle>
            <a:lvl1pPr algn="ctr">
              <a:buNone/>
              <a:defRPr sz="2000" b="1">
                <a:solidFill>
                  <a:schemeClr val="tx1"/>
                </a:solidFill>
                <a:latin typeface="Plus Jakarta Sans" pitchFamily="2" charset="77"/>
                <a:cs typeface="Plus Jakarta Sans" pitchFamily="2" charset="77"/>
              </a:defRPr>
            </a:lvl1pPr>
          </a:lstStyle>
          <a:p>
            <a:pPr lvl="0"/>
            <a:r>
              <a:rPr lang="en-US" dirty="0"/>
              <a:t>Presenter Name</a:t>
            </a:r>
          </a:p>
        </p:txBody>
      </p:sp>
      <p:sp>
        <p:nvSpPr>
          <p:cNvPr id="15" name="Text Placeholder 13">
            <a:extLst>
              <a:ext uri="{FF2B5EF4-FFF2-40B4-BE49-F238E27FC236}">
                <a16:creationId xmlns:a16="http://schemas.microsoft.com/office/drawing/2014/main" id="{F751B65C-19A7-A067-FA3F-0CAF754D19D6}"/>
              </a:ext>
            </a:extLst>
          </p:cNvPr>
          <p:cNvSpPr>
            <a:spLocks noGrp="1"/>
          </p:cNvSpPr>
          <p:nvPr>
            <p:ph type="body" sz="quarter" idx="12" hasCustomPrompt="1"/>
          </p:nvPr>
        </p:nvSpPr>
        <p:spPr>
          <a:xfrm>
            <a:off x="8166768" y="5427716"/>
            <a:ext cx="3239735" cy="343235"/>
          </a:xfrm>
        </p:spPr>
        <p:txBody>
          <a:bodyPr>
            <a:spAutoFit/>
          </a:bodyPr>
          <a:lstStyle>
            <a:lvl1pPr algn="ctr">
              <a:buNone/>
              <a:defRPr sz="1800" b="0">
                <a:solidFill>
                  <a:schemeClr val="tx1"/>
                </a:solidFill>
                <a:latin typeface="Plus Jakarta Sans" pitchFamily="2" charset="77"/>
                <a:cs typeface="Plus Jakarta Sans" pitchFamily="2" charset="77"/>
              </a:defRPr>
            </a:lvl1pPr>
          </a:lstStyle>
          <a:p>
            <a:pPr lvl="0"/>
            <a:r>
              <a:rPr lang="en-US" dirty="0"/>
              <a:t>Presenter Title </a:t>
            </a:r>
          </a:p>
        </p:txBody>
      </p:sp>
      <p:sp>
        <p:nvSpPr>
          <p:cNvPr id="16" name="Text Placeholder 13">
            <a:extLst>
              <a:ext uri="{FF2B5EF4-FFF2-40B4-BE49-F238E27FC236}">
                <a16:creationId xmlns:a16="http://schemas.microsoft.com/office/drawing/2014/main" id="{AC8D563D-25F4-CB9E-4A45-C48F6F6B75B5}"/>
              </a:ext>
            </a:extLst>
          </p:cNvPr>
          <p:cNvSpPr>
            <a:spLocks noGrp="1"/>
          </p:cNvSpPr>
          <p:nvPr>
            <p:ph type="body" sz="quarter" idx="13" hasCustomPrompt="1"/>
          </p:nvPr>
        </p:nvSpPr>
        <p:spPr>
          <a:xfrm>
            <a:off x="8166768" y="5872952"/>
            <a:ext cx="3239735" cy="287451"/>
          </a:xfrm>
        </p:spPr>
        <p:txBody>
          <a:bodyPr>
            <a:spAutoFit/>
          </a:bodyPr>
          <a:lstStyle>
            <a:lvl1pPr algn="ctr">
              <a:buNone/>
              <a:defRPr sz="1400" b="0">
                <a:solidFill>
                  <a:schemeClr val="tx1"/>
                </a:solidFill>
                <a:latin typeface="Plus Jakarta Sans" pitchFamily="2" charset="77"/>
                <a:cs typeface="Plus Jakarta Sans" pitchFamily="2" charset="77"/>
              </a:defRPr>
            </a:lvl1pPr>
          </a:lstStyle>
          <a:p>
            <a:pPr lvl="0"/>
            <a:r>
              <a:rPr lang="en-US" dirty="0"/>
              <a:t>Presenter Bio</a:t>
            </a:r>
          </a:p>
        </p:txBody>
      </p:sp>
      <p:sp>
        <p:nvSpPr>
          <p:cNvPr id="19" name="Online Image Placeholder 17">
            <a:extLst>
              <a:ext uri="{FF2B5EF4-FFF2-40B4-BE49-F238E27FC236}">
                <a16:creationId xmlns:a16="http://schemas.microsoft.com/office/drawing/2014/main" id="{7EDCE31C-9B29-68F7-5738-B2AA06EDF0BF}"/>
              </a:ext>
            </a:extLst>
          </p:cNvPr>
          <p:cNvSpPr>
            <a:spLocks noGrp="1"/>
          </p:cNvSpPr>
          <p:nvPr>
            <p:ph type="clipArt" sz="quarter" idx="14"/>
          </p:nvPr>
        </p:nvSpPr>
        <p:spPr>
          <a:xfrm>
            <a:off x="8396115" y="471790"/>
            <a:ext cx="2781039" cy="1044476"/>
          </a:xfrm>
        </p:spPr>
        <p:txBody>
          <a:bodyPr/>
          <a:lstStyle>
            <a:lvl1pPr>
              <a:buNone/>
              <a:defRPr/>
            </a:lvl1pPr>
          </a:lstStyle>
          <a:p>
            <a:endParaRPr lang="en-US" dirty="0"/>
          </a:p>
        </p:txBody>
      </p:sp>
    </p:spTree>
    <p:extLst>
      <p:ext uri="{BB962C8B-B14F-4D97-AF65-F5344CB8AC3E}">
        <p14:creationId xmlns:p14="http://schemas.microsoft.com/office/powerpoint/2010/main" val="437185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4828ADD-39A1-3592-B65D-61D8AE601C47}"/>
              </a:ext>
            </a:extLst>
          </p:cNvPr>
          <p:cNvGrpSpPr/>
          <p:nvPr userDrawn="1"/>
        </p:nvGrpSpPr>
        <p:grpSpPr>
          <a:xfrm>
            <a:off x="0" y="6400799"/>
            <a:ext cx="12192000" cy="412751"/>
            <a:chOff x="0" y="6400799"/>
            <a:chExt cx="12192000" cy="412751"/>
          </a:xfrm>
        </p:grpSpPr>
        <p:sp>
          <p:nvSpPr>
            <p:cNvPr id="4" name="Rectangle 3">
              <a:extLst>
                <a:ext uri="{FF2B5EF4-FFF2-40B4-BE49-F238E27FC236}">
                  <a16:creationId xmlns:a16="http://schemas.microsoft.com/office/drawing/2014/main" id="{3C84668A-1738-D8D9-D0B6-F8AEDFB1C165}"/>
                </a:ext>
              </a:extLst>
            </p:cNvPr>
            <p:cNvSpPr/>
            <p:nvPr userDrawn="1"/>
          </p:nvSpPr>
          <p:spPr>
            <a:xfrm>
              <a:off x="0" y="6400800"/>
              <a:ext cx="12192000" cy="412750"/>
            </a:xfrm>
            <a:prstGeom prst="rect">
              <a:avLst/>
            </a:prstGeom>
            <a:solidFill>
              <a:srgbClr val="F4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87EC0D95-893B-3D2A-C387-3ED48FC16304}"/>
                </a:ext>
              </a:extLst>
            </p:cNvPr>
            <p:cNvSpPr txBox="1">
              <a:spLocks/>
            </p:cNvSpPr>
            <p:nvPr userDrawn="1"/>
          </p:nvSpPr>
          <p:spPr>
            <a:xfrm>
              <a:off x="7154802" y="6400799"/>
              <a:ext cx="3323492" cy="41275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2026 Softdocs. Confidential and proprietary.</a:t>
              </a:r>
            </a:p>
          </p:txBody>
        </p:sp>
        <p:pic>
          <p:nvPicPr>
            <p:cNvPr id="6" name="Picture 10">
              <a:extLst>
                <a:ext uri="{FF2B5EF4-FFF2-40B4-BE49-F238E27FC236}">
                  <a16:creationId xmlns:a16="http://schemas.microsoft.com/office/drawing/2014/main" id="{8215D658-E33E-B2A5-5A89-5A49402F3F4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591801" y="6499793"/>
              <a:ext cx="987550" cy="197510"/>
            </a:xfrm>
            <a:prstGeom prst="rect">
              <a:avLst/>
            </a:prstGeom>
          </p:spPr>
        </p:pic>
      </p:grpSp>
      <p:pic>
        <p:nvPicPr>
          <p:cNvPr id="10" name="Picture 9" descr="A purple background with lines&#10;&#10;AI-generated content may be incorrect.">
            <a:extLst>
              <a:ext uri="{FF2B5EF4-FFF2-40B4-BE49-F238E27FC236}">
                <a16:creationId xmlns:a16="http://schemas.microsoft.com/office/drawing/2014/main" id="{D58AD6D8-A445-3EFC-F825-611C5F8AFA6B}"/>
              </a:ext>
            </a:extLst>
          </p:cNvPr>
          <p:cNvPicPr>
            <a:picLocks noChangeAspect="1"/>
          </p:cNvPicPr>
          <p:nvPr userDrawn="1"/>
        </p:nvPicPr>
        <p:blipFill>
          <a:blip r:embed="rId3"/>
          <a:srcRect l="45321" t="-1" r="47407" b="39483"/>
          <a:stretch/>
        </p:blipFill>
        <p:spPr>
          <a:xfrm>
            <a:off x="1" y="0"/>
            <a:ext cx="212650" cy="1210228"/>
          </a:xfrm>
          <a:prstGeom prst="rect">
            <a:avLst/>
          </a:prstGeom>
        </p:spPr>
      </p:pic>
      <p:sp>
        <p:nvSpPr>
          <p:cNvPr id="2" name="Title 1">
            <a:extLst>
              <a:ext uri="{FF2B5EF4-FFF2-40B4-BE49-F238E27FC236}">
                <a16:creationId xmlns:a16="http://schemas.microsoft.com/office/drawing/2014/main" id="{AB7B2727-5DDC-9BD3-AB4E-8FA5A52CF51D}"/>
              </a:ext>
            </a:extLst>
          </p:cNvPr>
          <p:cNvSpPr>
            <a:spLocks noGrp="1"/>
          </p:cNvSpPr>
          <p:nvPr>
            <p:ph type="title"/>
          </p:nvPr>
        </p:nvSpPr>
        <p:spPr>
          <a:xfrm>
            <a:off x="609600" y="182562"/>
            <a:ext cx="10972800" cy="1022611"/>
          </a:xfrm>
        </p:spPr>
        <p:txBody>
          <a:bodyPr>
            <a:normAutofit/>
          </a:bodyPr>
          <a:lstStyle>
            <a:lvl1pPr>
              <a:lnSpc>
                <a:spcPct val="85000"/>
              </a:lnSpc>
              <a:defRPr sz="4400" b="1" i="0" spc="-150" baseline="0">
                <a:solidFill>
                  <a:schemeClr val="accent3"/>
                </a:solidFill>
                <a:latin typeface="Plus Jakarta Sans ExtraBold" pitchFamily="2" charset="77"/>
                <a:cs typeface="Plus Jakarta Sans ExtraBold" pitchFamily="2" charset="77"/>
              </a:defRPr>
            </a:lvl1pPr>
          </a:lstStyle>
          <a:p>
            <a:r>
              <a:rPr lang="en-US" dirty="0"/>
              <a:t>Click to edit Master</a:t>
            </a:r>
          </a:p>
        </p:txBody>
      </p:sp>
      <p:pic>
        <p:nvPicPr>
          <p:cNvPr id="17" name="Picture 16" descr="A black background with a black square&#10;&#10;AI-generated content may be incorrect.">
            <a:extLst>
              <a:ext uri="{FF2B5EF4-FFF2-40B4-BE49-F238E27FC236}">
                <a16:creationId xmlns:a16="http://schemas.microsoft.com/office/drawing/2014/main" id="{AB6E8DDC-984C-186E-1D51-84CC5CD992AA}"/>
              </a:ext>
            </a:extLst>
          </p:cNvPr>
          <p:cNvPicPr>
            <a:picLocks noChangeAspect="1"/>
          </p:cNvPicPr>
          <p:nvPr userDrawn="1"/>
        </p:nvPicPr>
        <p:blipFill>
          <a:blip r:embed="rId4">
            <a:duotone>
              <a:schemeClr val="accent2">
                <a:shade val="45000"/>
                <a:satMod val="135000"/>
              </a:schemeClr>
              <a:prstClr val="white"/>
            </a:duotone>
          </a:blip>
          <a:srcRect l="35790" b="19022"/>
          <a:stretch/>
        </p:blipFill>
        <p:spPr>
          <a:xfrm>
            <a:off x="1" y="5087609"/>
            <a:ext cx="1403824" cy="1770392"/>
          </a:xfrm>
          <a:prstGeom prst="rect">
            <a:avLst/>
          </a:prstGeom>
        </p:spPr>
      </p:pic>
    </p:spTree>
    <p:extLst>
      <p:ext uri="{BB962C8B-B14F-4D97-AF65-F5344CB8AC3E}">
        <p14:creationId xmlns:p14="http://schemas.microsoft.com/office/powerpoint/2010/main" val="3440458006"/>
      </p:ext>
    </p:extLst>
  </p:cSld>
  <p:clrMapOvr>
    <a:masterClrMapping/>
  </p:clrMapOvr>
  <p:transition spd="slow" advClick="0" advTm="12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4828ADD-39A1-3592-B65D-61D8AE601C47}"/>
              </a:ext>
            </a:extLst>
          </p:cNvPr>
          <p:cNvGrpSpPr/>
          <p:nvPr userDrawn="1"/>
        </p:nvGrpSpPr>
        <p:grpSpPr>
          <a:xfrm>
            <a:off x="0" y="6400799"/>
            <a:ext cx="12192000" cy="412751"/>
            <a:chOff x="0" y="6400799"/>
            <a:chExt cx="12192000" cy="412751"/>
          </a:xfrm>
        </p:grpSpPr>
        <p:sp>
          <p:nvSpPr>
            <p:cNvPr id="4" name="Rectangle 3">
              <a:extLst>
                <a:ext uri="{FF2B5EF4-FFF2-40B4-BE49-F238E27FC236}">
                  <a16:creationId xmlns:a16="http://schemas.microsoft.com/office/drawing/2014/main" id="{3C84668A-1738-D8D9-D0B6-F8AEDFB1C165}"/>
                </a:ext>
              </a:extLst>
            </p:cNvPr>
            <p:cNvSpPr/>
            <p:nvPr userDrawn="1"/>
          </p:nvSpPr>
          <p:spPr>
            <a:xfrm>
              <a:off x="0" y="6400800"/>
              <a:ext cx="12192000" cy="412750"/>
            </a:xfrm>
            <a:prstGeom prst="rect">
              <a:avLst/>
            </a:prstGeom>
            <a:solidFill>
              <a:srgbClr val="F4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87EC0D95-893B-3D2A-C387-3ED48FC16304}"/>
                </a:ext>
              </a:extLst>
            </p:cNvPr>
            <p:cNvSpPr txBox="1">
              <a:spLocks/>
            </p:cNvSpPr>
            <p:nvPr userDrawn="1"/>
          </p:nvSpPr>
          <p:spPr>
            <a:xfrm>
              <a:off x="7154802" y="6400799"/>
              <a:ext cx="3323492" cy="41275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2026 Softdocs. Confidential and proprietary.</a:t>
              </a:r>
            </a:p>
          </p:txBody>
        </p:sp>
        <p:pic>
          <p:nvPicPr>
            <p:cNvPr id="6" name="Picture 10">
              <a:extLst>
                <a:ext uri="{FF2B5EF4-FFF2-40B4-BE49-F238E27FC236}">
                  <a16:creationId xmlns:a16="http://schemas.microsoft.com/office/drawing/2014/main" id="{8215D658-E33E-B2A5-5A89-5A49402F3F4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591801" y="6499793"/>
              <a:ext cx="987550" cy="197510"/>
            </a:xfrm>
            <a:prstGeom prst="rect">
              <a:avLst/>
            </a:prstGeom>
          </p:spPr>
        </p:pic>
      </p:grpSp>
      <p:pic>
        <p:nvPicPr>
          <p:cNvPr id="10" name="Picture 9" descr="A purple background with lines&#10;&#10;AI-generated content may be incorrect.">
            <a:extLst>
              <a:ext uri="{FF2B5EF4-FFF2-40B4-BE49-F238E27FC236}">
                <a16:creationId xmlns:a16="http://schemas.microsoft.com/office/drawing/2014/main" id="{D58AD6D8-A445-3EFC-F825-611C5F8AFA6B}"/>
              </a:ext>
            </a:extLst>
          </p:cNvPr>
          <p:cNvPicPr>
            <a:picLocks noChangeAspect="1"/>
          </p:cNvPicPr>
          <p:nvPr userDrawn="1"/>
        </p:nvPicPr>
        <p:blipFill>
          <a:blip r:embed="rId3"/>
          <a:srcRect l="45321" t="-1" r="47407" b="39483"/>
          <a:stretch/>
        </p:blipFill>
        <p:spPr>
          <a:xfrm>
            <a:off x="1" y="0"/>
            <a:ext cx="212650" cy="1210228"/>
          </a:xfrm>
          <a:prstGeom prst="rect">
            <a:avLst/>
          </a:prstGeom>
        </p:spPr>
      </p:pic>
      <p:sp>
        <p:nvSpPr>
          <p:cNvPr id="2" name="Title 1">
            <a:extLst>
              <a:ext uri="{FF2B5EF4-FFF2-40B4-BE49-F238E27FC236}">
                <a16:creationId xmlns:a16="http://schemas.microsoft.com/office/drawing/2014/main" id="{AB7B2727-5DDC-9BD3-AB4E-8FA5A52CF51D}"/>
              </a:ext>
            </a:extLst>
          </p:cNvPr>
          <p:cNvSpPr>
            <a:spLocks noGrp="1"/>
          </p:cNvSpPr>
          <p:nvPr>
            <p:ph type="title"/>
          </p:nvPr>
        </p:nvSpPr>
        <p:spPr>
          <a:xfrm>
            <a:off x="609600" y="182562"/>
            <a:ext cx="10972800" cy="1022611"/>
          </a:xfrm>
        </p:spPr>
        <p:txBody>
          <a:bodyPr>
            <a:normAutofit/>
          </a:bodyPr>
          <a:lstStyle>
            <a:lvl1pPr>
              <a:lnSpc>
                <a:spcPct val="85000"/>
              </a:lnSpc>
              <a:defRPr sz="4400" b="1" i="0" spc="-150" baseline="0">
                <a:solidFill>
                  <a:schemeClr val="accent3"/>
                </a:solidFill>
                <a:latin typeface="Plus Jakarta Sans ExtraBold" pitchFamily="2" charset="77"/>
                <a:cs typeface="Plus Jakarta Sans ExtraBold" pitchFamily="2" charset="77"/>
              </a:defRPr>
            </a:lvl1pPr>
          </a:lstStyle>
          <a:p>
            <a:r>
              <a:rPr lang="en-US" dirty="0"/>
              <a:t>Click to edit Master</a:t>
            </a:r>
          </a:p>
        </p:txBody>
      </p:sp>
      <p:pic>
        <p:nvPicPr>
          <p:cNvPr id="17" name="Picture 16" descr="A black background with a black square&#10;&#10;AI-generated content may be incorrect.">
            <a:extLst>
              <a:ext uri="{FF2B5EF4-FFF2-40B4-BE49-F238E27FC236}">
                <a16:creationId xmlns:a16="http://schemas.microsoft.com/office/drawing/2014/main" id="{AB6E8DDC-984C-186E-1D51-84CC5CD992AA}"/>
              </a:ext>
            </a:extLst>
          </p:cNvPr>
          <p:cNvPicPr>
            <a:picLocks noChangeAspect="1"/>
          </p:cNvPicPr>
          <p:nvPr userDrawn="1"/>
        </p:nvPicPr>
        <p:blipFill>
          <a:blip r:embed="rId4">
            <a:duotone>
              <a:schemeClr val="accent2">
                <a:shade val="45000"/>
                <a:satMod val="135000"/>
              </a:schemeClr>
              <a:prstClr val="white"/>
            </a:duotone>
          </a:blip>
          <a:srcRect l="35790" b="19022"/>
          <a:stretch/>
        </p:blipFill>
        <p:spPr>
          <a:xfrm>
            <a:off x="1" y="5087609"/>
            <a:ext cx="1403824" cy="1770392"/>
          </a:xfrm>
          <a:prstGeom prst="rect">
            <a:avLst/>
          </a:prstGeom>
        </p:spPr>
      </p:pic>
      <p:sp>
        <p:nvSpPr>
          <p:cNvPr id="7" name="Content Placeholder 12">
            <a:extLst>
              <a:ext uri="{FF2B5EF4-FFF2-40B4-BE49-F238E27FC236}">
                <a16:creationId xmlns:a16="http://schemas.microsoft.com/office/drawing/2014/main" id="{7875F8B3-485F-E67D-FB0D-7BBAAA501EE4}"/>
              </a:ext>
            </a:extLst>
          </p:cNvPr>
          <p:cNvSpPr>
            <a:spLocks noGrp="1"/>
          </p:cNvSpPr>
          <p:nvPr>
            <p:ph sz="quarter" idx="11"/>
          </p:nvPr>
        </p:nvSpPr>
        <p:spPr>
          <a:xfrm>
            <a:off x="609599" y="1604682"/>
            <a:ext cx="10969751" cy="4494493"/>
          </a:xfrm>
        </p:spPr>
        <p:txBody>
          <a:bodyPr>
            <a:normAutofit/>
          </a:bodyPr>
          <a:lstStyle>
            <a:lvl1pPr>
              <a:defRPr sz="2200" b="0" i="0">
                <a:latin typeface="Plus Jakarta Sans Medium" pitchFamily="2" charset="77"/>
                <a:cs typeface="Plus Jakarta Sans Medium" pitchFamily="2" charset="77"/>
              </a:defRPr>
            </a:lvl1pPr>
            <a:lvl2pPr>
              <a:defRPr sz="2000" b="0" i="0">
                <a:latin typeface="Plus Jakarta Sans Medium" pitchFamily="2" charset="77"/>
                <a:cs typeface="Plus Jakarta Sans Medium" pitchFamily="2" charset="77"/>
              </a:defRPr>
            </a:lvl2pPr>
            <a:lvl3pPr>
              <a:defRPr sz="1800" b="0" i="0">
                <a:latin typeface="Plus Jakarta Sans Medium" pitchFamily="2" charset="77"/>
                <a:cs typeface="Plus Jakarta Sans Medium" pitchFamily="2" charset="77"/>
              </a:defRPr>
            </a:lvl3pPr>
            <a:lvl4pPr>
              <a:defRPr sz="1600" b="0" i="0">
                <a:latin typeface="Plus Jakarta Sans Medium" pitchFamily="2" charset="77"/>
                <a:cs typeface="Plus Jakarta Sans Medium" pitchFamily="2" charset="77"/>
              </a:defRPr>
            </a:lvl4pPr>
            <a:lvl5pPr>
              <a:defRPr sz="1600" b="0" i="0">
                <a:latin typeface="Plus Jakarta Sans Medium" pitchFamily="2" charset="77"/>
                <a:cs typeface="Plus Jakarta Sans Medium"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6177666"/>
      </p:ext>
    </p:extLst>
  </p:cSld>
  <p:clrMapOvr>
    <a:masterClrMapping/>
  </p:clrMapOvr>
  <p:transition spd="slow" advClick="0" advTm="12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cap + Agenda">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4828ADD-39A1-3592-B65D-61D8AE601C47}"/>
              </a:ext>
            </a:extLst>
          </p:cNvPr>
          <p:cNvGrpSpPr/>
          <p:nvPr userDrawn="1"/>
        </p:nvGrpSpPr>
        <p:grpSpPr>
          <a:xfrm>
            <a:off x="0" y="6400799"/>
            <a:ext cx="12192000" cy="412751"/>
            <a:chOff x="0" y="6400799"/>
            <a:chExt cx="12192000" cy="412751"/>
          </a:xfrm>
        </p:grpSpPr>
        <p:sp>
          <p:nvSpPr>
            <p:cNvPr id="4" name="Rectangle 3">
              <a:extLst>
                <a:ext uri="{FF2B5EF4-FFF2-40B4-BE49-F238E27FC236}">
                  <a16:creationId xmlns:a16="http://schemas.microsoft.com/office/drawing/2014/main" id="{3C84668A-1738-D8D9-D0B6-F8AEDFB1C165}"/>
                </a:ext>
              </a:extLst>
            </p:cNvPr>
            <p:cNvSpPr/>
            <p:nvPr userDrawn="1"/>
          </p:nvSpPr>
          <p:spPr>
            <a:xfrm>
              <a:off x="0" y="6400800"/>
              <a:ext cx="12192000" cy="412750"/>
            </a:xfrm>
            <a:prstGeom prst="rect">
              <a:avLst/>
            </a:prstGeom>
            <a:solidFill>
              <a:srgbClr val="F4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87EC0D95-893B-3D2A-C387-3ED48FC16304}"/>
                </a:ext>
              </a:extLst>
            </p:cNvPr>
            <p:cNvSpPr txBox="1">
              <a:spLocks/>
            </p:cNvSpPr>
            <p:nvPr userDrawn="1"/>
          </p:nvSpPr>
          <p:spPr>
            <a:xfrm>
              <a:off x="7154802" y="6400799"/>
              <a:ext cx="3323492" cy="41275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2026 Softdocs. Confidential and proprietary.</a:t>
              </a:r>
            </a:p>
          </p:txBody>
        </p:sp>
        <p:pic>
          <p:nvPicPr>
            <p:cNvPr id="6" name="Picture 10">
              <a:extLst>
                <a:ext uri="{FF2B5EF4-FFF2-40B4-BE49-F238E27FC236}">
                  <a16:creationId xmlns:a16="http://schemas.microsoft.com/office/drawing/2014/main" id="{8215D658-E33E-B2A5-5A89-5A49402F3F4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591801" y="6499793"/>
              <a:ext cx="987550" cy="197510"/>
            </a:xfrm>
            <a:prstGeom prst="rect">
              <a:avLst/>
            </a:prstGeom>
          </p:spPr>
        </p:pic>
      </p:grpSp>
      <p:pic>
        <p:nvPicPr>
          <p:cNvPr id="10" name="Picture 9" descr="A purple background with lines&#10;&#10;AI-generated content may be incorrect.">
            <a:extLst>
              <a:ext uri="{FF2B5EF4-FFF2-40B4-BE49-F238E27FC236}">
                <a16:creationId xmlns:a16="http://schemas.microsoft.com/office/drawing/2014/main" id="{D58AD6D8-A445-3EFC-F825-611C5F8AFA6B}"/>
              </a:ext>
            </a:extLst>
          </p:cNvPr>
          <p:cNvPicPr>
            <a:picLocks noChangeAspect="1"/>
          </p:cNvPicPr>
          <p:nvPr userDrawn="1"/>
        </p:nvPicPr>
        <p:blipFill>
          <a:blip r:embed="rId3"/>
          <a:srcRect l="45321" t="-1" r="47407" b="39483"/>
          <a:stretch/>
        </p:blipFill>
        <p:spPr>
          <a:xfrm>
            <a:off x="1" y="0"/>
            <a:ext cx="212650" cy="1210228"/>
          </a:xfrm>
          <a:prstGeom prst="rect">
            <a:avLst/>
          </a:prstGeom>
        </p:spPr>
      </p:pic>
      <p:pic>
        <p:nvPicPr>
          <p:cNvPr id="17" name="Picture 16" descr="A black background with a black square&#10;&#10;AI-generated content may be incorrect.">
            <a:extLst>
              <a:ext uri="{FF2B5EF4-FFF2-40B4-BE49-F238E27FC236}">
                <a16:creationId xmlns:a16="http://schemas.microsoft.com/office/drawing/2014/main" id="{AB6E8DDC-984C-186E-1D51-84CC5CD992AA}"/>
              </a:ext>
            </a:extLst>
          </p:cNvPr>
          <p:cNvPicPr>
            <a:picLocks noChangeAspect="1"/>
          </p:cNvPicPr>
          <p:nvPr userDrawn="1"/>
        </p:nvPicPr>
        <p:blipFill>
          <a:blip r:embed="rId4">
            <a:duotone>
              <a:schemeClr val="accent2">
                <a:shade val="45000"/>
                <a:satMod val="135000"/>
              </a:schemeClr>
              <a:prstClr val="white"/>
            </a:duotone>
          </a:blip>
          <a:srcRect l="35790" b="19022"/>
          <a:stretch/>
        </p:blipFill>
        <p:spPr>
          <a:xfrm>
            <a:off x="1" y="5087609"/>
            <a:ext cx="1403824" cy="1770392"/>
          </a:xfrm>
          <a:prstGeom prst="rect">
            <a:avLst/>
          </a:prstGeom>
        </p:spPr>
      </p:pic>
      <p:sp>
        <p:nvSpPr>
          <p:cNvPr id="8" name="Text Placeholder 7">
            <a:extLst>
              <a:ext uri="{FF2B5EF4-FFF2-40B4-BE49-F238E27FC236}">
                <a16:creationId xmlns:a16="http://schemas.microsoft.com/office/drawing/2014/main" id="{E7406E5C-4300-5821-E935-E87DED1DE5AD}"/>
              </a:ext>
            </a:extLst>
          </p:cNvPr>
          <p:cNvSpPr>
            <a:spLocks noGrp="1"/>
          </p:cNvSpPr>
          <p:nvPr>
            <p:ph type="body" sz="quarter" idx="10" hasCustomPrompt="1"/>
          </p:nvPr>
        </p:nvSpPr>
        <p:spPr>
          <a:xfrm>
            <a:off x="609600" y="1757585"/>
            <a:ext cx="4806950" cy="426848"/>
          </a:xfrm>
        </p:spPr>
        <p:txBody>
          <a:bodyPr anchor="b" anchorCtr="0">
            <a:spAutoFit/>
          </a:bodyPr>
          <a:lstStyle>
            <a:lvl1pPr>
              <a:buNone/>
              <a:defRPr sz="2400" b="1" spc="-80" baseline="0">
                <a:solidFill>
                  <a:schemeClr val="accent2"/>
                </a:solidFill>
                <a:latin typeface="Plus Jakarta Sans" pitchFamily="2" charset="77"/>
                <a:cs typeface="Plus Jakarta Sans" pitchFamily="2" charset="77"/>
              </a:defRPr>
            </a:lvl1pPr>
          </a:lstStyle>
          <a:p>
            <a:pPr lvl="0"/>
            <a:r>
              <a:rPr lang="en-US" dirty="0"/>
              <a:t>Subtitle</a:t>
            </a:r>
          </a:p>
        </p:txBody>
      </p:sp>
      <p:cxnSp>
        <p:nvCxnSpPr>
          <p:cNvPr id="11" name="Straight Connector 10">
            <a:extLst>
              <a:ext uri="{FF2B5EF4-FFF2-40B4-BE49-F238E27FC236}">
                <a16:creationId xmlns:a16="http://schemas.microsoft.com/office/drawing/2014/main" id="{DA629131-7396-24F4-5712-5FF321764EA4}"/>
              </a:ext>
            </a:extLst>
          </p:cNvPr>
          <p:cNvCxnSpPr/>
          <p:nvPr userDrawn="1"/>
        </p:nvCxnSpPr>
        <p:spPr>
          <a:xfrm>
            <a:off x="609600" y="2372810"/>
            <a:ext cx="4806950"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Content Placeholder 12">
            <a:extLst>
              <a:ext uri="{FF2B5EF4-FFF2-40B4-BE49-F238E27FC236}">
                <a16:creationId xmlns:a16="http://schemas.microsoft.com/office/drawing/2014/main" id="{0296D000-DE1C-9CB2-9055-28E5AADF2CCE}"/>
              </a:ext>
            </a:extLst>
          </p:cNvPr>
          <p:cNvSpPr>
            <a:spLocks noGrp="1"/>
          </p:cNvSpPr>
          <p:nvPr>
            <p:ph sz="quarter" idx="11"/>
          </p:nvPr>
        </p:nvSpPr>
        <p:spPr>
          <a:xfrm>
            <a:off x="609600" y="2561188"/>
            <a:ext cx="4806950" cy="3537987"/>
          </a:xfrm>
        </p:spPr>
        <p:txBody>
          <a:bodyPr>
            <a:normAutofit/>
          </a:bodyPr>
          <a:lstStyle>
            <a:lvl1pPr>
              <a:defRPr sz="2200" b="0" i="0">
                <a:latin typeface="Plus Jakarta Sans Medium" pitchFamily="2" charset="77"/>
                <a:cs typeface="Plus Jakarta Sans Medium" pitchFamily="2" charset="77"/>
              </a:defRPr>
            </a:lvl1pPr>
            <a:lvl2pPr>
              <a:defRPr sz="2000" b="0" i="0">
                <a:latin typeface="Plus Jakarta Sans Medium" pitchFamily="2" charset="77"/>
                <a:cs typeface="Plus Jakarta Sans Medium" pitchFamily="2" charset="77"/>
              </a:defRPr>
            </a:lvl2pPr>
            <a:lvl3pPr>
              <a:defRPr sz="1800" b="0" i="0">
                <a:latin typeface="Plus Jakarta Sans Medium" pitchFamily="2" charset="77"/>
                <a:cs typeface="Plus Jakarta Sans Medium" pitchFamily="2" charset="77"/>
              </a:defRPr>
            </a:lvl3pPr>
            <a:lvl4pPr>
              <a:defRPr sz="1600" b="0" i="0">
                <a:latin typeface="Plus Jakarta Sans Medium" pitchFamily="2" charset="77"/>
                <a:cs typeface="Plus Jakarta Sans Medium" pitchFamily="2" charset="77"/>
              </a:defRPr>
            </a:lvl4pPr>
            <a:lvl5pPr>
              <a:defRPr sz="1600" b="0" i="0">
                <a:latin typeface="Plus Jakarta Sans Medium" pitchFamily="2" charset="77"/>
                <a:cs typeface="Plus Jakarta Sans Medium"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7">
            <a:extLst>
              <a:ext uri="{FF2B5EF4-FFF2-40B4-BE49-F238E27FC236}">
                <a16:creationId xmlns:a16="http://schemas.microsoft.com/office/drawing/2014/main" id="{BA4F163F-E1BA-D85C-1256-A68B261F1E5C}"/>
              </a:ext>
            </a:extLst>
          </p:cNvPr>
          <p:cNvSpPr>
            <a:spLocks noGrp="1"/>
          </p:cNvSpPr>
          <p:nvPr>
            <p:ph type="body" sz="quarter" idx="12" hasCustomPrompt="1"/>
          </p:nvPr>
        </p:nvSpPr>
        <p:spPr>
          <a:xfrm>
            <a:off x="6772401" y="1757585"/>
            <a:ext cx="4806950" cy="426848"/>
          </a:xfrm>
        </p:spPr>
        <p:txBody>
          <a:bodyPr anchor="b" anchorCtr="0">
            <a:spAutoFit/>
          </a:bodyPr>
          <a:lstStyle>
            <a:lvl1pPr>
              <a:buNone/>
              <a:defRPr sz="2400" b="1" spc="-80" baseline="0">
                <a:solidFill>
                  <a:schemeClr val="accent2"/>
                </a:solidFill>
                <a:latin typeface="Plus Jakarta Sans" pitchFamily="2" charset="77"/>
                <a:cs typeface="Plus Jakarta Sans" pitchFamily="2" charset="77"/>
              </a:defRPr>
            </a:lvl1pPr>
          </a:lstStyle>
          <a:p>
            <a:pPr lvl="0"/>
            <a:r>
              <a:rPr lang="en-US" dirty="0"/>
              <a:t>Subtitle</a:t>
            </a:r>
          </a:p>
        </p:txBody>
      </p:sp>
      <p:cxnSp>
        <p:nvCxnSpPr>
          <p:cNvPr id="15" name="Straight Connector 14">
            <a:extLst>
              <a:ext uri="{FF2B5EF4-FFF2-40B4-BE49-F238E27FC236}">
                <a16:creationId xmlns:a16="http://schemas.microsoft.com/office/drawing/2014/main" id="{EF9AAECE-2D42-7C74-2FFE-23CCCA58050D}"/>
              </a:ext>
            </a:extLst>
          </p:cNvPr>
          <p:cNvCxnSpPr/>
          <p:nvPr userDrawn="1"/>
        </p:nvCxnSpPr>
        <p:spPr>
          <a:xfrm>
            <a:off x="6772401" y="2372810"/>
            <a:ext cx="4806950"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 name="Content Placeholder 12">
            <a:extLst>
              <a:ext uri="{FF2B5EF4-FFF2-40B4-BE49-F238E27FC236}">
                <a16:creationId xmlns:a16="http://schemas.microsoft.com/office/drawing/2014/main" id="{9FECFF94-A014-7F8A-61D5-591C8D20164B}"/>
              </a:ext>
            </a:extLst>
          </p:cNvPr>
          <p:cNvSpPr>
            <a:spLocks noGrp="1"/>
          </p:cNvSpPr>
          <p:nvPr>
            <p:ph sz="quarter" idx="13"/>
          </p:nvPr>
        </p:nvSpPr>
        <p:spPr>
          <a:xfrm>
            <a:off x="6772401" y="2561188"/>
            <a:ext cx="4806950" cy="3537987"/>
          </a:xfrm>
        </p:spPr>
        <p:txBody>
          <a:bodyPr>
            <a:normAutofit/>
          </a:bodyPr>
          <a:lstStyle>
            <a:lvl1pPr>
              <a:defRPr sz="2200" b="0" i="0">
                <a:latin typeface="Plus Jakarta Sans Medium" pitchFamily="2" charset="77"/>
                <a:cs typeface="Plus Jakarta Sans Medium" pitchFamily="2" charset="77"/>
              </a:defRPr>
            </a:lvl1pPr>
            <a:lvl2pPr>
              <a:defRPr sz="2000" b="0" i="0">
                <a:latin typeface="Plus Jakarta Sans Medium" pitchFamily="2" charset="77"/>
                <a:cs typeface="Plus Jakarta Sans Medium" pitchFamily="2" charset="77"/>
              </a:defRPr>
            </a:lvl2pPr>
            <a:lvl3pPr>
              <a:defRPr sz="1800" b="0" i="0">
                <a:latin typeface="Plus Jakarta Sans Medium" pitchFamily="2" charset="77"/>
                <a:cs typeface="Plus Jakarta Sans Medium" pitchFamily="2" charset="77"/>
              </a:defRPr>
            </a:lvl3pPr>
            <a:lvl4pPr>
              <a:defRPr sz="1600" b="0" i="0">
                <a:latin typeface="Plus Jakarta Sans Medium" pitchFamily="2" charset="77"/>
                <a:cs typeface="Plus Jakarta Sans Medium" pitchFamily="2" charset="77"/>
              </a:defRPr>
            </a:lvl4pPr>
            <a:lvl5pPr>
              <a:defRPr sz="1600" b="0" i="0">
                <a:latin typeface="Plus Jakarta Sans Medium" pitchFamily="2" charset="77"/>
                <a:cs typeface="Plus Jakarta Sans Medium"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9" name="Straight Connector 18">
            <a:extLst>
              <a:ext uri="{FF2B5EF4-FFF2-40B4-BE49-F238E27FC236}">
                <a16:creationId xmlns:a16="http://schemas.microsoft.com/office/drawing/2014/main" id="{8DECB769-84EC-F6BC-9217-27780DA0BB23}"/>
              </a:ext>
            </a:extLst>
          </p:cNvPr>
          <p:cNvCxnSpPr/>
          <p:nvPr userDrawn="1"/>
        </p:nvCxnSpPr>
        <p:spPr>
          <a:xfrm>
            <a:off x="6096000" y="1757585"/>
            <a:ext cx="0" cy="434159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1" name="Online Image Placeholder 17">
            <a:extLst>
              <a:ext uri="{FF2B5EF4-FFF2-40B4-BE49-F238E27FC236}">
                <a16:creationId xmlns:a16="http://schemas.microsoft.com/office/drawing/2014/main" id="{DB5926CA-AEDE-3299-0FBE-CCC4CBE945D2}"/>
              </a:ext>
            </a:extLst>
          </p:cNvPr>
          <p:cNvSpPr>
            <a:spLocks noGrp="1"/>
          </p:cNvSpPr>
          <p:nvPr>
            <p:ph type="clipArt" sz="quarter" idx="14"/>
          </p:nvPr>
        </p:nvSpPr>
        <p:spPr>
          <a:xfrm>
            <a:off x="8798312" y="171629"/>
            <a:ext cx="2781039" cy="1044476"/>
          </a:xfrm>
        </p:spPr>
        <p:txBody>
          <a:bodyPr/>
          <a:lstStyle>
            <a:lvl1pPr>
              <a:buNone/>
              <a:defRPr/>
            </a:lvl1pPr>
          </a:lstStyle>
          <a:p>
            <a:endParaRPr lang="en-US" dirty="0"/>
          </a:p>
        </p:txBody>
      </p:sp>
      <p:sp>
        <p:nvSpPr>
          <p:cNvPr id="7" name="Title 1">
            <a:extLst>
              <a:ext uri="{FF2B5EF4-FFF2-40B4-BE49-F238E27FC236}">
                <a16:creationId xmlns:a16="http://schemas.microsoft.com/office/drawing/2014/main" id="{8FE717EA-06D0-3261-000B-C30A9CFB17C9}"/>
              </a:ext>
            </a:extLst>
          </p:cNvPr>
          <p:cNvSpPr>
            <a:spLocks noGrp="1"/>
          </p:cNvSpPr>
          <p:nvPr>
            <p:ph type="title"/>
          </p:nvPr>
        </p:nvSpPr>
        <p:spPr>
          <a:xfrm>
            <a:off x="609600" y="182562"/>
            <a:ext cx="10972800" cy="1022611"/>
          </a:xfrm>
        </p:spPr>
        <p:txBody>
          <a:bodyPr>
            <a:normAutofit/>
          </a:bodyPr>
          <a:lstStyle>
            <a:lvl1pPr>
              <a:lnSpc>
                <a:spcPct val="85000"/>
              </a:lnSpc>
              <a:defRPr sz="4400" b="1" i="0" spc="-150" baseline="0">
                <a:solidFill>
                  <a:schemeClr val="accent3"/>
                </a:solidFill>
                <a:latin typeface="Plus Jakarta Sans ExtraBold" pitchFamily="2" charset="77"/>
                <a:cs typeface="Plus Jakarta Sans ExtraBold" pitchFamily="2" charset="77"/>
              </a:defRPr>
            </a:lvl1pPr>
          </a:lstStyle>
          <a:p>
            <a:r>
              <a:rPr lang="en-US" dirty="0"/>
              <a:t>Click to edit Master</a:t>
            </a:r>
          </a:p>
        </p:txBody>
      </p:sp>
    </p:spTree>
    <p:extLst>
      <p:ext uri="{BB962C8B-B14F-4D97-AF65-F5344CB8AC3E}">
        <p14:creationId xmlns:p14="http://schemas.microsoft.com/office/powerpoint/2010/main" val="675540018"/>
      </p:ext>
    </p:extLst>
  </p:cSld>
  <p:clrMapOvr>
    <a:masterClrMapping/>
  </p:clrMapOvr>
  <p:transition spd="slow" advClick="0" advTm="12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urple Background)">
    <p:bg>
      <p:bgPr>
        <a:gradFill>
          <a:gsLst>
            <a:gs pos="19000">
              <a:schemeClr val="accent3"/>
            </a:gs>
            <a:gs pos="100000">
              <a:schemeClr val="accent1"/>
            </a:gs>
          </a:gsLst>
          <a:lin ang="16200000" scaled="1"/>
        </a:gradFill>
        <a:effectLst/>
      </p:bgPr>
    </p:bg>
    <p:spTree>
      <p:nvGrpSpPr>
        <p:cNvPr id="1" name=""/>
        <p:cNvGrpSpPr/>
        <p:nvPr/>
      </p:nvGrpSpPr>
      <p:grpSpPr>
        <a:xfrm>
          <a:off x="0" y="0"/>
          <a:ext cx="0" cy="0"/>
          <a:chOff x="0" y="0"/>
          <a:chExt cx="0" cy="0"/>
        </a:xfrm>
      </p:grpSpPr>
      <p:pic>
        <p:nvPicPr>
          <p:cNvPr id="17" name="Picture 16" descr="A black background with a black square&#10;&#10;AI-generated content may be incorrect.">
            <a:extLst>
              <a:ext uri="{FF2B5EF4-FFF2-40B4-BE49-F238E27FC236}">
                <a16:creationId xmlns:a16="http://schemas.microsoft.com/office/drawing/2014/main" id="{AB6E8DDC-984C-186E-1D51-84CC5CD992AA}"/>
              </a:ext>
            </a:extLst>
          </p:cNvPr>
          <p:cNvPicPr>
            <a:picLocks noChangeAspect="1"/>
          </p:cNvPicPr>
          <p:nvPr userDrawn="1"/>
        </p:nvPicPr>
        <p:blipFill>
          <a:blip r:embed="rId2">
            <a:duotone>
              <a:schemeClr val="accent2">
                <a:shade val="45000"/>
                <a:satMod val="135000"/>
              </a:schemeClr>
              <a:prstClr val="white"/>
            </a:duotone>
          </a:blip>
          <a:srcRect l="35790" b="19022"/>
          <a:stretch/>
        </p:blipFill>
        <p:spPr>
          <a:xfrm>
            <a:off x="1" y="5087609"/>
            <a:ext cx="1403824" cy="1770392"/>
          </a:xfrm>
          <a:prstGeom prst="rect">
            <a:avLst/>
          </a:prstGeom>
        </p:spPr>
      </p:pic>
      <p:pic>
        <p:nvPicPr>
          <p:cNvPr id="3" name="Picture 2" descr="A black background with hexagons&#10;&#10;AI-generated content may be incorrect.">
            <a:extLst>
              <a:ext uri="{FF2B5EF4-FFF2-40B4-BE49-F238E27FC236}">
                <a16:creationId xmlns:a16="http://schemas.microsoft.com/office/drawing/2014/main" id="{87AB4600-C5CD-FFC8-8E28-86B2F8332F5A}"/>
              </a:ext>
            </a:extLst>
          </p:cNvPr>
          <p:cNvPicPr>
            <a:picLocks noChangeAspect="1"/>
          </p:cNvPicPr>
          <p:nvPr userDrawn="1"/>
        </p:nvPicPr>
        <p:blipFill>
          <a:blip r:embed="rId3"/>
          <a:srcRect b="5002"/>
          <a:stretch/>
        </p:blipFill>
        <p:spPr>
          <a:xfrm rot="16200000" flipH="1">
            <a:off x="5505513" y="171513"/>
            <a:ext cx="6857997" cy="6514981"/>
          </a:xfrm>
          <a:prstGeom prst="rect">
            <a:avLst/>
          </a:prstGeom>
        </p:spPr>
      </p:pic>
      <p:sp>
        <p:nvSpPr>
          <p:cNvPr id="5" name="Footer Placeholder 4">
            <a:extLst>
              <a:ext uri="{FF2B5EF4-FFF2-40B4-BE49-F238E27FC236}">
                <a16:creationId xmlns:a16="http://schemas.microsoft.com/office/drawing/2014/main" id="{E5F9BB97-60DD-AC97-6D41-A736A78ED1C8}"/>
              </a:ext>
            </a:extLst>
          </p:cNvPr>
          <p:cNvSpPr txBox="1">
            <a:spLocks/>
          </p:cNvSpPr>
          <p:nvPr userDrawn="1"/>
        </p:nvSpPr>
        <p:spPr>
          <a:xfrm>
            <a:off x="7154802" y="6400799"/>
            <a:ext cx="3323492" cy="41275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alpha val="30000"/>
                  </a:schemeClr>
                </a:solidFill>
              </a:rPr>
              <a:t>Copyright 2026 Softdocs. Confidential and proprietary.</a:t>
            </a:r>
          </a:p>
        </p:txBody>
      </p:sp>
      <p:sp>
        <p:nvSpPr>
          <p:cNvPr id="6" name="Rectangle 5">
            <a:extLst>
              <a:ext uri="{FF2B5EF4-FFF2-40B4-BE49-F238E27FC236}">
                <a16:creationId xmlns:a16="http://schemas.microsoft.com/office/drawing/2014/main" id="{D1C1D6C5-162D-4DA7-ED49-0480E0AC9AC6}"/>
              </a:ext>
            </a:extLst>
          </p:cNvPr>
          <p:cNvSpPr/>
          <p:nvPr userDrawn="1"/>
        </p:nvSpPr>
        <p:spPr>
          <a:xfrm>
            <a:off x="0" y="0"/>
            <a:ext cx="212650" cy="120517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10">
            <a:extLst>
              <a:ext uri="{FF2B5EF4-FFF2-40B4-BE49-F238E27FC236}">
                <a16:creationId xmlns:a16="http://schemas.microsoft.com/office/drawing/2014/main" id="{1D5AD064-92F7-D2AB-3540-82F193EBD740}"/>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0591800" y="6499793"/>
            <a:ext cx="987552" cy="197510"/>
          </a:xfrm>
          <a:prstGeom prst="rect">
            <a:avLst/>
          </a:prstGeom>
        </p:spPr>
      </p:pic>
      <p:sp>
        <p:nvSpPr>
          <p:cNvPr id="4" name="Title 1">
            <a:extLst>
              <a:ext uri="{FF2B5EF4-FFF2-40B4-BE49-F238E27FC236}">
                <a16:creationId xmlns:a16="http://schemas.microsoft.com/office/drawing/2014/main" id="{B4437526-6CFC-FF53-9321-77315F6E2F01}"/>
              </a:ext>
            </a:extLst>
          </p:cNvPr>
          <p:cNvSpPr>
            <a:spLocks noGrp="1"/>
          </p:cNvSpPr>
          <p:nvPr>
            <p:ph type="title"/>
          </p:nvPr>
        </p:nvSpPr>
        <p:spPr>
          <a:xfrm>
            <a:off x="609600" y="182562"/>
            <a:ext cx="10972800" cy="1022611"/>
          </a:xfrm>
        </p:spPr>
        <p:txBody>
          <a:bodyPr>
            <a:normAutofit/>
          </a:bodyPr>
          <a:lstStyle>
            <a:lvl1pPr>
              <a:lnSpc>
                <a:spcPct val="85000"/>
              </a:lnSpc>
              <a:defRPr sz="4400" b="1" i="0" spc="-150" baseline="0">
                <a:solidFill>
                  <a:schemeClr val="bg2"/>
                </a:solidFill>
                <a:latin typeface="Plus Jakarta Sans ExtraBold" pitchFamily="2" charset="77"/>
                <a:cs typeface="Plus Jakarta Sans ExtraBold" pitchFamily="2" charset="77"/>
              </a:defRPr>
            </a:lvl1pPr>
          </a:lstStyle>
          <a:p>
            <a:r>
              <a:rPr lang="en-US" dirty="0"/>
              <a:t>Click to edit Master</a:t>
            </a:r>
          </a:p>
        </p:txBody>
      </p:sp>
    </p:spTree>
    <p:extLst>
      <p:ext uri="{BB962C8B-B14F-4D97-AF65-F5344CB8AC3E}">
        <p14:creationId xmlns:p14="http://schemas.microsoft.com/office/powerpoint/2010/main" val="634259832"/>
      </p:ext>
    </p:extLst>
  </p:cSld>
  <p:clrMapOvr>
    <a:masterClrMapping/>
  </p:clrMapOvr>
  <p:transition spd="slow" advClick="0" advTm="12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6EAE71F-F795-DB61-F91B-AA36C80BF73D}"/>
              </a:ext>
            </a:extLst>
          </p:cNvPr>
          <p:cNvGrpSpPr/>
          <p:nvPr userDrawn="1"/>
        </p:nvGrpSpPr>
        <p:grpSpPr>
          <a:xfrm>
            <a:off x="0" y="6400799"/>
            <a:ext cx="12192000" cy="412751"/>
            <a:chOff x="0" y="6400799"/>
            <a:chExt cx="12192000" cy="412751"/>
          </a:xfrm>
        </p:grpSpPr>
        <p:sp>
          <p:nvSpPr>
            <p:cNvPr id="3" name="Rectangle 2">
              <a:extLst>
                <a:ext uri="{FF2B5EF4-FFF2-40B4-BE49-F238E27FC236}">
                  <a16:creationId xmlns:a16="http://schemas.microsoft.com/office/drawing/2014/main" id="{5D810797-A2EF-82AF-F6EF-884A46437043}"/>
                </a:ext>
              </a:extLst>
            </p:cNvPr>
            <p:cNvSpPr/>
            <p:nvPr userDrawn="1"/>
          </p:nvSpPr>
          <p:spPr>
            <a:xfrm>
              <a:off x="0" y="6400800"/>
              <a:ext cx="12192000" cy="412750"/>
            </a:xfrm>
            <a:prstGeom prst="rect">
              <a:avLst/>
            </a:prstGeom>
            <a:solidFill>
              <a:srgbClr val="F4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4">
              <a:extLst>
                <a:ext uri="{FF2B5EF4-FFF2-40B4-BE49-F238E27FC236}">
                  <a16:creationId xmlns:a16="http://schemas.microsoft.com/office/drawing/2014/main" id="{7DD58F0D-5B5D-E9BA-7DB7-BDF3F2D89995}"/>
                </a:ext>
              </a:extLst>
            </p:cNvPr>
            <p:cNvSpPr txBox="1">
              <a:spLocks/>
            </p:cNvSpPr>
            <p:nvPr userDrawn="1"/>
          </p:nvSpPr>
          <p:spPr>
            <a:xfrm>
              <a:off x="7154802" y="6400799"/>
              <a:ext cx="3323492" cy="41275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2026 Softdocs. Confidential and proprietary.</a:t>
              </a:r>
            </a:p>
          </p:txBody>
        </p:sp>
        <p:pic>
          <p:nvPicPr>
            <p:cNvPr id="9" name="Picture 10">
              <a:extLst>
                <a:ext uri="{FF2B5EF4-FFF2-40B4-BE49-F238E27FC236}">
                  <a16:creationId xmlns:a16="http://schemas.microsoft.com/office/drawing/2014/main" id="{BE4473AD-D889-7B0F-5067-BDEE10E2F6C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591801" y="6499793"/>
              <a:ext cx="987550" cy="197510"/>
            </a:xfrm>
            <a:prstGeom prst="rect">
              <a:avLst/>
            </a:prstGeom>
          </p:spPr>
        </p:pic>
      </p:grpSp>
      <p:pic>
        <p:nvPicPr>
          <p:cNvPr id="10" name="Picture 9" descr="A black background with a black square&#10;&#10;AI-generated content may be incorrect.">
            <a:extLst>
              <a:ext uri="{FF2B5EF4-FFF2-40B4-BE49-F238E27FC236}">
                <a16:creationId xmlns:a16="http://schemas.microsoft.com/office/drawing/2014/main" id="{351369CB-4143-AB43-157E-8D9AD6E13295}"/>
              </a:ext>
            </a:extLst>
          </p:cNvPr>
          <p:cNvPicPr>
            <a:picLocks noChangeAspect="1"/>
          </p:cNvPicPr>
          <p:nvPr userDrawn="1"/>
        </p:nvPicPr>
        <p:blipFill>
          <a:blip r:embed="rId3">
            <a:duotone>
              <a:schemeClr val="accent2">
                <a:shade val="45000"/>
                <a:satMod val="135000"/>
              </a:schemeClr>
              <a:prstClr val="white"/>
            </a:duotone>
          </a:blip>
          <a:srcRect l="35790" b="19022"/>
          <a:stretch/>
        </p:blipFill>
        <p:spPr>
          <a:xfrm>
            <a:off x="1" y="5087609"/>
            <a:ext cx="1403824" cy="1770392"/>
          </a:xfrm>
          <a:prstGeom prst="rect">
            <a:avLst/>
          </a:prstGeom>
        </p:spPr>
      </p:pic>
    </p:spTree>
    <p:extLst>
      <p:ext uri="{BB962C8B-B14F-4D97-AF65-F5344CB8AC3E}">
        <p14:creationId xmlns:p14="http://schemas.microsoft.com/office/powerpoint/2010/main" val="3739684551"/>
      </p:ext>
    </p:extLst>
  </p:cSld>
  <p:clrMapOvr>
    <a:masterClrMapping/>
  </p:clrMapOvr>
  <p:transition spd="slow" advClick="0" advTm="12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3432331"/>
      </p:ext>
    </p:extLst>
  </p:cSld>
  <p:clrMapOvr>
    <a:masterClrMapping/>
  </p:clrMapOvr>
  <p:transition spd="slow" advClick="0" advTm="12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TAL PURPLE">
    <p:bg>
      <p:bgPr>
        <a:gradFill>
          <a:gsLst>
            <a:gs pos="0">
              <a:schemeClr val="accent1"/>
            </a:gs>
            <a:gs pos="86000">
              <a:srgbClr val="0E003B"/>
            </a:gs>
          </a:gsLst>
          <a:lin ang="162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5629697"/>
      </p:ext>
    </p:extLst>
  </p:cSld>
  <p:clrMapOvr>
    <a:masterClrMapping/>
  </p:clrMapOvr>
  <p:transition spd="slow" advClick="0" advTm="12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TAL BLUE">
    <p:bg>
      <p:bgPr>
        <a:gradFill>
          <a:gsLst>
            <a:gs pos="0">
              <a:schemeClr val="accent5">
                <a:lumMod val="75000"/>
              </a:schemeClr>
            </a:gs>
            <a:gs pos="92000">
              <a:srgbClr val="000860"/>
            </a:gs>
          </a:gsLst>
          <a:lin ang="162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5255207"/>
      </p:ext>
    </p:extLst>
  </p:cSld>
  <p:clrMapOvr>
    <a:masterClrMapping/>
  </p:clrMapOvr>
  <p:transition spd="slow" advClick="0" advTm="12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p:bg>
      <p:bgPr>
        <a:gradFill flip="none" rotWithShape="1">
          <a:gsLst>
            <a:gs pos="19000">
              <a:schemeClr val="accent3"/>
            </a:gs>
            <a:gs pos="100000">
              <a:schemeClr val="accent1"/>
            </a:gs>
          </a:gsLst>
          <a:lin ang="16200000" scaled="1"/>
          <a:tileRect/>
        </a:gradFill>
        <a:effectLst/>
      </p:bgPr>
    </p:bg>
    <p:spTree>
      <p:nvGrpSpPr>
        <p:cNvPr id="1" name=""/>
        <p:cNvGrpSpPr/>
        <p:nvPr/>
      </p:nvGrpSpPr>
      <p:grpSpPr>
        <a:xfrm>
          <a:off x="0" y="0"/>
          <a:ext cx="0" cy="0"/>
          <a:chOff x="0" y="0"/>
          <a:chExt cx="0" cy="0"/>
        </a:xfrm>
      </p:grpSpPr>
      <p:pic>
        <p:nvPicPr>
          <p:cNvPr id="8" name="Picture 7" descr="A black background with hexagons&#10;&#10;AI-generated content may be incorrect.">
            <a:extLst>
              <a:ext uri="{FF2B5EF4-FFF2-40B4-BE49-F238E27FC236}">
                <a16:creationId xmlns:a16="http://schemas.microsoft.com/office/drawing/2014/main" id="{017F1419-0E8D-0A46-5D58-AFAAE5B60702}"/>
              </a:ext>
            </a:extLst>
          </p:cNvPr>
          <p:cNvPicPr>
            <a:picLocks noChangeAspect="1"/>
          </p:cNvPicPr>
          <p:nvPr userDrawn="1"/>
        </p:nvPicPr>
        <p:blipFill>
          <a:blip r:embed="rId2"/>
          <a:srcRect b="5002"/>
          <a:stretch/>
        </p:blipFill>
        <p:spPr>
          <a:xfrm rot="16200000" flipH="1">
            <a:off x="5505513" y="171513"/>
            <a:ext cx="6857997" cy="6514981"/>
          </a:xfrm>
          <a:prstGeom prst="rect">
            <a:avLst/>
          </a:prstGeom>
        </p:spPr>
      </p:pic>
      <p:sp>
        <p:nvSpPr>
          <p:cNvPr id="3" name="Text Placeholder 2">
            <a:extLst>
              <a:ext uri="{FF2B5EF4-FFF2-40B4-BE49-F238E27FC236}">
                <a16:creationId xmlns:a16="http://schemas.microsoft.com/office/drawing/2014/main" id="{5157B3CC-AFA8-041F-FCB4-CA24B19443B4}"/>
              </a:ext>
            </a:extLst>
          </p:cNvPr>
          <p:cNvSpPr>
            <a:spLocks noGrp="1"/>
          </p:cNvSpPr>
          <p:nvPr>
            <p:ph type="body" idx="1" hasCustomPrompt="1"/>
          </p:nvPr>
        </p:nvSpPr>
        <p:spPr>
          <a:xfrm>
            <a:off x="731520" y="3738281"/>
            <a:ext cx="5599893" cy="2351369"/>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Presenter Name</a:t>
            </a:r>
          </a:p>
          <a:p>
            <a:pPr lvl="0"/>
            <a:r>
              <a:rPr lang="en-US"/>
              <a:t>Title</a:t>
            </a:r>
          </a:p>
          <a:p>
            <a:pPr lvl="0"/>
            <a:r>
              <a:rPr lang="en-US"/>
              <a:t>Email</a:t>
            </a:r>
          </a:p>
          <a:p>
            <a:pPr lvl="0"/>
            <a:r>
              <a:rPr lang="en-US"/>
              <a:t>Phone</a:t>
            </a:r>
          </a:p>
        </p:txBody>
      </p:sp>
      <p:sp>
        <p:nvSpPr>
          <p:cNvPr id="9" name="Footer Placeholder 4">
            <a:extLst>
              <a:ext uri="{FF2B5EF4-FFF2-40B4-BE49-F238E27FC236}">
                <a16:creationId xmlns:a16="http://schemas.microsoft.com/office/drawing/2014/main" id="{BB102076-A5AD-2EF4-298C-A5E0FDF8FDEA}"/>
              </a:ext>
            </a:extLst>
          </p:cNvPr>
          <p:cNvSpPr txBox="1">
            <a:spLocks/>
          </p:cNvSpPr>
          <p:nvPr userDrawn="1"/>
        </p:nvSpPr>
        <p:spPr>
          <a:xfrm>
            <a:off x="7154802" y="6400799"/>
            <a:ext cx="3323492" cy="412750"/>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alpha val="30000"/>
                  </a:schemeClr>
                </a:solidFill>
              </a:rPr>
              <a:t>Copyright 2026 Softdocs. Confidential and proprietary.</a:t>
            </a:r>
          </a:p>
        </p:txBody>
      </p:sp>
      <p:pic>
        <p:nvPicPr>
          <p:cNvPr id="2" name="Picture 10">
            <a:extLst>
              <a:ext uri="{FF2B5EF4-FFF2-40B4-BE49-F238E27FC236}">
                <a16:creationId xmlns:a16="http://schemas.microsoft.com/office/drawing/2014/main" id="{C3591666-7CAF-F3A6-D69D-9E7404442CA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591800" y="6499793"/>
            <a:ext cx="987552" cy="197510"/>
          </a:xfrm>
          <a:prstGeom prst="rect">
            <a:avLst/>
          </a:prstGeom>
        </p:spPr>
      </p:pic>
      <p:pic>
        <p:nvPicPr>
          <p:cNvPr id="6" name="Picture 10">
            <a:extLst>
              <a:ext uri="{FF2B5EF4-FFF2-40B4-BE49-F238E27FC236}">
                <a16:creationId xmlns:a16="http://schemas.microsoft.com/office/drawing/2014/main" id="{7D5A8D47-D728-D515-C65F-764735C8EC6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70950" y="748244"/>
            <a:ext cx="3222299" cy="644459"/>
          </a:xfrm>
          <a:prstGeom prst="rect">
            <a:avLst/>
          </a:prstGeom>
        </p:spPr>
      </p:pic>
      <p:sp>
        <p:nvSpPr>
          <p:cNvPr id="7" name="Text Placeholder 6">
            <a:extLst>
              <a:ext uri="{FF2B5EF4-FFF2-40B4-BE49-F238E27FC236}">
                <a16:creationId xmlns:a16="http://schemas.microsoft.com/office/drawing/2014/main" id="{EF699A28-C6B5-3AA4-D25B-386BD13C5AA0}"/>
              </a:ext>
            </a:extLst>
          </p:cNvPr>
          <p:cNvSpPr>
            <a:spLocks noGrp="1"/>
          </p:cNvSpPr>
          <p:nvPr>
            <p:ph type="body" sz="quarter" idx="10" hasCustomPrompt="1"/>
          </p:nvPr>
        </p:nvSpPr>
        <p:spPr>
          <a:xfrm>
            <a:off x="731520" y="2084673"/>
            <a:ext cx="10701796" cy="1165225"/>
          </a:xfrm>
        </p:spPr>
        <p:txBody>
          <a:bodyPr>
            <a:noAutofit/>
          </a:bodyPr>
          <a:lstStyle>
            <a:lvl1pPr>
              <a:buNone/>
              <a:defRPr sz="6600" b="1" i="0" spc="-150" baseline="0">
                <a:solidFill>
                  <a:schemeClr val="accent5"/>
                </a:solidFill>
                <a:latin typeface="Plus Jakarta Sans ExtraBold" pitchFamily="2" charset="77"/>
                <a:cs typeface="Plus Jakarta Sans ExtraBold" pitchFamily="2" charset="77"/>
              </a:defRPr>
            </a:lvl1pPr>
          </a:lstStyle>
          <a:p>
            <a:pPr lvl="0"/>
            <a:r>
              <a:rPr lang="en-US" dirty="0"/>
              <a:t>Final CTA</a:t>
            </a:r>
          </a:p>
        </p:txBody>
      </p:sp>
    </p:spTree>
    <p:extLst>
      <p:ext uri="{BB962C8B-B14F-4D97-AF65-F5344CB8AC3E}">
        <p14:creationId xmlns:p14="http://schemas.microsoft.com/office/powerpoint/2010/main" val="2114511244"/>
      </p:ext>
    </p:extLst>
  </p:cSld>
  <p:clrMapOvr>
    <a:masterClrMapping/>
  </p:clrMapOvr>
  <p:transition spd="slow" advClick="0" advTm="12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681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ase Study">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11050335-792A-606F-2FF1-CB0E8BB85419}"/>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r="3750" b="61794"/>
          <a:stretch/>
        </p:blipFill>
        <p:spPr>
          <a:xfrm>
            <a:off x="0" y="-10834"/>
            <a:ext cx="12192000" cy="2716693"/>
          </a:xfrm>
          <a:custGeom>
            <a:avLst/>
            <a:gdLst>
              <a:gd name="connsiteX0" fmla="*/ 0 w 11734800"/>
              <a:gd name="connsiteY0" fmla="*/ 0 h 6214188"/>
              <a:gd name="connsiteX1" fmla="*/ 11734800 w 11734800"/>
              <a:gd name="connsiteY1" fmla="*/ 0 h 6214188"/>
              <a:gd name="connsiteX2" fmla="*/ 11734800 w 11734800"/>
              <a:gd name="connsiteY2" fmla="*/ 6214188 h 6214188"/>
              <a:gd name="connsiteX3" fmla="*/ 0 w 11734800"/>
              <a:gd name="connsiteY3" fmla="*/ 6214188 h 6214188"/>
            </a:gdLst>
            <a:ahLst/>
            <a:cxnLst>
              <a:cxn ang="0">
                <a:pos x="connsiteX0" y="connsiteY0"/>
              </a:cxn>
              <a:cxn ang="0">
                <a:pos x="connsiteX1" y="connsiteY1"/>
              </a:cxn>
              <a:cxn ang="0">
                <a:pos x="connsiteX2" y="connsiteY2"/>
              </a:cxn>
              <a:cxn ang="0">
                <a:pos x="connsiteX3" y="connsiteY3"/>
              </a:cxn>
            </a:cxnLst>
            <a:rect l="l" t="t" r="r" b="b"/>
            <a:pathLst>
              <a:path w="11734800" h="6214188">
                <a:moveTo>
                  <a:pt x="0" y="0"/>
                </a:moveTo>
                <a:lnTo>
                  <a:pt x="11734800" y="0"/>
                </a:lnTo>
                <a:lnTo>
                  <a:pt x="11734800" y="6214188"/>
                </a:lnTo>
                <a:lnTo>
                  <a:pt x="0" y="6214188"/>
                </a:lnTo>
                <a:close/>
              </a:path>
            </a:pathLst>
          </a:custGeom>
        </p:spPr>
      </p:pic>
      <p:sp>
        <p:nvSpPr>
          <p:cNvPr id="7" name="Title 30">
            <a:extLst>
              <a:ext uri="{FF2B5EF4-FFF2-40B4-BE49-F238E27FC236}">
                <a16:creationId xmlns:a16="http://schemas.microsoft.com/office/drawing/2014/main" id="{F19A990C-BD60-42E8-9C4C-DE38FE652576}"/>
              </a:ext>
            </a:extLst>
          </p:cNvPr>
          <p:cNvSpPr>
            <a:spLocks noGrp="1"/>
          </p:cNvSpPr>
          <p:nvPr>
            <p:ph type="title" hasCustomPrompt="1"/>
          </p:nvPr>
        </p:nvSpPr>
        <p:spPr>
          <a:xfrm>
            <a:off x="552449" y="1073150"/>
            <a:ext cx="4941571" cy="461665"/>
          </a:xfrm>
          <a:prstGeom prst="rect">
            <a:avLst/>
          </a:prstGeom>
        </p:spPr>
        <p:txBody>
          <a:bodyPr wrap="square" lIns="0" rIns="0" anchor="t">
            <a:noAutofit/>
          </a:bodyPr>
          <a:lstStyle>
            <a:lvl1pPr>
              <a:lnSpc>
                <a:spcPct val="100000"/>
              </a:lnSpc>
              <a:defRPr sz="2400">
                <a:solidFill>
                  <a:schemeClr val="bg1">
                    <a:lumMod val="95000"/>
                  </a:schemeClr>
                </a:solidFill>
              </a:defRPr>
            </a:lvl1pPr>
          </a:lstStyle>
          <a:p>
            <a:r>
              <a:rPr lang="en-US" dirty="0"/>
              <a:t>Your Title Here</a:t>
            </a:r>
          </a:p>
        </p:txBody>
      </p:sp>
      <p:sp>
        <p:nvSpPr>
          <p:cNvPr id="8" name="Text Placeholder 35">
            <a:extLst>
              <a:ext uri="{FF2B5EF4-FFF2-40B4-BE49-F238E27FC236}">
                <a16:creationId xmlns:a16="http://schemas.microsoft.com/office/drawing/2014/main" id="{3AD8F969-9F20-4E0F-9454-7196C8D2C3BE}"/>
              </a:ext>
            </a:extLst>
          </p:cNvPr>
          <p:cNvSpPr>
            <a:spLocks noGrp="1"/>
          </p:cNvSpPr>
          <p:nvPr>
            <p:ph type="body" sz="quarter" idx="18" hasCustomPrompt="1"/>
          </p:nvPr>
        </p:nvSpPr>
        <p:spPr>
          <a:xfrm>
            <a:off x="552449" y="609600"/>
            <a:ext cx="4941570" cy="307777"/>
          </a:xfrm>
        </p:spPr>
        <p:txBody>
          <a:bodyPr wrap="square" lIns="0" rIns="0">
            <a:noAutofit/>
          </a:bodyPr>
          <a:lstStyle>
            <a:lvl1pPr marL="0" indent="0">
              <a:lnSpc>
                <a:spcPct val="100000"/>
              </a:lnSpc>
              <a:spcBef>
                <a:spcPts val="0"/>
              </a:spcBef>
              <a:buNone/>
              <a:defRPr sz="1400" b="1">
                <a:solidFill>
                  <a:schemeClr val="bg1"/>
                </a:solidFill>
              </a:defRPr>
            </a:lvl1pPr>
            <a:lvl2pPr marL="457200" indent="0">
              <a:buNone/>
              <a:defRPr sz="1400" b="1"/>
            </a:lvl2pPr>
            <a:lvl3pPr marL="914400" indent="0">
              <a:buNone/>
              <a:defRPr sz="1400" b="1"/>
            </a:lvl3pPr>
            <a:lvl4pPr marL="1371600" indent="0">
              <a:buNone/>
              <a:defRPr sz="1400" b="1"/>
            </a:lvl4pPr>
            <a:lvl5pPr marL="1828800" indent="0">
              <a:buNone/>
              <a:defRPr sz="1400" b="1"/>
            </a:lvl5pPr>
          </a:lstStyle>
          <a:p>
            <a:pPr lvl="0"/>
            <a:r>
              <a:rPr lang="en-US" dirty="0"/>
              <a:t>Your Text Here</a:t>
            </a:r>
          </a:p>
        </p:txBody>
      </p:sp>
      <p:sp>
        <p:nvSpPr>
          <p:cNvPr id="9" name="Picture Placeholder 5">
            <a:extLst>
              <a:ext uri="{FF2B5EF4-FFF2-40B4-BE49-F238E27FC236}">
                <a16:creationId xmlns:a16="http://schemas.microsoft.com/office/drawing/2014/main" id="{299DC9D4-D39A-4A1A-8E24-4D2E57BDAC4F}"/>
              </a:ext>
            </a:extLst>
          </p:cNvPr>
          <p:cNvSpPr>
            <a:spLocks noGrp="1"/>
          </p:cNvSpPr>
          <p:nvPr>
            <p:ph type="pic" sz="quarter" idx="10"/>
          </p:nvPr>
        </p:nvSpPr>
        <p:spPr>
          <a:xfrm>
            <a:off x="428511" y="4127500"/>
            <a:ext cx="4995977" cy="2095500"/>
          </a:xfrm>
          <a:prstGeom prst="roundRect">
            <a:avLst>
              <a:gd name="adj" fmla="val 3940"/>
            </a:avLst>
          </a:prstGeom>
        </p:spPr>
        <p:txBody>
          <a:bodyPr/>
          <a:lstStyle/>
          <a:p>
            <a:endParaRPr lang="en-US"/>
          </a:p>
        </p:txBody>
      </p:sp>
      <p:sp>
        <p:nvSpPr>
          <p:cNvPr id="12" name="Rectangle 7">
            <a:extLst>
              <a:ext uri="{FF2B5EF4-FFF2-40B4-BE49-F238E27FC236}">
                <a16:creationId xmlns:a16="http://schemas.microsoft.com/office/drawing/2014/main" id="{CACAE8CA-07BE-4BA9-8A41-B1330050CAD1}"/>
              </a:ext>
            </a:extLst>
          </p:cNvPr>
          <p:cNvSpPr>
            <a:spLocks noChangeArrowheads="1"/>
          </p:cNvSpPr>
          <p:nvPr userDrawn="1"/>
        </p:nvSpPr>
        <p:spPr bwMode="auto">
          <a:xfrm>
            <a:off x="5871788" y="666750"/>
            <a:ext cx="2749051" cy="3081338"/>
          </a:xfrm>
          <a:prstGeom prst="roundRect">
            <a:avLst>
              <a:gd name="adj" fmla="val 5038"/>
            </a:avLst>
          </a:prstGeom>
          <a:solidFill>
            <a:schemeClr val="bg1"/>
          </a:solidFill>
          <a:ln>
            <a:noFill/>
          </a:ln>
          <a:effectLst>
            <a:outerShdw blurRad="127000" algn="ctr" rotWithShape="0">
              <a:prstClr val="black">
                <a:alpha val="10000"/>
              </a:prstClr>
            </a:outerShdw>
          </a:effectLst>
        </p:spPr>
        <p:txBody>
          <a:bodyPr/>
          <a:lstStyle>
            <a:lvl1pPr>
              <a:defRPr>
                <a:solidFill>
                  <a:schemeClr val="tx1"/>
                </a:solidFill>
                <a:latin typeface="Poppins" panose="00000500000000000000" pitchFamily="2" charset="0"/>
              </a:defRPr>
            </a:lvl1pPr>
            <a:lvl2pPr marL="742950" indent="-285750">
              <a:defRPr>
                <a:solidFill>
                  <a:schemeClr val="tx1"/>
                </a:solidFill>
                <a:latin typeface="Poppins" panose="00000500000000000000" pitchFamily="2" charset="0"/>
              </a:defRPr>
            </a:lvl2pPr>
            <a:lvl3pPr marL="1143000" indent="-228600">
              <a:defRPr>
                <a:solidFill>
                  <a:schemeClr val="tx1"/>
                </a:solidFill>
                <a:latin typeface="Poppins" panose="00000500000000000000" pitchFamily="2" charset="0"/>
              </a:defRPr>
            </a:lvl3pPr>
            <a:lvl4pPr marL="1600200" indent="-228600">
              <a:defRPr>
                <a:solidFill>
                  <a:schemeClr val="tx1"/>
                </a:solidFill>
                <a:latin typeface="Poppins" panose="00000500000000000000" pitchFamily="2" charset="0"/>
              </a:defRPr>
            </a:lvl4pPr>
            <a:lvl5pPr marL="2057400" indent="-228600">
              <a:defRPr>
                <a:solidFill>
                  <a:schemeClr val="tx1"/>
                </a:solidFill>
                <a:latin typeface="Poppins" panose="00000500000000000000" pitchFamily="2" charset="0"/>
              </a:defRPr>
            </a:lvl5pPr>
            <a:lvl6pPr marL="2514600" indent="-228600" fontAlgn="base">
              <a:spcBef>
                <a:spcPct val="0"/>
              </a:spcBef>
              <a:spcAft>
                <a:spcPct val="0"/>
              </a:spcAft>
              <a:defRPr>
                <a:solidFill>
                  <a:schemeClr val="tx1"/>
                </a:solidFill>
                <a:latin typeface="Poppins" panose="00000500000000000000" pitchFamily="2" charset="0"/>
              </a:defRPr>
            </a:lvl6pPr>
            <a:lvl7pPr marL="2971800" indent="-228600" fontAlgn="base">
              <a:spcBef>
                <a:spcPct val="0"/>
              </a:spcBef>
              <a:spcAft>
                <a:spcPct val="0"/>
              </a:spcAft>
              <a:defRPr>
                <a:solidFill>
                  <a:schemeClr val="tx1"/>
                </a:solidFill>
                <a:latin typeface="Poppins" panose="00000500000000000000" pitchFamily="2" charset="0"/>
              </a:defRPr>
            </a:lvl7pPr>
            <a:lvl8pPr marL="3429000" indent="-228600" fontAlgn="base">
              <a:spcBef>
                <a:spcPct val="0"/>
              </a:spcBef>
              <a:spcAft>
                <a:spcPct val="0"/>
              </a:spcAft>
              <a:defRPr>
                <a:solidFill>
                  <a:schemeClr val="tx1"/>
                </a:solidFill>
                <a:latin typeface="Poppins" panose="00000500000000000000" pitchFamily="2" charset="0"/>
              </a:defRPr>
            </a:lvl8pPr>
            <a:lvl9pPr marL="3886200" indent="-228600" fontAlgn="base">
              <a:spcBef>
                <a:spcPct val="0"/>
              </a:spcBef>
              <a:spcAft>
                <a:spcPct val="0"/>
              </a:spcAft>
              <a:defRPr>
                <a:solidFill>
                  <a:schemeClr val="tx1"/>
                </a:solidFill>
                <a:latin typeface="Poppins" panose="00000500000000000000" pitchFamily="2" charset="0"/>
              </a:defRPr>
            </a:lvl9pPr>
          </a:lstStyle>
          <a:p>
            <a:pPr eaLnBrk="1" hangingPunct="1"/>
            <a:endParaRPr lang="en-US" altLang="en-US"/>
          </a:p>
        </p:txBody>
      </p:sp>
      <p:sp>
        <p:nvSpPr>
          <p:cNvPr id="13" name="Rectangle 8">
            <a:extLst>
              <a:ext uri="{FF2B5EF4-FFF2-40B4-BE49-F238E27FC236}">
                <a16:creationId xmlns:a16="http://schemas.microsoft.com/office/drawing/2014/main" id="{E94293A0-B6BB-45BE-A21E-78A5964D8251}"/>
              </a:ext>
            </a:extLst>
          </p:cNvPr>
          <p:cNvSpPr>
            <a:spLocks noChangeArrowheads="1"/>
          </p:cNvSpPr>
          <p:nvPr userDrawn="1"/>
        </p:nvSpPr>
        <p:spPr bwMode="auto">
          <a:xfrm>
            <a:off x="8960350" y="666750"/>
            <a:ext cx="2749050" cy="3081338"/>
          </a:xfrm>
          <a:prstGeom prst="roundRect">
            <a:avLst>
              <a:gd name="adj" fmla="val 3099"/>
            </a:avLst>
          </a:prstGeom>
          <a:solidFill>
            <a:srgbClr val="1C72AC"/>
          </a:solidFill>
          <a:ln>
            <a:noFill/>
          </a:ln>
          <a:effectLst>
            <a:outerShdw blurRad="127000" algn="ctr" rotWithShape="0">
              <a:prstClr val="black">
                <a:alpha val="10000"/>
              </a:prstClr>
            </a:outerShdw>
          </a:effectLst>
        </p:spPr>
        <p:txBody>
          <a:bodyPr/>
          <a:lstStyle>
            <a:lvl1pPr>
              <a:defRPr>
                <a:solidFill>
                  <a:schemeClr val="tx1"/>
                </a:solidFill>
                <a:latin typeface="Poppins" panose="00000500000000000000" pitchFamily="2" charset="0"/>
              </a:defRPr>
            </a:lvl1pPr>
            <a:lvl2pPr marL="742950" indent="-285750">
              <a:defRPr>
                <a:solidFill>
                  <a:schemeClr val="tx1"/>
                </a:solidFill>
                <a:latin typeface="Poppins" panose="00000500000000000000" pitchFamily="2" charset="0"/>
              </a:defRPr>
            </a:lvl2pPr>
            <a:lvl3pPr marL="1143000" indent="-228600">
              <a:defRPr>
                <a:solidFill>
                  <a:schemeClr val="tx1"/>
                </a:solidFill>
                <a:latin typeface="Poppins" panose="00000500000000000000" pitchFamily="2" charset="0"/>
              </a:defRPr>
            </a:lvl3pPr>
            <a:lvl4pPr marL="1600200" indent="-228600">
              <a:defRPr>
                <a:solidFill>
                  <a:schemeClr val="tx1"/>
                </a:solidFill>
                <a:latin typeface="Poppins" panose="00000500000000000000" pitchFamily="2" charset="0"/>
              </a:defRPr>
            </a:lvl4pPr>
            <a:lvl5pPr marL="2057400" indent="-228600">
              <a:defRPr>
                <a:solidFill>
                  <a:schemeClr val="tx1"/>
                </a:solidFill>
                <a:latin typeface="Poppins" panose="00000500000000000000" pitchFamily="2" charset="0"/>
              </a:defRPr>
            </a:lvl5pPr>
            <a:lvl6pPr marL="2514600" indent="-228600" fontAlgn="base">
              <a:spcBef>
                <a:spcPct val="0"/>
              </a:spcBef>
              <a:spcAft>
                <a:spcPct val="0"/>
              </a:spcAft>
              <a:defRPr>
                <a:solidFill>
                  <a:schemeClr val="tx1"/>
                </a:solidFill>
                <a:latin typeface="Poppins" panose="00000500000000000000" pitchFamily="2" charset="0"/>
              </a:defRPr>
            </a:lvl6pPr>
            <a:lvl7pPr marL="2971800" indent="-228600" fontAlgn="base">
              <a:spcBef>
                <a:spcPct val="0"/>
              </a:spcBef>
              <a:spcAft>
                <a:spcPct val="0"/>
              </a:spcAft>
              <a:defRPr>
                <a:solidFill>
                  <a:schemeClr val="tx1"/>
                </a:solidFill>
                <a:latin typeface="Poppins" panose="00000500000000000000" pitchFamily="2" charset="0"/>
              </a:defRPr>
            </a:lvl7pPr>
            <a:lvl8pPr marL="3429000" indent="-228600" fontAlgn="base">
              <a:spcBef>
                <a:spcPct val="0"/>
              </a:spcBef>
              <a:spcAft>
                <a:spcPct val="0"/>
              </a:spcAft>
              <a:defRPr>
                <a:solidFill>
                  <a:schemeClr val="tx1"/>
                </a:solidFill>
                <a:latin typeface="Poppins" panose="00000500000000000000" pitchFamily="2" charset="0"/>
              </a:defRPr>
            </a:lvl8pPr>
            <a:lvl9pPr marL="3886200" indent="-228600" fontAlgn="base">
              <a:spcBef>
                <a:spcPct val="0"/>
              </a:spcBef>
              <a:spcAft>
                <a:spcPct val="0"/>
              </a:spcAft>
              <a:defRPr>
                <a:solidFill>
                  <a:schemeClr val="tx1"/>
                </a:solidFill>
                <a:latin typeface="Poppins" panose="00000500000000000000" pitchFamily="2" charset="0"/>
              </a:defRPr>
            </a:lvl9pPr>
          </a:lstStyle>
          <a:p>
            <a:pPr lvl="0"/>
            <a:endParaRPr lang="en-US" altLang="en-US">
              <a:latin typeface="Poppins" panose="00000500000000000000" pitchFamily="2" charset="0"/>
            </a:endParaRPr>
          </a:p>
        </p:txBody>
      </p:sp>
      <p:sp>
        <p:nvSpPr>
          <p:cNvPr id="14" name="Text Placeholder 22">
            <a:extLst>
              <a:ext uri="{FF2B5EF4-FFF2-40B4-BE49-F238E27FC236}">
                <a16:creationId xmlns:a16="http://schemas.microsoft.com/office/drawing/2014/main" id="{7906BF94-C8D2-4B15-8891-29F85A6E8B1D}"/>
              </a:ext>
            </a:extLst>
          </p:cNvPr>
          <p:cNvSpPr>
            <a:spLocks noGrp="1"/>
          </p:cNvSpPr>
          <p:nvPr>
            <p:ph type="body" sz="quarter" idx="21" hasCustomPrompt="1"/>
          </p:nvPr>
        </p:nvSpPr>
        <p:spPr>
          <a:xfrm>
            <a:off x="6020927" y="1258688"/>
            <a:ext cx="2488072" cy="312738"/>
          </a:xfrm>
        </p:spPr>
        <p:txBody>
          <a:bodyPr>
            <a:noAutofit/>
          </a:bodyPr>
          <a:lstStyle>
            <a:lvl1pPr marL="0" indent="0">
              <a:lnSpc>
                <a:spcPct val="100000"/>
              </a:lnSpc>
              <a:buNone/>
              <a:defRPr sz="2000" b="1">
                <a:solidFill>
                  <a:schemeClr val="accent1"/>
                </a:solidFill>
              </a:defRPr>
            </a:lvl1pPr>
          </a:lstStyle>
          <a:p>
            <a:pPr lvl="0"/>
            <a:r>
              <a:rPr lang="en-US" dirty="0"/>
              <a:t>Add Text Here</a:t>
            </a:r>
          </a:p>
        </p:txBody>
      </p:sp>
      <p:sp>
        <p:nvSpPr>
          <p:cNvPr id="15" name="Text Placeholder 22">
            <a:extLst>
              <a:ext uri="{FF2B5EF4-FFF2-40B4-BE49-F238E27FC236}">
                <a16:creationId xmlns:a16="http://schemas.microsoft.com/office/drawing/2014/main" id="{7DF8437C-B3DF-4A4C-A6AA-0AA281815145}"/>
              </a:ext>
            </a:extLst>
          </p:cNvPr>
          <p:cNvSpPr>
            <a:spLocks noGrp="1"/>
          </p:cNvSpPr>
          <p:nvPr>
            <p:ph type="body" sz="quarter" idx="22"/>
          </p:nvPr>
        </p:nvSpPr>
        <p:spPr>
          <a:xfrm>
            <a:off x="6020926" y="1636513"/>
            <a:ext cx="2488073" cy="1491938"/>
          </a:xfrm>
        </p:spPr>
        <p:txBody>
          <a:bodyPr>
            <a:noAutofit/>
          </a:bodyPr>
          <a:lstStyle>
            <a:lvl1pPr marL="171450" indent="-171450">
              <a:lnSpc>
                <a:spcPct val="100000"/>
              </a:lnSpc>
              <a:buFont typeface="System Font Regular"/>
              <a:buChar char="❯"/>
              <a:defRPr sz="1200" b="0">
                <a:solidFill>
                  <a:schemeClr val="tx2"/>
                </a:solidFill>
              </a:defRPr>
            </a:lvl1pPr>
          </a:lstStyle>
          <a:p>
            <a:pPr lvl="0"/>
            <a:endParaRPr lang="en-US" dirty="0"/>
          </a:p>
        </p:txBody>
      </p:sp>
      <p:sp>
        <p:nvSpPr>
          <p:cNvPr id="16" name="Text Placeholder 22">
            <a:extLst>
              <a:ext uri="{FF2B5EF4-FFF2-40B4-BE49-F238E27FC236}">
                <a16:creationId xmlns:a16="http://schemas.microsoft.com/office/drawing/2014/main" id="{34A75871-829A-45EE-89F2-9303C9B608EE}"/>
              </a:ext>
            </a:extLst>
          </p:cNvPr>
          <p:cNvSpPr>
            <a:spLocks noGrp="1"/>
          </p:cNvSpPr>
          <p:nvPr>
            <p:ph type="body" sz="quarter" idx="23" hasCustomPrompt="1"/>
          </p:nvPr>
        </p:nvSpPr>
        <p:spPr>
          <a:xfrm>
            <a:off x="9114646" y="1258688"/>
            <a:ext cx="2488072" cy="312738"/>
          </a:xfrm>
        </p:spPr>
        <p:txBody>
          <a:bodyPr>
            <a:noAutofit/>
          </a:bodyPr>
          <a:lstStyle>
            <a:lvl1pPr marL="0" indent="0">
              <a:lnSpc>
                <a:spcPct val="100000"/>
              </a:lnSpc>
              <a:buNone/>
              <a:defRPr sz="2000" b="1">
                <a:solidFill>
                  <a:schemeClr val="bg1"/>
                </a:solidFill>
              </a:defRPr>
            </a:lvl1pPr>
          </a:lstStyle>
          <a:p>
            <a:pPr lvl="0"/>
            <a:r>
              <a:rPr lang="en-US" dirty="0"/>
              <a:t>Add Text Here</a:t>
            </a:r>
          </a:p>
        </p:txBody>
      </p:sp>
      <p:sp>
        <p:nvSpPr>
          <p:cNvPr id="17" name="Text Placeholder 22">
            <a:extLst>
              <a:ext uri="{FF2B5EF4-FFF2-40B4-BE49-F238E27FC236}">
                <a16:creationId xmlns:a16="http://schemas.microsoft.com/office/drawing/2014/main" id="{81A32F59-46AC-4958-BE59-9DA48C837BAF}"/>
              </a:ext>
            </a:extLst>
          </p:cNvPr>
          <p:cNvSpPr>
            <a:spLocks noGrp="1"/>
          </p:cNvSpPr>
          <p:nvPr>
            <p:ph type="body" sz="quarter" idx="24"/>
          </p:nvPr>
        </p:nvSpPr>
        <p:spPr>
          <a:xfrm>
            <a:off x="9114646" y="1636513"/>
            <a:ext cx="2488073" cy="1491938"/>
          </a:xfrm>
        </p:spPr>
        <p:txBody>
          <a:bodyPr>
            <a:noAutofit/>
          </a:bodyPr>
          <a:lstStyle>
            <a:lvl1pPr marL="171450" indent="-171450">
              <a:lnSpc>
                <a:spcPct val="100000"/>
              </a:lnSpc>
              <a:buClr>
                <a:schemeClr val="bg1"/>
              </a:buClr>
              <a:buFont typeface="Helvetica Neue" panose="02000503000000020004" pitchFamily="2" charset="0"/>
              <a:buChar char="❯"/>
              <a:defRPr sz="1200" b="0">
                <a:solidFill>
                  <a:schemeClr val="bg1"/>
                </a:solidFill>
              </a:defRPr>
            </a:lvl1pPr>
          </a:lstStyle>
          <a:p>
            <a:pPr lvl="0"/>
            <a:endParaRPr lang="en-US" dirty="0"/>
          </a:p>
        </p:txBody>
      </p:sp>
      <p:sp>
        <p:nvSpPr>
          <p:cNvPr id="18" name="Rectangle: Rounded Corners 17">
            <a:extLst>
              <a:ext uri="{FF2B5EF4-FFF2-40B4-BE49-F238E27FC236}">
                <a16:creationId xmlns:a16="http://schemas.microsoft.com/office/drawing/2014/main" id="{2C00D8B9-57BD-4BF7-9475-8E5A3B93963A}"/>
              </a:ext>
            </a:extLst>
          </p:cNvPr>
          <p:cNvSpPr/>
          <p:nvPr userDrawn="1"/>
        </p:nvSpPr>
        <p:spPr>
          <a:xfrm>
            <a:off x="5927271" y="4127500"/>
            <a:ext cx="5785303" cy="2120900"/>
          </a:xfrm>
          <a:prstGeom prst="roundRect">
            <a:avLst>
              <a:gd name="adj" fmla="val 5717"/>
            </a:avLst>
          </a:prstGeom>
          <a:solidFill>
            <a:schemeClr val="bg1"/>
          </a:solidFill>
          <a:ln>
            <a:noFill/>
          </a:ln>
          <a:effectLst>
            <a:outerShdw blurRad="127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C4DA6AC0-CED6-494D-8399-4A4B35FC0CC5}"/>
              </a:ext>
            </a:extLst>
          </p:cNvPr>
          <p:cNvSpPr/>
          <p:nvPr userDrawn="1"/>
        </p:nvSpPr>
        <p:spPr>
          <a:xfrm>
            <a:off x="6056812" y="5613399"/>
            <a:ext cx="5523048" cy="49388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22">
            <a:extLst>
              <a:ext uri="{FF2B5EF4-FFF2-40B4-BE49-F238E27FC236}">
                <a16:creationId xmlns:a16="http://schemas.microsoft.com/office/drawing/2014/main" id="{0CAC9782-3E6F-45DC-A6B0-6A1EE8270614}"/>
              </a:ext>
            </a:extLst>
          </p:cNvPr>
          <p:cNvSpPr>
            <a:spLocks noGrp="1"/>
          </p:cNvSpPr>
          <p:nvPr>
            <p:ph type="body" sz="quarter" idx="25" hasCustomPrompt="1"/>
          </p:nvPr>
        </p:nvSpPr>
        <p:spPr>
          <a:xfrm>
            <a:off x="428511" y="2727125"/>
            <a:ext cx="4995977" cy="1269348"/>
          </a:xfrm>
        </p:spPr>
        <p:txBody>
          <a:bodyPr>
            <a:noAutofit/>
          </a:bodyPr>
          <a:lstStyle>
            <a:lvl1pPr marL="0" indent="0" algn="just">
              <a:lnSpc>
                <a:spcPct val="120000"/>
              </a:lnSpc>
              <a:buFont typeface="Arial" panose="020B0604020202020204" pitchFamily="34" charset="0"/>
              <a:buNone/>
              <a:defRPr sz="1400" b="0">
                <a:solidFill>
                  <a:schemeClr val="tx2"/>
                </a:solidFill>
              </a:defRPr>
            </a:lvl1pPr>
          </a:lstStyle>
          <a:p>
            <a:pPr lvl="0"/>
            <a:r>
              <a:rPr lang="en-US" dirty="0"/>
              <a:t>Lorem dolor sed </a:t>
            </a:r>
            <a:r>
              <a:rPr lang="en-US" dirty="0" err="1"/>
              <a:t>viverra</a:t>
            </a:r>
            <a:r>
              <a:rPr lang="en-US" dirty="0"/>
              <a:t> ipsum </a:t>
            </a:r>
            <a:r>
              <a:rPr lang="en-US" dirty="0" err="1"/>
              <a:t>nunc</a:t>
            </a:r>
            <a:r>
              <a:rPr lang="en-US" dirty="0"/>
              <a:t> </a:t>
            </a:r>
            <a:r>
              <a:rPr lang="en-US" dirty="0" err="1"/>
              <a:t>aliquet</a:t>
            </a:r>
            <a:r>
              <a:rPr lang="en-US" dirty="0"/>
              <a:t> </a:t>
            </a:r>
            <a:r>
              <a:rPr lang="en-US" dirty="0" err="1"/>
              <a:t>bibendum</a:t>
            </a:r>
            <a:r>
              <a:rPr lang="en-US" dirty="0"/>
              <a:t> </a:t>
            </a:r>
            <a:r>
              <a:rPr lang="en-US" dirty="0" err="1"/>
              <a:t>enim</a:t>
            </a:r>
            <a:r>
              <a:rPr lang="en-US" dirty="0"/>
              <a:t> </a:t>
            </a:r>
            <a:r>
              <a:rPr lang="en-US" dirty="0" err="1"/>
              <a:t>facilisis</a:t>
            </a:r>
            <a:r>
              <a:rPr lang="en-US" dirty="0"/>
              <a:t>. Vestibulum </a:t>
            </a:r>
            <a:r>
              <a:rPr lang="en-US" dirty="0" err="1"/>
              <a:t>lectus</a:t>
            </a:r>
            <a:r>
              <a:rPr lang="en-US" dirty="0"/>
              <a:t> </a:t>
            </a:r>
            <a:r>
              <a:rPr lang="en-US" dirty="0" err="1"/>
              <a:t>mauris</a:t>
            </a:r>
            <a:r>
              <a:rPr lang="en-US" dirty="0"/>
              <a:t> </a:t>
            </a:r>
            <a:r>
              <a:rPr lang="en-US" dirty="0" err="1"/>
              <a:t>ultrices</a:t>
            </a:r>
            <a:r>
              <a:rPr lang="en-US" dirty="0"/>
              <a:t> eros in cursus. Vel </a:t>
            </a:r>
            <a:r>
              <a:rPr lang="en-US" dirty="0" err="1"/>
              <a:t>quam</a:t>
            </a:r>
            <a:r>
              <a:rPr lang="en-US" dirty="0"/>
              <a:t> </a:t>
            </a:r>
            <a:r>
              <a:rPr lang="en-US" dirty="0" err="1"/>
              <a:t>elementum</a:t>
            </a:r>
            <a:r>
              <a:rPr lang="en-US" dirty="0"/>
              <a:t> pulvinar </a:t>
            </a:r>
            <a:r>
              <a:rPr lang="en-US" dirty="0" err="1"/>
              <a:t>etiam</a:t>
            </a:r>
            <a:r>
              <a:rPr lang="en-US" dirty="0"/>
              <a:t> non </a:t>
            </a:r>
            <a:r>
              <a:rPr lang="en-US" dirty="0" err="1"/>
              <a:t>tortor</a:t>
            </a:r>
            <a:r>
              <a:rPr lang="en-US" dirty="0"/>
              <a:t> id </a:t>
            </a:r>
            <a:r>
              <a:rPr lang="en-US" dirty="0" err="1"/>
              <a:t>aliquet</a:t>
            </a:r>
            <a:r>
              <a:rPr lang="en-US" dirty="0"/>
              <a:t> </a:t>
            </a:r>
            <a:r>
              <a:rPr lang="en-US" dirty="0" err="1"/>
              <a:t>lectus</a:t>
            </a:r>
            <a:r>
              <a:rPr lang="en-US" dirty="0"/>
              <a:t> </a:t>
            </a:r>
            <a:r>
              <a:rPr lang="en-US" dirty="0" err="1"/>
              <a:t>proin</a:t>
            </a:r>
            <a:r>
              <a:rPr lang="en-US" dirty="0"/>
              <a:t>.</a:t>
            </a:r>
          </a:p>
        </p:txBody>
      </p:sp>
      <p:sp>
        <p:nvSpPr>
          <p:cNvPr id="21" name="Text Placeholder 22">
            <a:extLst>
              <a:ext uri="{FF2B5EF4-FFF2-40B4-BE49-F238E27FC236}">
                <a16:creationId xmlns:a16="http://schemas.microsoft.com/office/drawing/2014/main" id="{20238D73-A441-422C-A132-55AE7789AE37}"/>
              </a:ext>
            </a:extLst>
          </p:cNvPr>
          <p:cNvSpPr>
            <a:spLocks noGrp="1"/>
          </p:cNvSpPr>
          <p:nvPr>
            <p:ph type="body" sz="quarter" idx="26" hasCustomPrompt="1"/>
          </p:nvPr>
        </p:nvSpPr>
        <p:spPr>
          <a:xfrm>
            <a:off x="6058398" y="4249795"/>
            <a:ext cx="5523048" cy="1269348"/>
          </a:xfrm>
        </p:spPr>
        <p:txBody>
          <a:bodyPr>
            <a:noAutofit/>
          </a:bodyPr>
          <a:lstStyle>
            <a:lvl1pPr marL="0" indent="0" algn="ctr">
              <a:lnSpc>
                <a:spcPct val="120000"/>
              </a:lnSpc>
              <a:buFont typeface="Arial" panose="020B0604020202020204" pitchFamily="34" charset="0"/>
              <a:buNone/>
              <a:defRPr sz="1600" b="1">
                <a:solidFill>
                  <a:schemeClr val="tx2"/>
                </a:solidFill>
              </a:defRPr>
            </a:lvl1pPr>
          </a:lstStyle>
          <a:p>
            <a:pPr lvl="0"/>
            <a:r>
              <a:rPr lang="en-US" dirty="0"/>
              <a:t>“</a:t>
            </a:r>
            <a:r>
              <a:rPr lang="en-US" dirty="0" err="1"/>
              <a:t>Softdocs</a:t>
            </a:r>
            <a:r>
              <a:rPr lang="en-US" dirty="0"/>
              <a:t> ensures that student information is protected, safe, and backed up in the cloud. The rigor of security measures that </a:t>
            </a:r>
            <a:r>
              <a:rPr lang="en-US" dirty="0" err="1"/>
              <a:t>Softdocs</a:t>
            </a:r>
            <a:r>
              <a:rPr lang="en-US" dirty="0"/>
              <a:t> puts in place is one of the best things about them.” </a:t>
            </a:r>
          </a:p>
        </p:txBody>
      </p:sp>
      <p:sp>
        <p:nvSpPr>
          <p:cNvPr id="22" name="Text Placeholder 22">
            <a:extLst>
              <a:ext uri="{FF2B5EF4-FFF2-40B4-BE49-F238E27FC236}">
                <a16:creationId xmlns:a16="http://schemas.microsoft.com/office/drawing/2014/main" id="{81A45A35-13D3-44EC-9BF5-07206A237C42}"/>
              </a:ext>
            </a:extLst>
          </p:cNvPr>
          <p:cNvSpPr>
            <a:spLocks noGrp="1"/>
          </p:cNvSpPr>
          <p:nvPr>
            <p:ph type="body" sz="quarter" idx="27" hasCustomPrompt="1"/>
          </p:nvPr>
        </p:nvSpPr>
        <p:spPr>
          <a:xfrm>
            <a:off x="6259428" y="5697624"/>
            <a:ext cx="5117816" cy="312738"/>
          </a:xfrm>
        </p:spPr>
        <p:txBody>
          <a:bodyPr>
            <a:noAutofit/>
          </a:bodyPr>
          <a:lstStyle>
            <a:lvl1pPr marL="0" indent="0" algn="ctr">
              <a:lnSpc>
                <a:spcPct val="100000"/>
              </a:lnSpc>
              <a:buNone/>
              <a:defRPr sz="1600" b="1">
                <a:solidFill>
                  <a:schemeClr val="bg1"/>
                </a:solidFill>
              </a:defRPr>
            </a:lvl1pPr>
          </a:lstStyle>
          <a:p>
            <a:pPr lvl="0"/>
            <a:r>
              <a:rPr lang="pt-BR" dirty="0"/>
              <a:t>Lorem dolor sed viverra ipsum nunc aliquet </a:t>
            </a:r>
          </a:p>
        </p:txBody>
      </p:sp>
      <p:sp>
        <p:nvSpPr>
          <p:cNvPr id="2" name="Rectangle: Top Corners Rounded 4">
            <a:extLst>
              <a:ext uri="{FF2B5EF4-FFF2-40B4-BE49-F238E27FC236}">
                <a16:creationId xmlns:a16="http://schemas.microsoft.com/office/drawing/2014/main" id="{A7C85A55-D7F1-E1CE-AA9D-FA0F81720EE4}"/>
              </a:ext>
            </a:extLst>
          </p:cNvPr>
          <p:cNvSpPr/>
          <p:nvPr userDrawn="1"/>
        </p:nvSpPr>
        <p:spPr>
          <a:xfrm rot="16200000" flipH="1">
            <a:off x="-1100299" y="1286037"/>
            <a:ext cx="2309655" cy="109057"/>
          </a:xfrm>
          <a:prstGeom prst="round2SameRect">
            <a:avLst>
              <a:gd name="adj1" fmla="val 0"/>
              <a:gd name="adj2" fmla="val 50000"/>
            </a:avLst>
          </a:prstGeom>
          <a:solidFill>
            <a:schemeClr val="accent2"/>
          </a:solidFill>
          <a:ln>
            <a:noFill/>
          </a:ln>
          <a:effectLst>
            <a:outerShdw blurRad="50800" dist="127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0116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06F35C-22BF-33C2-70C5-179D3B1B139A}"/>
              </a:ext>
            </a:extLst>
          </p:cNvPr>
          <p:cNvSpPr>
            <a:spLocks noGrp="1"/>
          </p:cNvSpPr>
          <p:nvPr>
            <p:ph type="title"/>
          </p:nvPr>
        </p:nvSpPr>
        <p:spPr>
          <a:xfrm>
            <a:off x="609600" y="365125"/>
            <a:ext cx="109728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02F6736-9C8A-B1E3-9303-FE6A7F08A4FB}"/>
              </a:ext>
            </a:extLst>
          </p:cNvPr>
          <p:cNvSpPr>
            <a:spLocks noGrp="1"/>
          </p:cNvSpPr>
          <p:nvPr>
            <p:ph type="body" idx="1"/>
          </p:nvPr>
        </p:nvSpPr>
        <p:spPr>
          <a:xfrm>
            <a:off x="609599" y="1825625"/>
            <a:ext cx="10972799"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71CAB84-9E1C-5058-F125-8B478C7B894E}"/>
              </a:ext>
            </a:extLst>
          </p:cNvPr>
          <p:cNvSpPr>
            <a:spLocks noGrp="1"/>
          </p:cNvSpPr>
          <p:nvPr>
            <p:ph type="dt" sz="half" idx="2"/>
          </p:nvPr>
        </p:nvSpPr>
        <p:spPr>
          <a:xfrm>
            <a:off x="609599"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6B03F40-BB46-C248-BC6A-9F750A55AD18}" type="datetimeFigureOut">
              <a:rPr lang="en-US" smtClean="0"/>
              <a:t>9/18/2026</a:t>
            </a:fld>
            <a:endParaRPr lang="en-US"/>
          </a:p>
        </p:txBody>
      </p:sp>
      <p:sp>
        <p:nvSpPr>
          <p:cNvPr id="9" name="Rectangle 8">
            <a:extLst>
              <a:ext uri="{FF2B5EF4-FFF2-40B4-BE49-F238E27FC236}">
                <a16:creationId xmlns:a16="http://schemas.microsoft.com/office/drawing/2014/main" id="{188414C9-4F42-3069-67BF-34CA4B324664}"/>
              </a:ext>
            </a:extLst>
          </p:cNvPr>
          <p:cNvSpPr/>
          <p:nvPr userDrawn="1"/>
        </p:nvSpPr>
        <p:spPr>
          <a:xfrm>
            <a:off x="0" y="6812280"/>
            <a:ext cx="12192000" cy="4572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0782098"/>
      </p:ext>
    </p:extLst>
  </p:cSld>
  <p:clrMap bg1="lt1" tx1="dk1" bg2="lt2" tx2="dk2" accent1="accent1" accent2="accent2" accent3="accent3" accent4="accent4" accent5="accent5" accent6="accent6" hlink="hlink" folHlink="folHlink"/>
  <p:sldLayoutIdLst>
    <p:sldLayoutId id="2147483944" r:id="rId1"/>
    <p:sldLayoutId id="2147483916" r:id="rId2"/>
    <p:sldLayoutId id="2147483946" r:id="rId3"/>
    <p:sldLayoutId id="2147483945" r:id="rId4"/>
    <p:sldLayoutId id="2147483922" r:id="rId5"/>
    <p:sldLayoutId id="2147483919" r:id="rId6"/>
    <p:sldLayoutId id="2147483924" r:id="rId7"/>
    <p:sldLayoutId id="2147483925" r:id="rId8"/>
    <p:sldLayoutId id="2147483926" r:id="rId9"/>
    <p:sldLayoutId id="2147483943" r:id="rId10"/>
    <p:sldLayoutId id="2147483947" r:id="rId11"/>
    <p:sldLayoutId id="2147483948" r:id="rId12"/>
  </p:sldLayoutIdLst>
  <p:transition spd="slow" advClick="0" advTm="12000">
    <p:fade/>
  </p:transition>
  <p:txStyles>
    <p:titleStyle>
      <a:lvl1pPr algn="l" defTabSz="914400" rtl="0" eaLnBrk="1" latinLnBrk="0" hangingPunct="1">
        <a:lnSpc>
          <a:spcPct val="90000"/>
        </a:lnSpc>
        <a:spcBef>
          <a:spcPct val="0"/>
        </a:spcBef>
        <a:buNone/>
        <a:defRPr sz="4400" b="1" i="0" kern="1200" spc="-150" baseline="0">
          <a:solidFill>
            <a:schemeClr val="accent3"/>
          </a:solidFill>
          <a:latin typeface="Plus Jakarta Sans ExtraBold" pitchFamily="2" charset="77"/>
          <a:ea typeface="+mj-ea"/>
          <a:cs typeface="Plus Jakarta Sans ExtraBold"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b="0" i="0" kern="1200">
          <a:solidFill>
            <a:schemeClr val="tx1"/>
          </a:solidFill>
          <a:latin typeface="Plus Jakarta Sans Medium" pitchFamily="2" charset="77"/>
          <a:ea typeface="+mn-ea"/>
          <a:cs typeface="Plus Jakarta Sans Medium"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lus Jakarta Sans Medium" pitchFamily="2" charset="77"/>
          <a:ea typeface="+mn-ea"/>
          <a:cs typeface="Plus Jakarta Sans Medium"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lus Jakarta Sans Medium" pitchFamily="2" charset="77"/>
          <a:ea typeface="+mn-ea"/>
          <a:cs typeface="Plus Jakarta Sans Medium"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lus Jakarta Sans Medium" pitchFamily="2" charset="77"/>
          <a:ea typeface="+mn-ea"/>
          <a:cs typeface="Plus Jakarta Sans Medium"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lus Jakarta Sans Medium" pitchFamily="2" charset="77"/>
          <a:ea typeface="+mn-ea"/>
          <a:cs typeface="Plus Jakarta Sans Medium"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png"/><Relationship Id="rId9"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7.svg"/><Relationship Id="rId3" Type="http://schemas.openxmlformats.org/officeDocument/2006/relationships/image" Target="../media/image28.svg"/><Relationship Id="rId7" Type="http://schemas.openxmlformats.org/officeDocument/2006/relationships/image" Target="../media/image32.svg"/><Relationship Id="rId12" Type="http://schemas.openxmlformats.org/officeDocument/2006/relationships/image" Target="../media/image36.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svg"/><Relationship Id="rId11" Type="http://schemas.openxmlformats.org/officeDocument/2006/relationships/image" Target="../media/image35.svg"/><Relationship Id="rId5" Type="http://schemas.openxmlformats.org/officeDocument/2006/relationships/image" Target="../media/image30.svg"/><Relationship Id="rId10" Type="http://schemas.openxmlformats.org/officeDocument/2006/relationships/image" Target="../media/image23.svg"/><Relationship Id="rId4" Type="http://schemas.openxmlformats.org/officeDocument/2006/relationships/image" Target="../media/image29.svg"/><Relationship Id="rId9" Type="http://schemas.openxmlformats.org/officeDocument/2006/relationships/image" Target="../media/image34.svg"/></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jpeg"/><Relationship Id="rId4" Type="http://schemas.openxmlformats.org/officeDocument/2006/relationships/image" Target="../media/image39.jpeg"/><Relationship Id="rId9" Type="http://schemas.openxmlformats.org/officeDocument/2006/relationships/image" Target="../media/image4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8" Type="http://schemas.openxmlformats.org/officeDocument/2006/relationships/image" Target="../media/image50.jpg"/><Relationship Id="rId13" Type="http://schemas.openxmlformats.org/officeDocument/2006/relationships/image" Target="../media/image55.jpg"/><Relationship Id="rId18" Type="http://schemas.openxmlformats.org/officeDocument/2006/relationships/image" Target="../media/image60.jpg"/><Relationship Id="rId3" Type="http://schemas.openxmlformats.org/officeDocument/2006/relationships/image" Target="../media/image45.jpg"/><Relationship Id="rId7" Type="http://schemas.openxmlformats.org/officeDocument/2006/relationships/image" Target="../media/image49.jpg"/><Relationship Id="rId12" Type="http://schemas.openxmlformats.org/officeDocument/2006/relationships/image" Target="../media/image54.jpg"/><Relationship Id="rId17" Type="http://schemas.openxmlformats.org/officeDocument/2006/relationships/image" Target="../media/image59.jpg"/><Relationship Id="rId2" Type="http://schemas.openxmlformats.org/officeDocument/2006/relationships/notesSlide" Target="../notesSlides/notesSlide16.xml"/><Relationship Id="rId16" Type="http://schemas.openxmlformats.org/officeDocument/2006/relationships/image" Target="../media/image58.jpg"/><Relationship Id="rId1" Type="http://schemas.openxmlformats.org/officeDocument/2006/relationships/slideLayout" Target="../slideLayouts/slideLayout6.xml"/><Relationship Id="rId6" Type="http://schemas.openxmlformats.org/officeDocument/2006/relationships/image" Target="../media/image48.jpg"/><Relationship Id="rId11" Type="http://schemas.openxmlformats.org/officeDocument/2006/relationships/image" Target="../media/image53.jpg"/><Relationship Id="rId5" Type="http://schemas.openxmlformats.org/officeDocument/2006/relationships/image" Target="../media/image47.jpg"/><Relationship Id="rId15" Type="http://schemas.openxmlformats.org/officeDocument/2006/relationships/image" Target="../media/image57.jpg"/><Relationship Id="rId10" Type="http://schemas.openxmlformats.org/officeDocument/2006/relationships/image" Target="../media/image52.jpg"/><Relationship Id="rId19" Type="http://schemas.openxmlformats.org/officeDocument/2006/relationships/image" Target="../media/image61.jpg"/><Relationship Id="rId4" Type="http://schemas.openxmlformats.org/officeDocument/2006/relationships/image" Target="../media/image46.jpg"/><Relationship Id="rId9" Type="http://schemas.openxmlformats.org/officeDocument/2006/relationships/image" Target="../media/image51.jpg"/><Relationship Id="rId1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4A6D35E4-5F53-7D6F-FEF4-4F2C58D0DF48}"/>
              </a:ext>
            </a:extLst>
          </p:cNvPr>
          <p:cNvSpPr>
            <a:spLocks noGrp="1"/>
          </p:cNvSpPr>
          <p:nvPr>
            <p:ph type="title"/>
          </p:nvPr>
        </p:nvSpPr>
        <p:spPr/>
        <p:txBody>
          <a:bodyPr/>
          <a:lstStyle/>
          <a:p>
            <a:r>
              <a:rPr lang="en-US" dirty="0"/>
              <a:t>Stop Re-Entering Data</a:t>
            </a:r>
          </a:p>
        </p:txBody>
      </p:sp>
      <p:sp>
        <p:nvSpPr>
          <p:cNvPr id="16" name="Text Placeholder 15">
            <a:extLst>
              <a:ext uri="{FF2B5EF4-FFF2-40B4-BE49-F238E27FC236}">
                <a16:creationId xmlns:a16="http://schemas.microsoft.com/office/drawing/2014/main" id="{39966C40-D7B5-DF0B-E6E2-324BBC0F00B3}"/>
              </a:ext>
            </a:extLst>
          </p:cNvPr>
          <p:cNvSpPr>
            <a:spLocks noGrp="1"/>
          </p:cNvSpPr>
          <p:nvPr>
            <p:ph type="body" idx="1"/>
          </p:nvPr>
        </p:nvSpPr>
        <p:spPr>
          <a:xfrm>
            <a:off x="612648" y="4954462"/>
            <a:ext cx="6657947" cy="757130"/>
          </a:xfrm>
        </p:spPr>
        <p:txBody>
          <a:bodyPr/>
          <a:lstStyle/>
          <a:p>
            <a:r>
              <a:rPr lang="en-US" dirty="0"/>
              <a:t>Fixing the Campus Processes That Cost You the Most Time</a:t>
            </a:r>
          </a:p>
        </p:txBody>
      </p:sp>
      <p:grpSp>
        <p:nvGrpSpPr>
          <p:cNvPr id="2" name="Group 1">
            <a:extLst>
              <a:ext uri="{FF2B5EF4-FFF2-40B4-BE49-F238E27FC236}">
                <a16:creationId xmlns:a16="http://schemas.microsoft.com/office/drawing/2014/main" id="{B38967A0-BD09-A7B0-7490-AD409BE40FF6}"/>
              </a:ext>
            </a:extLst>
          </p:cNvPr>
          <p:cNvGrpSpPr/>
          <p:nvPr/>
        </p:nvGrpSpPr>
        <p:grpSpPr>
          <a:xfrm>
            <a:off x="8826454" y="2202465"/>
            <a:ext cx="2846197" cy="3641120"/>
            <a:chOff x="3455797" y="1658057"/>
            <a:chExt cx="2846197" cy="3641120"/>
          </a:xfrm>
        </p:grpSpPr>
        <p:sp>
          <p:nvSpPr>
            <p:cNvPr id="3" name="Text Placeholder 7">
              <a:extLst>
                <a:ext uri="{FF2B5EF4-FFF2-40B4-BE49-F238E27FC236}">
                  <a16:creationId xmlns:a16="http://schemas.microsoft.com/office/drawing/2014/main" id="{D4600713-A748-0247-112E-868372E38AE2}"/>
                </a:ext>
              </a:extLst>
            </p:cNvPr>
            <p:cNvSpPr txBox="1">
              <a:spLocks/>
            </p:cNvSpPr>
            <p:nvPr/>
          </p:nvSpPr>
          <p:spPr>
            <a:xfrm>
              <a:off x="3621559" y="4395424"/>
              <a:ext cx="2514673" cy="312738"/>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buClr>
                  <a:schemeClr val="accent1"/>
                </a:buClr>
                <a:buSzPct val="85000"/>
                <a:buFont typeface="System Font Regular"/>
                <a:buNone/>
                <a:defRPr sz="2000" b="1" kern="1200">
                  <a:solidFill>
                    <a:schemeClr val="accent2"/>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85000"/>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85000"/>
                <a:buFont typeface="System Font Regular"/>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85000"/>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85000"/>
                <a:buFont typeface="System Font Regular"/>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latin typeface="Plus Jakarta Sans" pitchFamily="2" charset="77"/>
                  <a:cs typeface="Plus Jakarta Sans" pitchFamily="2" charset="77"/>
                </a:rPr>
                <a:t>Kathy Harris</a:t>
              </a:r>
            </a:p>
          </p:txBody>
        </p:sp>
        <p:sp>
          <p:nvSpPr>
            <p:cNvPr id="4" name="Text Placeholder 8">
              <a:extLst>
                <a:ext uri="{FF2B5EF4-FFF2-40B4-BE49-F238E27FC236}">
                  <a16:creationId xmlns:a16="http://schemas.microsoft.com/office/drawing/2014/main" id="{6ADFADC2-56DB-E046-7BA3-9A52F7F3095D}"/>
                </a:ext>
              </a:extLst>
            </p:cNvPr>
            <p:cNvSpPr txBox="1">
              <a:spLocks/>
            </p:cNvSpPr>
            <p:nvPr/>
          </p:nvSpPr>
          <p:spPr>
            <a:xfrm>
              <a:off x="3455797" y="4708162"/>
              <a:ext cx="2846197" cy="591015"/>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buClr>
                  <a:schemeClr val="accent1"/>
                </a:buClr>
                <a:buSzPct val="85000"/>
                <a:buFont typeface="System Font Regular"/>
                <a:buNone/>
                <a:defRPr lang="en-US" sz="1200" b="1" i="0" kern="1200" dirty="0">
                  <a:solidFill>
                    <a:schemeClr val="accent1"/>
                  </a:solidFill>
                  <a:latin typeface="Source Sans Pro Light" panose="020B0403030403020204" pitchFamily="34" charset="0"/>
                  <a:ea typeface="+mn-ea"/>
                  <a:cs typeface="+mn-cs"/>
                </a:defRPr>
              </a:lvl1pPr>
              <a:lvl2pPr marL="685800" indent="-228600" algn="l" defTabSz="914400" rtl="0" eaLnBrk="1" latinLnBrk="0" hangingPunct="1">
                <a:lnSpc>
                  <a:spcPct val="120000"/>
                </a:lnSpc>
                <a:spcBef>
                  <a:spcPts val="500"/>
                </a:spcBef>
                <a:buClr>
                  <a:schemeClr val="accent1"/>
                </a:buClr>
                <a:buSzPct val="85000"/>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85000"/>
                <a:buFont typeface="System Font Regular"/>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85000"/>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85000"/>
                <a:buFont typeface="System Font Regular"/>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600" b="0" dirty="0">
                  <a:solidFill>
                    <a:schemeClr val="tx1">
                      <a:lumMod val="50000"/>
                      <a:lumOff val="50000"/>
                    </a:schemeClr>
                  </a:solidFill>
                  <a:latin typeface="Plus Jakarta Sans" pitchFamily="2" charset="77"/>
                  <a:ea typeface="Source Sans Pro Light"/>
                  <a:cs typeface="Plus Jakarta Sans" pitchFamily="2" charset="77"/>
                </a:rPr>
                <a:t>Senior Account Executive </a:t>
              </a:r>
            </a:p>
            <a:p>
              <a:pPr algn="ctr">
                <a:spcBef>
                  <a:spcPts val="0"/>
                </a:spcBef>
              </a:pPr>
              <a:r>
                <a:rPr lang="en-US" sz="1600" b="0" dirty="0">
                  <a:solidFill>
                    <a:schemeClr val="tx1">
                      <a:lumMod val="50000"/>
                      <a:lumOff val="50000"/>
                    </a:schemeClr>
                  </a:solidFill>
                  <a:latin typeface="Plus Jakarta Sans" pitchFamily="2" charset="77"/>
                  <a:ea typeface="Source Sans Pro Light"/>
                  <a:cs typeface="Plus Jakarta Sans" pitchFamily="2" charset="77"/>
                </a:rPr>
                <a:t>Higher Education </a:t>
              </a:r>
            </a:p>
          </p:txBody>
        </p:sp>
        <p:pic>
          <p:nvPicPr>
            <p:cNvPr id="5" name="Picture 4">
              <a:extLst>
                <a:ext uri="{FF2B5EF4-FFF2-40B4-BE49-F238E27FC236}">
                  <a16:creationId xmlns:a16="http://schemas.microsoft.com/office/drawing/2014/main" id="{0ECB8BBD-F5B9-EA58-4142-FE444F7358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735895" y="1658057"/>
              <a:ext cx="2286000" cy="2286000"/>
            </a:xfrm>
            <a:prstGeom prst="ellipse">
              <a:avLst/>
            </a:prstGeom>
            <a:noFill/>
            <a:ln w="76200">
              <a:no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17899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hape 9">
            <a:extLst>
              <a:ext uri="{FF2B5EF4-FFF2-40B4-BE49-F238E27FC236}">
                <a16:creationId xmlns:a16="http://schemas.microsoft.com/office/drawing/2014/main" id="{67282DAB-4A22-86D9-F30A-C22F5152E7F3}"/>
              </a:ext>
            </a:extLst>
          </p:cNvPr>
          <p:cNvSpPr/>
          <p:nvPr/>
        </p:nvSpPr>
        <p:spPr>
          <a:xfrm>
            <a:off x="6214577" y="4035824"/>
            <a:ext cx="5070383" cy="2334426"/>
          </a:xfrm>
          <a:prstGeom prst="roundRect">
            <a:avLst>
              <a:gd name="adj" fmla="val 3333"/>
            </a:avLst>
          </a:prstGeom>
          <a:solidFill>
            <a:schemeClr val="accent5"/>
          </a:solidFill>
          <a:ln/>
        </p:spPr>
        <p:txBody>
          <a:bodyPr/>
          <a:lstStyle/>
          <a:p>
            <a:endParaRPr lang="en-US" dirty="0"/>
          </a:p>
        </p:txBody>
      </p:sp>
      <p:sp>
        <p:nvSpPr>
          <p:cNvPr id="47" name="Shape 9">
            <a:extLst>
              <a:ext uri="{FF2B5EF4-FFF2-40B4-BE49-F238E27FC236}">
                <a16:creationId xmlns:a16="http://schemas.microsoft.com/office/drawing/2014/main" id="{47D18C8D-683D-52FC-38AB-715084FB007E}"/>
              </a:ext>
            </a:extLst>
          </p:cNvPr>
          <p:cNvSpPr/>
          <p:nvPr/>
        </p:nvSpPr>
        <p:spPr>
          <a:xfrm>
            <a:off x="888975" y="4035824"/>
            <a:ext cx="5070383" cy="2334426"/>
          </a:xfrm>
          <a:prstGeom prst="roundRect">
            <a:avLst>
              <a:gd name="adj" fmla="val 3333"/>
            </a:avLst>
          </a:prstGeom>
          <a:solidFill>
            <a:schemeClr val="accent5"/>
          </a:solidFill>
          <a:ln/>
        </p:spPr>
        <p:txBody>
          <a:bodyPr/>
          <a:lstStyle/>
          <a:p>
            <a:endParaRPr lang="en-US" dirty="0"/>
          </a:p>
        </p:txBody>
      </p:sp>
      <p:sp>
        <p:nvSpPr>
          <p:cNvPr id="46" name="Shape 9">
            <a:extLst>
              <a:ext uri="{FF2B5EF4-FFF2-40B4-BE49-F238E27FC236}">
                <a16:creationId xmlns:a16="http://schemas.microsoft.com/office/drawing/2014/main" id="{76F3E774-C1EA-85F1-4C83-9D15934DA225}"/>
              </a:ext>
            </a:extLst>
          </p:cNvPr>
          <p:cNvSpPr/>
          <p:nvPr/>
        </p:nvSpPr>
        <p:spPr>
          <a:xfrm>
            <a:off x="6232643" y="1572154"/>
            <a:ext cx="5070383" cy="2334426"/>
          </a:xfrm>
          <a:prstGeom prst="roundRect">
            <a:avLst>
              <a:gd name="adj" fmla="val 3333"/>
            </a:avLst>
          </a:prstGeom>
          <a:solidFill>
            <a:schemeClr val="accent5"/>
          </a:solidFill>
          <a:ln/>
        </p:spPr>
        <p:txBody>
          <a:bodyPr/>
          <a:lstStyle/>
          <a:p>
            <a:endParaRPr lang="en-US" dirty="0"/>
          </a:p>
        </p:txBody>
      </p:sp>
      <p:sp>
        <p:nvSpPr>
          <p:cNvPr id="45" name="Shape 9">
            <a:extLst>
              <a:ext uri="{FF2B5EF4-FFF2-40B4-BE49-F238E27FC236}">
                <a16:creationId xmlns:a16="http://schemas.microsoft.com/office/drawing/2014/main" id="{BD4FB822-F2F0-5EDE-0C02-116DFF684D68}"/>
              </a:ext>
            </a:extLst>
          </p:cNvPr>
          <p:cNvSpPr/>
          <p:nvPr/>
        </p:nvSpPr>
        <p:spPr>
          <a:xfrm>
            <a:off x="888974" y="1572154"/>
            <a:ext cx="5130909" cy="2334426"/>
          </a:xfrm>
          <a:prstGeom prst="roundRect">
            <a:avLst>
              <a:gd name="adj" fmla="val 3333"/>
            </a:avLst>
          </a:prstGeom>
          <a:solidFill>
            <a:schemeClr val="accent5"/>
          </a:solidFill>
          <a:ln/>
        </p:spPr>
        <p:txBody>
          <a:bodyPr/>
          <a:lstStyle/>
          <a:p>
            <a:endParaRPr lang="en-US"/>
          </a:p>
        </p:txBody>
      </p:sp>
      <p:pic>
        <p:nvPicPr>
          <p:cNvPr id="11" name="Image 0" descr="preencoded.png">
            <a:extLst>
              <a:ext uri="{FF2B5EF4-FFF2-40B4-BE49-F238E27FC236}">
                <a16:creationId xmlns:a16="http://schemas.microsoft.com/office/drawing/2014/main" id="{325F5D36-4689-0D2A-235F-F137C713B0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33500" y="1995559"/>
            <a:ext cx="228564" cy="228564"/>
          </a:xfrm>
          <a:prstGeom prst="rect">
            <a:avLst/>
          </a:prstGeom>
        </p:spPr>
      </p:pic>
      <p:sp>
        <p:nvSpPr>
          <p:cNvPr id="14" name="Shape 9">
            <a:extLst>
              <a:ext uri="{FF2B5EF4-FFF2-40B4-BE49-F238E27FC236}">
                <a16:creationId xmlns:a16="http://schemas.microsoft.com/office/drawing/2014/main" id="{45AF76E6-DB5C-172E-C3B1-89C3BCE53244}"/>
              </a:ext>
            </a:extLst>
          </p:cNvPr>
          <p:cNvSpPr/>
          <p:nvPr/>
        </p:nvSpPr>
        <p:spPr>
          <a:xfrm>
            <a:off x="6502346" y="1855841"/>
            <a:ext cx="508000" cy="508000"/>
          </a:xfrm>
          <a:prstGeom prst="ellipse">
            <a:avLst/>
          </a:prstGeom>
          <a:solidFill>
            <a:srgbClr val="FFFFFF"/>
          </a:solidFill>
          <a:ln/>
        </p:spPr>
        <p:txBody>
          <a:bodyPr/>
          <a:lstStyle/>
          <a:p>
            <a:endParaRPr lang="en-US" sz="1200"/>
          </a:p>
        </p:txBody>
      </p:sp>
      <p:sp>
        <p:nvSpPr>
          <p:cNvPr id="17" name="Shape 13">
            <a:extLst>
              <a:ext uri="{FF2B5EF4-FFF2-40B4-BE49-F238E27FC236}">
                <a16:creationId xmlns:a16="http://schemas.microsoft.com/office/drawing/2014/main" id="{EB305452-97C4-7F37-274C-DFD6B5469BE0}"/>
              </a:ext>
            </a:extLst>
          </p:cNvPr>
          <p:cNvSpPr/>
          <p:nvPr/>
        </p:nvSpPr>
        <p:spPr>
          <a:xfrm>
            <a:off x="1144194" y="4184891"/>
            <a:ext cx="835740" cy="801165"/>
          </a:xfrm>
          <a:prstGeom prst="ellipse">
            <a:avLst/>
          </a:prstGeom>
          <a:solidFill>
            <a:srgbClr val="FFFFFF"/>
          </a:solidFill>
          <a:ln/>
        </p:spPr>
        <p:txBody>
          <a:bodyPr/>
          <a:lstStyle/>
          <a:p>
            <a:endParaRPr lang="en-US" sz="1200" dirty="0"/>
          </a:p>
        </p:txBody>
      </p:sp>
      <p:sp>
        <p:nvSpPr>
          <p:cNvPr id="20" name="Shape 17">
            <a:extLst>
              <a:ext uri="{FF2B5EF4-FFF2-40B4-BE49-F238E27FC236}">
                <a16:creationId xmlns:a16="http://schemas.microsoft.com/office/drawing/2014/main" id="{1462BA65-75D2-BA95-FEF3-114C2F4B6B56}"/>
              </a:ext>
            </a:extLst>
          </p:cNvPr>
          <p:cNvSpPr/>
          <p:nvPr/>
        </p:nvSpPr>
        <p:spPr>
          <a:xfrm>
            <a:off x="6502346" y="4306094"/>
            <a:ext cx="508000" cy="508000"/>
          </a:xfrm>
          <a:prstGeom prst="ellipse">
            <a:avLst/>
          </a:prstGeom>
          <a:solidFill>
            <a:srgbClr val="FFFFFF"/>
          </a:solidFill>
          <a:ln/>
        </p:spPr>
        <p:txBody>
          <a:bodyPr/>
          <a:lstStyle/>
          <a:p>
            <a:endParaRPr lang="en-US" sz="1200"/>
          </a:p>
        </p:txBody>
      </p:sp>
      <p:sp>
        <p:nvSpPr>
          <p:cNvPr id="23" name="TextBox 22">
            <a:extLst>
              <a:ext uri="{FF2B5EF4-FFF2-40B4-BE49-F238E27FC236}">
                <a16:creationId xmlns:a16="http://schemas.microsoft.com/office/drawing/2014/main" id="{653F3C42-E181-D493-2C57-141816D9428E}"/>
              </a:ext>
            </a:extLst>
          </p:cNvPr>
          <p:cNvSpPr txBox="1"/>
          <p:nvPr/>
        </p:nvSpPr>
        <p:spPr>
          <a:xfrm>
            <a:off x="1058931" y="3001706"/>
            <a:ext cx="4765577" cy="707886"/>
          </a:xfrm>
          <a:prstGeom prst="rect">
            <a:avLst/>
          </a:prstGeom>
          <a:noFill/>
        </p:spPr>
        <p:txBody>
          <a:bodyPr wrap="square" rtlCol="0">
            <a:spAutoFit/>
          </a:bodyPr>
          <a:lstStyle/>
          <a:p>
            <a:r>
              <a:rPr lang="en-US" sz="2000" dirty="0">
                <a:solidFill>
                  <a:schemeClr val="bg2"/>
                </a:solidFill>
                <a:latin typeface="Plus Jakarta Sans Medium" pitchFamily="2" charset="77"/>
                <a:cs typeface="Plus Jakarta Sans Medium" pitchFamily="2" charset="77"/>
              </a:rPr>
              <a:t>Why it happens </a:t>
            </a:r>
          </a:p>
          <a:p>
            <a:r>
              <a:rPr lang="en-US" sz="2000" dirty="0">
                <a:solidFill>
                  <a:schemeClr val="bg2"/>
                </a:solidFill>
                <a:latin typeface="Plus Jakarta Sans Medium" pitchFamily="2" charset="77"/>
                <a:cs typeface="Plus Jakarta Sans Medium" pitchFamily="2" charset="77"/>
              </a:rPr>
              <a:t>(it’s not a people problem)</a:t>
            </a:r>
          </a:p>
        </p:txBody>
      </p:sp>
      <p:sp>
        <p:nvSpPr>
          <p:cNvPr id="24" name="TextBox 23">
            <a:extLst>
              <a:ext uri="{FF2B5EF4-FFF2-40B4-BE49-F238E27FC236}">
                <a16:creationId xmlns:a16="http://schemas.microsoft.com/office/drawing/2014/main" id="{8553CE26-8484-EA30-F32F-0BC4472F435A}"/>
              </a:ext>
            </a:extLst>
          </p:cNvPr>
          <p:cNvSpPr txBox="1"/>
          <p:nvPr/>
        </p:nvSpPr>
        <p:spPr>
          <a:xfrm>
            <a:off x="1144194" y="5630500"/>
            <a:ext cx="4765577" cy="400110"/>
          </a:xfrm>
          <a:prstGeom prst="rect">
            <a:avLst/>
          </a:prstGeom>
          <a:noFill/>
        </p:spPr>
        <p:txBody>
          <a:bodyPr wrap="square" rtlCol="0">
            <a:spAutoFit/>
          </a:bodyPr>
          <a:lstStyle/>
          <a:p>
            <a:r>
              <a:rPr lang="en-US" sz="2000" dirty="0">
                <a:solidFill>
                  <a:schemeClr val="bg2"/>
                </a:solidFill>
                <a:latin typeface="Plus Jakarta Sans Medium" pitchFamily="2" charset="77"/>
                <a:cs typeface="Plus Jakarta Sans Medium" pitchFamily="2" charset="77"/>
              </a:rPr>
              <a:t>What “fixed” actually looks like</a:t>
            </a:r>
          </a:p>
        </p:txBody>
      </p:sp>
      <p:sp>
        <p:nvSpPr>
          <p:cNvPr id="25" name="TextBox 24">
            <a:extLst>
              <a:ext uri="{FF2B5EF4-FFF2-40B4-BE49-F238E27FC236}">
                <a16:creationId xmlns:a16="http://schemas.microsoft.com/office/drawing/2014/main" id="{AED68203-7B7E-3BEA-ED3A-B88621AFE656}"/>
              </a:ext>
            </a:extLst>
          </p:cNvPr>
          <p:cNvSpPr txBox="1"/>
          <p:nvPr/>
        </p:nvSpPr>
        <p:spPr>
          <a:xfrm>
            <a:off x="6366979" y="3139424"/>
            <a:ext cx="4765577" cy="400110"/>
          </a:xfrm>
          <a:prstGeom prst="rect">
            <a:avLst/>
          </a:prstGeom>
          <a:noFill/>
        </p:spPr>
        <p:txBody>
          <a:bodyPr wrap="square" rtlCol="0">
            <a:spAutoFit/>
          </a:bodyPr>
          <a:lstStyle/>
          <a:p>
            <a:r>
              <a:rPr lang="en-US" sz="2000" dirty="0">
                <a:solidFill>
                  <a:schemeClr val="bg2"/>
                </a:solidFill>
                <a:latin typeface="Plus Jakarta Sans Medium" pitchFamily="2" charset="77"/>
                <a:cs typeface="Plus Jakarta Sans Medium" pitchFamily="2" charset="77"/>
              </a:rPr>
              <a:t>5 signs it’s time to simplify</a:t>
            </a:r>
          </a:p>
        </p:txBody>
      </p:sp>
      <p:sp>
        <p:nvSpPr>
          <p:cNvPr id="26" name="TextBox 25">
            <a:extLst>
              <a:ext uri="{FF2B5EF4-FFF2-40B4-BE49-F238E27FC236}">
                <a16:creationId xmlns:a16="http://schemas.microsoft.com/office/drawing/2014/main" id="{58081C09-504C-9592-0784-CE680E75F4C1}"/>
              </a:ext>
            </a:extLst>
          </p:cNvPr>
          <p:cNvSpPr txBox="1"/>
          <p:nvPr/>
        </p:nvSpPr>
        <p:spPr>
          <a:xfrm>
            <a:off x="6367492" y="5630500"/>
            <a:ext cx="4765577" cy="400110"/>
          </a:xfrm>
          <a:prstGeom prst="rect">
            <a:avLst/>
          </a:prstGeom>
          <a:noFill/>
        </p:spPr>
        <p:txBody>
          <a:bodyPr wrap="square" rtlCol="0">
            <a:spAutoFit/>
          </a:bodyPr>
          <a:lstStyle/>
          <a:p>
            <a:r>
              <a:rPr lang="en-US" sz="2000" dirty="0">
                <a:solidFill>
                  <a:schemeClr val="bg2"/>
                </a:solidFill>
                <a:latin typeface="Plus Jakarta Sans Medium" pitchFamily="2" charset="77"/>
                <a:cs typeface="Plus Jakarta Sans Medium" pitchFamily="2" charset="77"/>
              </a:rPr>
              <a:t>How to pick your first fix</a:t>
            </a:r>
          </a:p>
        </p:txBody>
      </p:sp>
      <p:sp>
        <p:nvSpPr>
          <p:cNvPr id="28" name="Shape 13">
            <a:extLst>
              <a:ext uri="{FF2B5EF4-FFF2-40B4-BE49-F238E27FC236}">
                <a16:creationId xmlns:a16="http://schemas.microsoft.com/office/drawing/2014/main" id="{E6438615-5D6B-2A0A-52FF-86DD1BB42D92}"/>
              </a:ext>
            </a:extLst>
          </p:cNvPr>
          <p:cNvSpPr/>
          <p:nvPr/>
        </p:nvSpPr>
        <p:spPr>
          <a:xfrm>
            <a:off x="1144194" y="1794820"/>
            <a:ext cx="835740" cy="801165"/>
          </a:xfrm>
          <a:prstGeom prst="ellipse">
            <a:avLst/>
          </a:prstGeom>
          <a:solidFill>
            <a:srgbClr val="FFFFFF"/>
          </a:solidFill>
          <a:ln/>
        </p:spPr>
        <p:txBody>
          <a:bodyPr/>
          <a:lstStyle/>
          <a:p>
            <a:endParaRPr lang="en-US" sz="1200" dirty="0"/>
          </a:p>
        </p:txBody>
      </p:sp>
      <p:sp>
        <p:nvSpPr>
          <p:cNvPr id="29" name="Shape 13">
            <a:extLst>
              <a:ext uri="{FF2B5EF4-FFF2-40B4-BE49-F238E27FC236}">
                <a16:creationId xmlns:a16="http://schemas.microsoft.com/office/drawing/2014/main" id="{20612B44-F3AD-F56B-33B0-4D90AFB1D550}"/>
              </a:ext>
            </a:extLst>
          </p:cNvPr>
          <p:cNvSpPr/>
          <p:nvPr/>
        </p:nvSpPr>
        <p:spPr>
          <a:xfrm>
            <a:off x="6367492" y="1794821"/>
            <a:ext cx="835740" cy="801165"/>
          </a:xfrm>
          <a:prstGeom prst="ellipse">
            <a:avLst/>
          </a:prstGeom>
          <a:solidFill>
            <a:srgbClr val="FFFFFF"/>
          </a:solidFill>
          <a:ln/>
        </p:spPr>
        <p:txBody>
          <a:bodyPr/>
          <a:lstStyle/>
          <a:p>
            <a:endParaRPr lang="en-US" sz="1200" dirty="0"/>
          </a:p>
        </p:txBody>
      </p:sp>
      <p:sp>
        <p:nvSpPr>
          <p:cNvPr id="30" name="Shape 13">
            <a:extLst>
              <a:ext uri="{FF2B5EF4-FFF2-40B4-BE49-F238E27FC236}">
                <a16:creationId xmlns:a16="http://schemas.microsoft.com/office/drawing/2014/main" id="{63E322A0-7915-246D-ACB0-337F4079A6D7}"/>
              </a:ext>
            </a:extLst>
          </p:cNvPr>
          <p:cNvSpPr/>
          <p:nvPr/>
        </p:nvSpPr>
        <p:spPr>
          <a:xfrm>
            <a:off x="6367492" y="4184891"/>
            <a:ext cx="835740" cy="801165"/>
          </a:xfrm>
          <a:prstGeom prst="ellipse">
            <a:avLst/>
          </a:prstGeom>
          <a:solidFill>
            <a:srgbClr val="FFFFFF"/>
          </a:solidFill>
          <a:ln/>
        </p:spPr>
        <p:txBody>
          <a:bodyPr/>
          <a:lstStyle/>
          <a:p>
            <a:endParaRPr lang="en-US" sz="1200" dirty="0"/>
          </a:p>
        </p:txBody>
      </p:sp>
      <p:pic>
        <p:nvPicPr>
          <p:cNvPr id="33" name="Picture 32">
            <a:extLst>
              <a:ext uri="{FF2B5EF4-FFF2-40B4-BE49-F238E27FC236}">
                <a16:creationId xmlns:a16="http://schemas.microsoft.com/office/drawing/2014/main" id="{DEB77CCD-6880-66A2-31A3-A6C90DDC28C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402978" y="1925258"/>
            <a:ext cx="228564" cy="576171"/>
          </a:xfrm>
          <a:prstGeom prst="rect">
            <a:avLst/>
          </a:prstGeom>
        </p:spPr>
      </p:pic>
      <p:pic>
        <p:nvPicPr>
          <p:cNvPr id="34" name="Picture 33">
            <a:extLst>
              <a:ext uri="{FF2B5EF4-FFF2-40B4-BE49-F238E27FC236}">
                <a16:creationId xmlns:a16="http://schemas.microsoft.com/office/drawing/2014/main" id="{F3C8DFF0-CD34-9E28-333E-7A172F7F15B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580252" y="1884365"/>
            <a:ext cx="410220" cy="600679"/>
          </a:xfrm>
          <a:prstGeom prst="rect">
            <a:avLst/>
          </a:prstGeom>
        </p:spPr>
      </p:pic>
      <p:pic>
        <p:nvPicPr>
          <p:cNvPr id="35" name="Picture 34">
            <a:extLst>
              <a:ext uri="{FF2B5EF4-FFF2-40B4-BE49-F238E27FC236}">
                <a16:creationId xmlns:a16="http://schemas.microsoft.com/office/drawing/2014/main" id="{A7162C3C-4B3F-1B89-7332-E5A3784546B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53362" y="4262015"/>
            <a:ext cx="417404" cy="674267"/>
          </a:xfrm>
          <a:prstGeom prst="rect">
            <a:avLst/>
          </a:prstGeom>
        </p:spPr>
      </p:pic>
      <p:pic>
        <p:nvPicPr>
          <p:cNvPr id="36" name="Picture 35">
            <a:extLst>
              <a:ext uri="{FF2B5EF4-FFF2-40B4-BE49-F238E27FC236}">
                <a16:creationId xmlns:a16="http://schemas.microsoft.com/office/drawing/2014/main" id="{5078C7DD-23B9-0E0B-77D7-43FDCF64809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531540" y="4262478"/>
            <a:ext cx="449611" cy="666290"/>
          </a:xfrm>
          <a:prstGeom prst="rect">
            <a:avLst/>
          </a:prstGeom>
        </p:spPr>
      </p:pic>
      <p:sp>
        <p:nvSpPr>
          <p:cNvPr id="49" name="Title 1">
            <a:extLst>
              <a:ext uri="{FF2B5EF4-FFF2-40B4-BE49-F238E27FC236}">
                <a16:creationId xmlns:a16="http://schemas.microsoft.com/office/drawing/2014/main" id="{85B6C882-082D-B229-B767-2FB087996B39}"/>
              </a:ext>
            </a:extLst>
          </p:cNvPr>
          <p:cNvSpPr txBox="1">
            <a:spLocks/>
          </p:cNvSpPr>
          <p:nvPr/>
        </p:nvSpPr>
        <p:spPr>
          <a:xfrm>
            <a:off x="728177" y="239096"/>
            <a:ext cx="10972800" cy="1022611"/>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4400" b="1" i="0" kern="1200" spc="-150" baseline="0">
                <a:solidFill>
                  <a:schemeClr val="accent3"/>
                </a:solidFill>
                <a:latin typeface="Plus Jakarta Sans ExtraBold" pitchFamily="2" charset="77"/>
                <a:ea typeface="+mj-ea"/>
                <a:cs typeface="Plus Jakarta Sans ExtraBold" pitchFamily="2" charset="77"/>
              </a:defRPr>
            </a:lvl1pPr>
          </a:lstStyle>
          <a:p>
            <a:r>
              <a:rPr lang="en-US" dirty="0"/>
              <a:t>What we’ll cover today</a:t>
            </a:r>
          </a:p>
        </p:txBody>
      </p:sp>
    </p:spTree>
    <p:extLst>
      <p:ext uri="{BB962C8B-B14F-4D97-AF65-F5344CB8AC3E}">
        <p14:creationId xmlns:p14="http://schemas.microsoft.com/office/powerpoint/2010/main" val="1364629150"/>
      </p:ext>
    </p:extLst>
  </p:cSld>
  <p:clrMapOvr>
    <a:masterClrMapping/>
  </p:clrMapOvr>
  <p:transition spd="slow" advClick="0" advTm="1200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9">
            <a:extLst>
              <a:ext uri="{FF2B5EF4-FFF2-40B4-BE49-F238E27FC236}">
                <a16:creationId xmlns:a16="http://schemas.microsoft.com/office/drawing/2014/main" id="{F30A0E08-76B4-4829-060C-4C5B601AABE4}"/>
              </a:ext>
            </a:extLst>
          </p:cNvPr>
          <p:cNvSpPr/>
          <p:nvPr/>
        </p:nvSpPr>
        <p:spPr>
          <a:xfrm>
            <a:off x="552945" y="1441233"/>
            <a:ext cx="4196166" cy="4519100"/>
          </a:xfrm>
          <a:prstGeom prst="roundRect">
            <a:avLst>
              <a:gd name="adj" fmla="val 3333"/>
            </a:avLst>
          </a:prstGeom>
          <a:solidFill>
            <a:schemeClr val="accent2"/>
          </a:solidFill>
          <a:ln/>
        </p:spPr>
        <p:txBody>
          <a:bodyPr/>
          <a:lstStyle/>
          <a:p>
            <a:endParaRPr lang="en-US"/>
          </a:p>
        </p:txBody>
      </p:sp>
      <p:sp>
        <p:nvSpPr>
          <p:cNvPr id="11" name="Shape 9"/>
          <p:cNvSpPr/>
          <p:nvPr/>
        </p:nvSpPr>
        <p:spPr>
          <a:xfrm>
            <a:off x="5069338" y="1289730"/>
            <a:ext cx="6936734" cy="1299797"/>
          </a:xfrm>
          <a:prstGeom prst="roundRect">
            <a:avLst>
              <a:gd name="adj" fmla="val 3333"/>
            </a:avLst>
          </a:prstGeom>
          <a:solidFill>
            <a:schemeClr val="bg1">
              <a:lumMod val="85000"/>
            </a:schemeClr>
          </a:solidFill>
          <a:ln/>
          <a:effectLst>
            <a:softEdge rad="0"/>
          </a:effectLst>
        </p:spPr>
        <p:txBody>
          <a:bodyPr/>
          <a:lstStyle/>
          <a:p>
            <a:endParaRPr lang="en-US" dirty="0"/>
          </a:p>
        </p:txBody>
      </p:sp>
      <p:sp>
        <p:nvSpPr>
          <p:cNvPr id="12" name="Text 10"/>
          <p:cNvSpPr/>
          <p:nvPr/>
        </p:nvSpPr>
        <p:spPr>
          <a:xfrm>
            <a:off x="5806440" y="1968934"/>
            <a:ext cx="5532120" cy="365760"/>
          </a:xfrm>
          <a:prstGeom prst="rect">
            <a:avLst/>
          </a:prstGeom>
          <a:noFill/>
          <a:ln/>
        </p:spPr>
        <p:txBody>
          <a:bodyPr wrap="square" lIns="0" tIns="0" rIns="0" bIns="0" rtlCol="0" anchor="ctr"/>
          <a:lstStyle/>
          <a:p>
            <a:pPr marL="0" indent="0">
              <a:buNone/>
            </a:pPr>
            <a:endParaRPr lang="en-US" sz="1800" dirty="0"/>
          </a:p>
        </p:txBody>
      </p:sp>
      <p:sp>
        <p:nvSpPr>
          <p:cNvPr id="13" name="Text 11"/>
          <p:cNvSpPr/>
          <p:nvPr/>
        </p:nvSpPr>
        <p:spPr>
          <a:xfrm>
            <a:off x="5806440" y="2362126"/>
            <a:ext cx="5532120" cy="731520"/>
          </a:xfrm>
          <a:prstGeom prst="rect">
            <a:avLst/>
          </a:prstGeom>
          <a:noFill/>
          <a:ln/>
        </p:spPr>
        <p:txBody>
          <a:bodyPr wrap="square" lIns="0" tIns="0" rIns="0" bIns="0" rtlCol="0" anchor="ctr"/>
          <a:lstStyle/>
          <a:p>
            <a:pPr>
              <a:lnSpc>
                <a:spcPct val="125000"/>
              </a:lnSpc>
            </a:pPr>
            <a:endParaRPr lang="en-US" sz="1400" dirty="0">
              <a:latin typeface="Aptos"/>
            </a:endParaRPr>
          </a:p>
        </p:txBody>
      </p:sp>
      <p:sp>
        <p:nvSpPr>
          <p:cNvPr id="18" name="Text 15"/>
          <p:cNvSpPr/>
          <p:nvPr/>
        </p:nvSpPr>
        <p:spPr>
          <a:xfrm>
            <a:off x="5486400" y="6547104"/>
            <a:ext cx="6519672" cy="274320"/>
          </a:xfrm>
          <a:prstGeom prst="rect">
            <a:avLst/>
          </a:prstGeom>
          <a:noFill/>
          <a:ln/>
        </p:spPr>
        <p:txBody>
          <a:bodyPr wrap="square" lIns="0" tIns="0" rIns="0" bIns="0" rtlCol="0" anchor="ctr"/>
          <a:lstStyle/>
          <a:p>
            <a:pPr marL="0" indent="0" algn="r">
              <a:buNone/>
            </a:pPr>
            <a:r>
              <a:rPr lang="en-US" sz="900" dirty="0">
                <a:solidFill>
                  <a:srgbClr val="6C757D"/>
                </a:solidFill>
                <a:latin typeface="Aptos" pitchFamily="34" charset="0"/>
                <a:ea typeface="Aptos" pitchFamily="34" charset="-122"/>
                <a:cs typeface="Aptos" pitchFamily="34" charset="-120"/>
              </a:rPr>
              <a:t>Copyright 2026 Softdocs. Confidential and proprietary.</a:t>
            </a:r>
            <a:endParaRPr lang="en-US" sz="900" dirty="0"/>
          </a:p>
        </p:txBody>
      </p:sp>
      <p:sp>
        <p:nvSpPr>
          <p:cNvPr id="16" name="Shape 0">
            <a:extLst>
              <a:ext uri="{FF2B5EF4-FFF2-40B4-BE49-F238E27FC236}">
                <a16:creationId xmlns:a16="http://schemas.microsoft.com/office/drawing/2014/main" id="{4D376E9D-A609-757C-539E-B9B8810F909A}"/>
              </a:ext>
            </a:extLst>
          </p:cNvPr>
          <p:cNvSpPr/>
          <p:nvPr/>
        </p:nvSpPr>
        <p:spPr>
          <a:xfrm>
            <a:off x="0" y="0"/>
            <a:ext cx="219456" cy="6858000"/>
          </a:xfrm>
          <a:prstGeom prst="rect">
            <a:avLst/>
          </a:prstGeom>
          <a:solidFill>
            <a:srgbClr val="591D6D"/>
          </a:solidFill>
          <a:ln w="12700">
            <a:solidFill>
              <a:srgbClr val="591D6D"/>
            </a:solidFill>
            <a:prstDash val="solid"/>
          </a:ln>
        </p:spPr>
        <p:txBody>
          <a:bodyPr/>
          <a:lstStyle/>
          <a:p>
            <a:endParaRPr lang="en-US"/>
          </a:p>
        </p:txBody>
      </p:sp>
      <p:sp>
        <p:nvSpPr>
          <p:cNvPr id="21" name="Shape 9">
            <a:extLst>
              <a:ext uri="{FF2B5EF4-FFF2-40B4-BE49-F238E27FC236}">
                <a16:creationId xmlns:a16="http://schemas.microsoft.com/office/drawing/2014/main" id="{7B539FC5-40C3-A5CB-810F-E29A7707DBCD}"/>
              </a:ext>
            </a:extLst>
          </p:cNvPr>
          <p:cNvSpPr/>
          <p:nvPr/>
        </p:nvSpPr>
        <p:spPr>
          <a:xfrm>
            <a:off x="5056423" y="3026182"/>
            <a:ext cx="6936733" cy="1299797"/>
          </a:xfrm>
          <a:prstGeom prst="roundRect">
            <a:avLst>
              <a:gd name="adj" fmla="val 3333"/>
            </a:avLst>
          </a:prstGeom>
          <a:solidFill>
            <a:schemeClr val="bg1">
              <a:lumMod val="85000"/>
            </a:schemeClr>
          </a:solidFill>
          <a:ln/>
          <a:effectLst>
            <a:softEdge rad="0"/>
          </a:effectLst>
        </p:spPr>
        <p:txBody>
          <a:bodyPr/>
          <a:lstStyle/>
          <a:p>
            <a:endParaRPr lang="en-US"/>
          </a:p>
        </p:txBody>
      </p:sp>
      <p:sp>
        <p:nvSpPr>
          <p:cNvPr id="23" name="Shape 7">
            <a:extLst>
              <a:ext uri="{FF2B5EF4-FFF2-40B4-BE49-F238E27FC236}">
                <a16:creationId xmlns:a16="http://schemas.microsoft.com/office/drawing/2014/main" id="{F3CB5FA8-DC4B-193A-171D-F3C55C470E87}"/>
              </a:ext>
            </a:extLst>
          </p:cNvPr>
          <p:cNvSpPr/>
          <p:nvPr/>
        </p:nvSpPr>
        <p:spPr>
          <a:xfrm>
            <a:off x="5238770" y="3429000"/>
            <a:ext cx="495259" cy="495259"/>
          </a:xfrm>
          <a:prstGeom prst="ellipse">
            <a:avLst/>
          </a:prstGeom>
          <a:solidFill>
            <a:srgbClr val="591D6D"/>
          </a:solidFill>
          <a:ln/>
        </p:spPr>
        <p:txBody>
          <a:bodyPr/>
          <a:lstStyle/>
          <a:p>
            <a:endParaRPr lang="en-US"/>
          </a:p>
        </p:txBody>
      </p:sp>
      <p:sp>
        <p:nvSpPr>
          <p:cNvPr id="24" name="Shape 9">
            <a:extLst>
              <a:ext uri="{FF2B5EF4-FFF2-40B4-BE49-F238E27FC236}">
                <a16:creationId xmlns:a16="http://schemas.microsoft.com/office/drawing/2014/main" id="{CC5DB385-057E-2483-3697-B6030B39E68D}"/>
              </a:ext>
            </a:extLst>
          </p:cNvPr>
          <p:cNvSpPr/>
          <p:nvPr/>
        </p:nvSpPr>
        <p:spPr>
          <a:xfrm>
            <a:off x="5056424" y="4810652"/>
            <a:ext cx="6936732" cy="1299797"/>
          </a:xfrm>
          <a:prstGeom prst="roundRect">
            <a:avLst>
              <a:gd name="adj" fmla="val 3333"/>
            </a:avLst>
          </a:prstGeom>
          <a:solidFill>
            <a:schemeClr val="bg1">
              <a:lumMod val="85000"/>
            </a:schemeClr>
          </a:solidFill>
          <a:ln/>
          <a:effectLst>
            <a:softEdge rad="0"/>
          </a:effectLst>
        </p:spPr>
        <p:txBody>
          <a:bodyPr/>
          <a:lstStyle/>
          <a:p>
            <a:endParaRPr lang="en-US"/>
          </a:p>
        </p:txBody>
      </p:sp>
      <p:sp>
        <p:nvSpPr>
          <p:cNvPr id="26" name="Shape 7">
            <a:extLst>
              <a:ext uri="{FF2B5EF4-FFF2-40B4-BE49-F238E27FC236}">
                <a16:creationId xmlns:a16="http://schemas.microsoft.com/office/drawing/2014/main" id="{C945DCC6-6AC3-A411-F6CA-C1F970B2A1A4}"/>
              </a:ext>
            </a:extLst>
          </p:cNvPr>
          <p:cNvSpPr/>
          <p:nvPr/>
        </p:nvSpPr>
        <p:spPr>
          <a:xfrm>
            <a:off x="5292810" y="5257107"/>
            <a:ext cx="495259" cy="495259"/>
          </a:xfrm>
          <a:prstGeom prst="ellipse">
            <a:avLst/>
          </a:prstGeom>
          <a:solidFill>
            <a:srgbClr val="591D6D"/>
          </a:solidFill>
          <a:ln/>
        </p:spPr>
        <p:txBody>
          <a:bodyPr/>
          <a:lstStyle/>
          <a:p>
            <a:endParaRPr lang="en-US"/>
          </a:p>
        </p:txBody>
      </p:sp>
      <p:sp>
        <p:nvSpPr>
          <p:cNvPr id="27" name="Shape 7">
            <a:extLst>
              <a:ext uri="{FF2B5EF4-FFF2-40B4-BE49-F238E27FC236}">
                <a16:creationId xmlns:a16="http://schemas.microsoft.com/office/drawing/2014/main" id="{D26EDCE0-A76F-1B64-5F3E-865A4A05B9F6}"/>
              </a:ext>
            </a:extLst>
          </p:cNvPr>
          <p:cNvSpPr/>
          <p:nvPr/>
        </p:nvSpPr>
        <p:spPr>
          <a:xfrm>
            <a:off x="5238770" y="1691998"/>
            <a:ext cx="495259" cy="495259"/>
          </a:xfrm>
          <a:prstGeom prst="ellipse">
            <a:avLst/>
          </a:prstGeom>
          <a:solidFill>
            <a:srgbClr val="591D6D"/>
          </a:solidFill>
          <a:ln/>
        </p:spPr>
        <p:txBody>
          <a:bodyPr/>
          <a:lstStyle/>
          <a:p>
            <a:endParaRPr lang="en-US"/>
          </a:p>
        </p:txBody>
      </p:sp>
      <p:sp>
        <p:nvSpPr>
          <p:cNvPr id="4" name="Text 2"/>
          <p:cNvSpPr/>
          <p:nvPr/>
        </p:nvSpPr>
        <p:spPr>
          <a:xfrm>
            <a:off x="5298267" y="1748302"/>
            <a:ext cx="366066" cy="403512"/>
          </a:xfrm>
          <a:prstGeom prst="rect">
            <a:avLst/>
          </a:prstGeom>
          <a:noFill/>
          <a:ln/>
        </p:spPr>
        <p:txBody>
          <a:bodyPr wrap="square" lIns="0" tIns="0" rIns="0" bIns="0" rtlCol="0" anchor="ctr"/>
          <a:lstStyle/>
          <a:p>
            <a:pPr marL="0" indent="0" algn="ctr">
              <a:buNone/>
            </a:pPr>
            <a:r>
              <a:rPr lang="en-US" sz="3200" b="1" spc="-20" dirty="0">
                <a:solidFill>
                  <a:schemeClr val="bg2"/>
                </a:solidFill>
                <a:latin typeface="Aptos Display" pitchFamily="34" charset="0"/>
                <a:ea typeface="Aptos Display" pitchFamily="34" charset="-122"/>
                <a:cs typeface="Aptos Display" pitchFamily="34" charset="-120"/>
              </a:rPr>
              <a:t>1</a:t>
            </a:r>
            <a:endParaRPr lang="en-US" sz="3200" dirty="0">
              <a:solidFill>
                <a:schemeClr val="bg2"/>
              </a:solidFill>
            </a:endParaRPr>
          </a:p>
        </p:txBody>
      </p:sp>
      <p:sp>
        <p:nvSpPr>
          <p:cNvPr id="33" name="Text 2">
            <a:extLst>
              <a:ext uri="{FF2B5EF4-FFF2-40B4-BE49-F238E27FC236}">
                <a16:creationId xmlns:a16="http://schemas.microsoft.com/office/drawing/2014/main" id="{EDA4198E-F93C-7D6A-1E3F-257471F07C63}"/>
              </a:ext>
            </a:extLst>
          </p:cNvPr>
          <p:cNvSpPr/>
          <p:nvPr/>
        </p:nvSpPr>
        <p:spPr>
          <a:xfrm>
            <a:off x="5365320" y="3508440"/>
            <a:ext cx="231959" cy="335280"/>
          </a:xfrm>
          <a:prstGeom prst="rect">
            <a:avLst/>
          </a:prstGeom>
          <a:noFill/>
          <a:ln/>
        </p:spPr>
        <p:txBody>
          <a:bodyPr wrap="square" lIns="0" tIns="0" rIns="0" bIns="0" rtlCol="0" anchor="ctr"/>
          <a:lstStyle/>
          <a:p>
            <a:pPr marL="0" indent="0" algn="ctr">
              <a:buNone/>
            </a:pPr>
            <a:r>
              <a:rPr lang="en-US" sz="3200" b="1" spc="-20" dirty="0">
                <a:solidFill>
                  <a:schemeClr val="bg2"/>
                </a:solidFill>
                <a:latin typeface="Aptos Display" pitchFamily="34" charset="0"/>
                <a:ea typeface="Aptos Display" pitchFamily="34" charset="-122"/>
                <a:cs typeface="Aptos Display" pitchFamily="34" charset="-120"/>
              </a:rPr>
              <a:t>2</a:t>
            </a:r>
            <a:endParaRPr lang="en-US" sz="3200" dirty="0">
              <a:solidFill>
                <a:schemeClr val="bg2"/>
              </a:solidFill>
            </a:endParaRPr>
          </a:p>
        </p:txBody>
      </p:sp>
      <p:sp>
        <p:nvSpPr>
          <p:cNvPr id="34" name="Text 2">
            <a:extLst>
              <a:ext uri="{FF2B5EF4-FFF2-40B4-BE49-F238E27FC236}">
                <a16:creationId xmlns:a16="http://schemas.microsoft.com/office/drawing/2014/main" id="{8189D6EA-5A43-C021-92D4-63EE36622124}"/>
              </a:ext>
            </a:extLst>
          </p:cNvPr>
          <p:cNvSpPr/>
          <p:nvPr/>
        </p:nvSpPr>
        <p:spPr>
          <a:xfrm>
            <a:off x="5356084" y="5292947"/>
            <a:ext cx="368709" cy="423577"/>
          </a:xfrm>
          <a:prstGeom prst="rect">
            <a:avLst/>
          </a:prstGeom>
          <a:noFill/>
          <a:ln/>
        </p:spPr>
        <p:txBody>
          <a:bodyPr wrap="square" lIns="0" tIns="0" rIns="0" bIns="0" rtlCol="0" anchor="ctr"/>
          <a:lstStyle/>
          <a:p>
            <a:pPr marL="0" indent="0" algn="ctr">
              <a:buNone/>
            </a:pPr>
            <a:r>
              <a:rPr lang="en-US" sz="3200" b="1" spc="-20" dirty="0">
                <a:solidFill>
                  <a:schemeClr val="bg2"/>
                </a:solidFill>
                <a:latin typeface="Aptos Display" pitchFamily="34" charset="0"/>
                <a:ea typeface="Aptos Display" pitchFamily="34" charset="-122"/>
                <a:cs typeface="Aptos Display" pitchFamily="34" charset="-120"/>
              </a:rPr>
              <a:t>3</a:t>
            </a:r>
            <a:endParaRPr lang="en-US" sz="3200" dirty="0">
              <a:solidFill>
                <a:schemeClr val="bg2"/>
              </a:solidFill>
            </a:endParaRPr>
          </a:p>
        </p:txBody>
      </p:sp>
      <p:pic>
        <p:nvPicPr>
          <p:cNvPr id="35" name="Graphic 34" descr="Magnifying glass with solid fill">
            <a:extLst>
              <a:ext uri="{FF2B5EF4-FFF2-40B4-BE49-F238E27FC236}">
                <a16:creationId xmlns:a16="http://schemas.microsoft.com/office/drawing/2014/main" id="{5FE30AE0-0402-0A07-E87C-32832130B4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2640" y="2315644"/>
            <a:ext cx="3033467" cy="3019814"/>
          </a:xfrm>
          <a:prstGeom prst="rect">
            <a:avLst/>
          </a:prstGeom>
        </p:spPr>
      </p:pic>
      <p:pic>
        <p:nvPicPr>
          <p:cNvPr id="36" name="Graphic 35" descr="Eye with solid fill">
            <a:extLst>
              <a:ext uri="{FF2B5EF4-FFF2-40B4-BE49-F238E27FC236}">
                <a16:creationId xmlns:a16="http://schemas.microsoft.com/office/drawing/2014/main" id="{B15901FC-38A7-C3AB-518D-73A410CC9F2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04974" y="2927474"/>
            <a:ext cx="1198693" cy="1175004"/>
          </a:xfrm>
          <a:prstGeom prst="rect">
            <a:avLst/>
          </a:prstGeom>
        </p:spPr>
      </p:pic>
      <p:sp>
        <p:nvSpPr>
          <p:cNvPr id="38" name="TextBox 37">
            <a:extLst>
              <a:ext uri="{FF2B5EF4-FFF2-40B4-BE49-F238E27FC236}">
                <a16:creationId xmlns:a16="http://schemas.microsoft.com/office/drawing/2014/main" id="{09B6639C-5486-1D8A-A3A7-A2B13BD8EFDB}"/>
              </a:ext>
            </a:extLst>
          </p:cNvPr>
          <p:cNvSpPr txBox="1"/>
          <p:nvPr/>
        </p:nvSpPr>
        <p:spPr>
          <a:xfrm>
            <a:off x="5857842" y="1777659"/>
            <a:ext cx="5604531" cy="338554"/>
          </a:xfrm>
          <a:prstGeom prst="rect">
            <a:avLst/>
          </a:prstGeom>
          <a:noFill/>
        </p:spPr>
        <p:txBody>
          <a:bodyPr wrap="square" rtlCol="0">
            <a:spAutoFit/>
          </a:bodyPr>
          <a:lstStyle/>
          <a:p>
            <a:r>
              <a:rPr lang="en-US" sz="1600" dirty="0">
                <a:solidFill>
                  <a:schemeClr val="accent3"/>
                </a:solidFill>
                <a:latin typeface="Plus Jakarta Sans Medium" pitchFamily="2" charset="77"/>
                <a:cs typeface="Plus Jakarta Sans Medium" pitchFamily="2" charset="77"/>
              </a:rPr>
              <a:t>Staff re-type the same information, more than once</a:t>
            </a:r>
          </a:p>
        </p:txBody>
      </p:sp>
      <p:sp>
        <p:nvSpPr>
          <p:cNvPr id="39" name="TextBox 38">
            <a:extLst>
              <a:ext uri="{FF2B5EF4-FFF2-40B4-BE49-F238E27FC236}">
                <a16:creationId xmlns:a16="http://schemas.microsoft.com/office/drawing/2014/main" id="{E5D96FDF-6057-FB0C-343F-5DA24677AD7A}"/>
              </a:ext>
            </a:extLst>
          </p:cNvPr>
          <p:cNvSpPr txBox="1"/>
          <p:nvPr/>
        </p:nvSpPr>
        <p:spPr>
          <a:xfrm>
            <a:off x="5857843" y="3505166"/>
            <a:ext cx="5604531" cy="338554"/>
          </a:xfrm>
          <a:prstGeom prst="rect">
            <a:avLst/>
          </a:prstGeom>
          <a:noFill/>
        </p:spPr>
        <p:txBody>
          <a:bodyPr wrap="square" rtlCol="0">
            <a:spAutoFit/>
          </a:bodyPr>
          <a:lstStyle/>
          <a:p>
            <a:r>
              <a:rPr lang="en-US" sz="1600" dirty="0">
                <a:solidFill>
                  <a:schemeClr val="accent3"/>
                </a:solidFill>
                <a:latin typeface="Plus Jakarta Sans Medium" pitchFamily="2" charset="77"/>
                <a:cs typeface="Plus Jakarta Sans Medium" pitchFamily="2" charset="77"/>
              </a:rPr>
              <a:t>Approvals vanish into an inbox</a:t>
            </a:r>
          </a:p>
        </p:txBody>
      </p:sp>
      <p:sp>
        <p:nvSpPr>
          <p:cNvPr id="41" name="TextBox 40">
            <a:extLst>
              <a:ext uri="{FF2B5EF4-FFF2-40B4-BE49-F238E27FC236}">
                <a16:creationId xmlns:a16="http://schemas.microsoft.com/office/drawing/2014/main" id="{7FF3BBD1-8C9A-EE26-4327-B8C1464E64BE}"/>
              </a:ext>
            </a:extLst>
          </p:cNvPr>
          <p:cNvSpPr txBox="1"/>
          <p:nvPr/>
        </p:nvSpPr>
        <p:spPr>
          <a:xfrm>
            <a:off x="5857842" y="5335458"/>
            <a:ext cx="5904192" cy="338554"/>
          </a:xfrm>
          <a:prstGeom prst="rect">
            <a:avLst/>
          </a:prstGeom>
          <a:noFill/>
        </p:spPr>
        <p:txBody>
          <a:bodyPr wrap="square" rtlCol="0">
            <a:spAutoFit/>
          </a:bodyPr>
          <a:lstStyle/>
          <a:p>
            <a:r>
              <a:rPr lang="en-US" sz="1600" dirty="0">
                <a:solidFill>
                  <a:schemeClr val="accent3"/>
                </a:solidFill>
                <a:latin typeface="Plus Jakarta Sans Medium" pitchFamily="2" charset="77"/>
                <a:cs typeface="Plus Jakarta Sans Medium" pitchFamily="2" charset="77"/>
              </a:rPr>
              <a:t>Records scattered across drives, cabinets, spreadsheets</a:t>
            </a:r>
          </a:p>
        </p:txBody>
      </p:sp>
      <p:sp>
        <p:nvSpPr>
          <p:cNvPr id="42" name="Title 1">
            <a:extLst>
              <a:ext uri="{FF2B5EF4-FFF2-40B4-BE49-F238E27FC236}">
                <a16:creationId xmlns:a16="http://schemas.microsoft.com/office/drawing/2014/main" id="{C30E4C97-9127-88FB-554D-2E9160F63CC8}"/>
              </a:ext>
            </a:extLst>
          </p:cNvPr>
          <p:cNvSpPr txBox="1">
            <a:spLocks/>
          </p:cNvSpPr>
          <p:nvPr/>
        </p:nvSpPr>
        <p:spPr>
          <a:xfrm>
            <a:off x="546314" y="417098"/>
            <a:ext cx="10972800" cy="1022611"/>
          </a:xfrm>
          <a:prstGeom prst="rect">
            <a:avLst/>
          </a:prstGeom>
        </p:spPr>
        <p:txBody>
          <a:bodyPr/>
          <a:lstStyle>
            <a:lvl1pPr algn="l" defTabSz="914400" rtl="0" eaLnBrk="1" latinLnBrk="0" hangingPunct="1">
              <a:lnSpc>
                <a:spcPct val="90000"/>
              </a:lnSpc>
              <a:spcBef>
                <a:spcPct val="0"/>
              </a:spcBef>
              <a:buNone/>
              <a:defRPr sz="4400" b="1" i="0" kern="1200" spc="-150" baseline="0">
                <a:solidFill>
                  <a:schemeClr val="accent3"/>
                </a:solidFill>
                <a:latin typeface="Plus Jakarta Sans ExtraBold" pitchFamily="2" charset="77"/>
                <a:ea typeface="+mj-ea"/>
                <a:cs typeface="Plus Jakarta Sans ExtraBold" pitchFamily="2" charset="77"/>
              </a:defRPr>
            </a:lvl1pPr>
          </a:lstStyle>
          <a:p>
            <a:r>
              <a:rPr lang="en-US" dirty="0"/>
              <a:t>The problem, in plain terms</a:t>
            </a:r>
          </a:p>
        </p:txBody>
      </p:sp>
    </p:spTree>
    <p:extLst>
      <p:ext uri="{BB962C8B-B14F-4D97-AF65-F5344CB8AC3E}">
        <p14:creationId xmlns:p14="http://schemas.microsoft.com/office/powerpoint/2010/main" val="851457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FC0ED-DF99-6153-C33C-BC620731D1A6}"/>
            </a:ext>
          </a:extLst>
        </p:cNvPr>
        <p:cNvGrpSpPr/>
        <p:nvPr/>
      </p:nvGrpSpPr>
      <p:grpSpPr>
        <a:xfrm>
          <a:off x="0" y="0"/>
          <a:ext cx="0" cy="0"/>
          <a:chOff x="0" y="0"/>
          <a:chExt cx="0" cy="0"/>
        </a:xfrm>
      </p:grpSpPr>
      <p:sp>
        <p:nvSpPr>
          <p:cNvPr id="45" name="Oval 44">
            <a:extLst>
              <a:ext uri="{FF2B5EF4-FFF2-40B4-BE49-F238E27FC236}">
                <a16:creationId xmlns:a16="http://schemas.microsoft.com/office/drawing/2014/main" id="{B65CB5AD-1DEC-E98E-E582-45CCB35AFFAB}"/>
              </a:ext>
            </a:extLst>
          </p:cNvPr>
          <p:cNvSpPr/>
          <p:nvPr/>
        </p:nvSpPr>
        <p:spPr>
          <a:xfrm>
            <a:off x="1058155" y="2404341"/>
            <a:ext cx="1154431" cy="106687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8EF622BE-8A0B-2D96-4B36-F2DD2A32CF7B}"/>
              </a:ext>
            </a:extLst>
          </p:cNvPr>
          <p:cNvSpPr/>
          <p:nvPr/>
        </p:nvSpPr>
        <p:spPr>
          <a:xfrm>
            <a:off x="10283042" y="2404341"/>
            <a:ext cx="1154431" cy="106687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10">
            <a:extLst>
              <a:ext uri="{FF2B5EF4-FFF2-40B4-BE49-F238E27FC236}">
                <a16:creationId xmlns:a16="http://schemas.microsoft.com/office/drawing/2014/main" id="{E42B1D1D-3500-1CA8-0399-206D609104B6}"/>
              </a:ext>
            </a:extLst>
          </p:cNvPr>
          <p:cNvSpPr/>
          <p:nvPr/>
        </p:nvSpPr>
        <p:spPr>
          <a:xfrm>
            <a:off x="5806440" y="1968934"/>
            <a:ext cx="5532120" cy="365760"/>
          </a:xfrm>
          <a:prstGeom prst="rect">
            <a:avLst/>
          </a:prstGeom>
          <a:noFill/>
          <a:ln/>
        </p:spPr>
        <p:txBody>
          <a:bodyPr wrap="square" lIns="0" tIns="0" rIns="0" bIns="0" rtlCol="0" anchor="ctr"/>
          <a:lstStyle/>
          <a:p>
            <a:pPr marL="0" indent="0">
              <a:buNone/>
            </a:pPr>
            <a:endParaRPr lang="en-US" sz="1800" dirty="0"/>
          </a:p>
        </p:txBody>
      </p:sp>
      <p:sp>
        <p:nvSpPr>
          <p:cNvPr id="13" name="Text 11">
            <a:extLst>
              <a:ext uri="{FF2B5EF4-FFF2-40B4-BE49-F238E27FC236}">
                <a16:creationId xmlns:a16="http://schemas.microsoft.com/office/drawing/2014/main" id="{9BC31704-EDA3-2832-0E9B-ACBF1AA11239}"/>
              </a:ext>
            </a:extLst>
          </p:cNvPr>
          <p:cNvSpPr/>
          <p:nvPr/>
        </p:nvSpPr>
        <p:spPr>
          <a:xfrm>
            <a:off x="5806440" y="2362126"/>
            <a:ext cx="5532120" cy="731520"/>
          </a:xfrm>
          <a:prstGeom prst="rect">
            <a:avLst/>
          </a:prstGeom>
          <a:noFill/>
          <a:ln/>
        </p:spPr>
        <p:txBody>
          <a:bodyPr wrap="square" lIns="0" tIns="0" rIns="0" bIns="0" rtlCol="0" anchor="ctr"/>
          <a:lstStyle/>
          <a:p>
            <a:pPr>
              <a:lnSpc>
                <a:spcPct val="125000"/>
              </a:lnSpc>
            </a:pPr>
            <a:endParaRPr lang="en-US" sz="1400" dirty="0">
              <a:latin typeface="Aptos"/>
            </a:endParaRPr>
          </a:p>
        </p:txBody>
      </p:sp>
      <p:sp>
        <p:nvSpPr>
          <p:cNvPr id="18" name="Text 15">
            <a:extLst>
              <a:ext uri="{FF2B5EF4-FFF2-40B4-BE49-F238E27FC236}">
                <a16:creationId xmlns:a16="http://schemas.microsoft.com/office/drawing/2014/main" id="{9CA3C57D-ED72-6869-FE6D-836C6B766A0F}"/>
              </a:ext>
            </a:extLst>
          </p:cNvPr>
          <p:cNvSpPr/>
          <p:nvPr/>
        </p:nvSpPr>
        <p:spPr>
          <a:xfrm>
            <a:off x="5486400" y="6547104"/>
            <a:ext cx="6519672" cy="274320"/>
          </a:xfrm>
          <a:prstGeom prst="rect">
            <a:avLst/>
          </a:prstGeom>
          <a:noFill/>
          <a:ln/>
        </p:spPr>
        <p:txBody>
          <a:bodyPr wrap="square" lIns="0" tIns="0" rIns="0" bIns="0" rtlCol="0" anchor="ctr"/>
          <a:lstStyle/>
          <a:p>
            <a:pPr marL="0" indent="0" algn="r">
              <a:buNone/>
            </a:pPr>
            <a:r>
              <a:rPr lang="en-US" sz="900" dirty="0">
                <a:solidFill>
                  <a:srgbClr val="6C757D"/>
                </a:solidFill>
                <a:latin typeface="Aptos" pitchFamily="34" charset="0"/>
                <a:ea typeface="Aptos" pitchFamily="34" charset="-122"/>
                <a:cs typeface="Aptos" pitchFamily="34" charset="-120"/>
              </a:rPr>
              <a:t>Copyright 2026 Softdocs. Confidential and proprietary.</a:t>
            </a:r>
            <a:endParaRPr lang="en-US" sz="900" dirty="0"/>
          </a:p>
        </p:txBody>
      </p:sp>
      <p:sp>
        <p:nvSpPr>
          <p:cNvPr id="16" name="Shape 0">
            <a:extLst>
              <a:ext uri="{FF2B5EF4-FFF2-40B4-BE49-F238E27FC236}">
                <a16:creationId xmlns:a16="http://schemas.microsoft.com/office/drawing/2014/main" id="{A34FDD5E-D117-FDEB-25F2-2FEC38C1E217}"/>
              </a:ext>
            </a:extLst>
          </p:cNvPr>
          <p:cNvSpPr/>
          <p:nvPr/>
        </p:nvSpPr>
        <p:spPr>
          <a:xfrm>
            <a:off x="0" y="0"/>
            <a:ext cx="219456" cy="6858000"/>
          </a:xfrm>
          <a:prstGeom prst="rect">
            <a:avLst/>
          </a:prstGeom>
          <a:solidFill>
            <a:srgbClr val="591D6D"/>
          </a:solidFill>
          <a:ln w="12700">
            <a:solidFill>
              <a:srgbClr val="591D6D"/>
            </a:solidFill>
            <a:prstDash val="solid"/>
          </a:ln>
        </p:spPr>
        <p:txBody>
          <a:bodyPr/>
          <a:lstStyle/>
          <a:p>
            <a:endParaRPr lang="en-US"/>
          </a:p>
        </p:txBody>
      </p:sp>
      <p:cxnSp>
        <p:nvCxnSpPr>
          <p:cNvPr id="5" name="Straight Connector 4">
            <a:extLst>
              <a:ext uri="{FF2B5EF4-FFF2-40B4-BE49-F238E27FC236}">
                <a16:creationId xmlns:a16="http://schemas.microsoft.com/office/drawing/2014/main" id="{E745B7E0-40A9-C7AE-6745-E4DB5DBB6276}"/>
              </a:ext>
            </a:extLst>
          </p:cNvPr>
          <p:cNvCxnSpPr/>
          <p:nvPr/>
        </p:nvCxnSpPr>
        <p:spPr>
          <a:xfrm>
            <a:off x="2189285" y="2963008"/>
            <a:ext cx="8168054"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 12">
            <a:extLst>
              <a:ext uri="{FF2B5EF4-FFF2-40B4-BE49-F238E27FC236}">
                <a16:creationId xmlns:a16="http://schemas.microsoft.com/office/drawing/2014/main" id="{76CCF7C9-670E-3E9B-45B5-489A2D627C9C}"/>
              </a:ext>
            </a:extLst>
          </p:cNvPr>
          <p:cNvSpPr/>
          <p:nvPr/>
        </p:nvSpPr>
        <p:spPr>
          <a:xfrm>
            <a:off x="1426845" y="2676329"/>
            <a:ext cx="407816" cy="542811"/>
          </a:xfrm>
          <a:prstGeom prst="rect">
            <a:avLst/>
          </a:prstGeom>
          <a:noFill/>
          <a:ln/>
        </p:spPr>
        <p:txBody>
          <a:bodyPr wrap="square" lIns="0" tIns="0" rIns="0" bIns="0" rtlCol="0" anchor="ctr"/>
          <a:lstStyle/>
          <a:p>
            <a:pPr marL="0" indent="0">
              <a:buNone/>
            </a:pPr>
            <a:r>
              <a:rPr lang="en-US" sz="2800" b="1" dirty="0">
                <a:solidFill>
                  <a:schemeClr val="bg2"/>
                </a:solidFill>
                <a:latin typeface="Aptos" pitchFamily="34" charset="0"/>
                <a:ea typeface="Aptos" pitchFamily="34" charset="-122"/>
                <a:cs typeface="Aptos" pitchFamily="34" charset="-120"/>
              </a:rPr>
              <a:t>Y1</a:t>
            </a:r>
            <a:endParaRPr lang="en-US" sz="2800" dirty="0">
              <a:solidFill>
                <a:schemeClr val="bg2"/>
              </a:solidFill>
            </a:endParaRPr>
          </a:p>
        </p:txBody>
      </p:sp>
      <p:sp>
        <p:nvSpPr>
          <p:cNvPr id="10" name="Oval 9">
            <a:extLst>
              <a:ext uri="{FF2B5EF4-FFF2-40B4-BE49-F238E27FC236}">
                <a16:creationId xmlns:a16="http://schemas.microsoft.com/office/drawing/2014/main" id="{196A4BFD-DFE0-FE1B-FFE3-177F2195328E}"/>
              </a:ext>
            </a:extLst>
          </p:cNvPr>
          <p:cNvSpPr/>
          <p:nvPr/>
        </p:nvSpPr>
        <p:spPr>
          <a:xfrm>
            <a:off x="3068515" y="2795954"/>
            <a:ext cx="334108" cy="360484"/>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9A1C500-5CC9-2B43-4FD8-6DFCB27505B3}"/>
              </a:ext>
            </a:extLst>
          </p:cNvPr>
          <p:cNvSpPr/>
          <p:nvPr/>
        </p:nvSpPr>
        <p:spPr>
          <a:xfrm>
            <a:off x="6080760" y="2795954"/>
            <a:ext cx="334108" cy="360484"/>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b="1" dirty="0"/>
          </a:p>
        </p:txBody>
      </p:sp>
      <p:sp>
        <p:nvSpPr>
          <p:cNvPr id="17" name="Oval 16">
            <a:extLst>
              <a:ext uri="{FF2B5EF4-FFF2-40B4-BE49-F238E27FC236}">
                <a16:creationId xmlns:a16="http://schemas.microsoft.com/office/drawing/2014/main" id="{27C9EBEF-DCB0-C9B9-A0F0-2B8F2279851A}"/>
              </a:ext>
            </a:extLst>
          </p:cNvPr>
          <p:cNvSpPr/>
          <p:nvPr/>
        </p:nvSpPr>
        <p:spPr>
          <a:xfrm>
            <a:off x="9093005" y="2795954"/>
            <a:ext cx="334108" cy="360484"/>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b="1" dirty="0"/>
          </a:p>
        </p:txBody>
      </p:sp>
      <p:sp>
        <p:nvSpPr>
          <p:cNvPr id="30" name="Text 12">
            <a:extLst>
              <a:ext uri="{FF2B5EF4-FFF2-40B4-BE49-F238E27FC236}">
                <a16:creationId xmlns:a16="http://schemas.microsoft.com/office/drawing/2014/main" id="{99EAB680-B26C-EACA-B055-122E979197D8}"/>
              </a:ext>
            </a:extLst>
          </p:cNvPr>
          <p:cNvSpPr/>
          <p:nvPr/>
        </p:nvSpPr>
        <p:spPr>
          <a:xfrm>
            <a:off x="10413022" y="2683966"/>
            <a:ext cx="956896" cy="527539"/>
          </a:xfrm>
          <a:prstGeom prst="rect">
            <a:avLst/>
          </a:prstGeom>
          <a:noFill/>
          <a:ln/>
        </p:spPr>
        <p:txBody>
          <a:bodyPr wrap="square" lIns="0" tIns="0" rIns="0" bIns="0" rtlCol="0" anchor="ctr"/>
          <a:lstStyle/>
          <a:p>
            <a:pPr marL="0" indent="0">
              <a:buNone/>
            </a:pPr>
            <a:r>
              <a:rPr lang="en-US" sz="2800" b="1" dirty="0">
                <a:solidFill>
                  <a:schemeClr val="bg2"/>
                </a:solidFill>
                <a:latin typeface="Aptos" pitchFamily="34" charset="0"/>
                <a:ea typeface="Aptos" pitchFamily="34" charset="-122"/>
                <a:cs typeface="Aptos" pitchFamily="34" charset="-120"/>
              </a:rPr>
              <a:t>Today</a:t>
            </a:r>
            <a:endParaRPr lang="en-US" sz="2800" dirty="0">
              <a:solidFill>
                <a:schemeClr val="bg2"/>
              </a:solidFill>
            </a:endParaRPr>
          </a:p>
        </p:txBody>
      </p:sp>
      <p:sp>
        <p:nvSpPr>
          <p:cNvPr id="31" name="Rounded Rectangle 30">
            <a:extLst>
              <a:ext uri="{FF2B5EF4-FFF2-40B4-BE49-F238E27FC236}">
                <a16:creationId xmlns:a16="http://schemas.microsoft.com/office/drawing/2014/main" id="{A45B649F-CD8C-510D-152D-BA1702E65D03}"/>
              </a:ext>
            </a:extLst>
          </p:cNvPr>
          <p:cNvSpPr/>
          <p:nvPr/>
        </p:nvSpPr>
        <p:spPr>
          <a:xfrm>
            <a:off x="1134207" y="5477608"/>
            <a:ext cx="4672233" cy="589084"/>
          </a:xfrm>
          <a:prstGeom prst="roundRect">
            <a:avLst/>
          </a:prstGeom>
          <a:solidFill>
            <a:schemeClr val="accent5">
              <a:alpha val="348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6374FE0A-F19E-9C87-E48B-E10B572DE866}"/>
              </a:ext>
            </a:extLst>
          </p:cNvPr>
          <p:cNvSpPr/>
          <p:nvPr/>
        </p:nvSpPr>
        <p:spPr>
          <a:xfrm>
            <a:off x="6592031" y="5493610"/>
            <a:ext cx="4465762" cy="589084"/>
          </a:xfrm>
          <a:prstGeom prst="roundRect">
            <a:avLst/>
          </a:prstGeom>
          <a:solidFill>
            <a:schemeClr val="accent5">
              <a:alpha val="348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2B32D024-B201-7085-E6AE-A4344B17FA9A}"/>
              </a:ext>
            </a:extLst>
          </p:cNvPr>
          <p:cNvSpPr txBox="1"/>
          <p:nvPr/>
        </p:nvSpPr>
        <p:spPr>
          <a:xfrm>
            <a:off x="1399443" y="3615506"/>
            <a:ext cx="1934308" cy="584775"/>
          </a:xfrm>
          <a:prstGeom prst="rect">
            <a:avLst/>
          </a:prstGeom>
          <a:noFill/>
        </p:spPr>
        <p:txBody>
          <a:bodyPr wrap="square" rtlCol="0">
            <a:spAutoFit/>
          </a:bodyPr>
          <a:lstStyle/>
          <a:p>
            <a:r>
              <a:rPr lang="en-US" sz="1600" dirty="0">
                <a:solidFill>
                  <a:schemeClr val="accent3"/>
                </a:solidFill>
                <a:latin typeface="Plus Jakarta Sans Medium" pitchFamily="2" charset="77"/>
                <a:cs typeface="Plus Jakarta Sans Medium" pitchFamily="2" charset="77"/>
              </a:rPr>
              <a:t>New tool added to patch a gap</a:t>
            </a:r>
          </a:p>
        </p:txBody>
      </p:sp>
      <p:sp>
        <p:nvSpPr>
          <p:cNvPr id="40" name="TextBox 39">
            <a:extLst>
              <a:ext uri="{FF2B5EF4-FFF2-40B4-BE49-F238E27FC236}">
                <a16:creationId xmlns:a16="http://schemas.microsoft.com/office/drawing/2014/main" id="{5169619F-1040-554C-50F1-2B0306DF1E7E}"/>
              </a:ext>
            </a:extLst>
          </p:cNvPr>
          <p:cNvSpPr txBox="1"/>
          <p:nvPr/>
        </p:nvSpPr>
        <p:spPr>
          <a:xfrm>
            <a:off x="5306158" y="3597922"/>
            <a:ext cx="1934308" cy="1077218"/>
          </a:xfrm>
          <a:prstGeom prst="rect">
            <a:avLst/>
          </a:prstGeom>
          <a:noFill/>
        </p:spPr>
        <p:txBody>
          <a:bodyPr wrap="square" rtlCol="0">
            <a:spAutoFit/>
          </a:bodyPr>
          <a:lstStyle/>
          <a:p>
            <a:pPr algn="ctr"/>
            <a:r>
              <a:rPr lang="en-US" sz="1600" dirty="0">
                <a:solidFill>
                  <a:schemeClr val="accent3"/>
                </a:solidFill>
                <a:latin typeface="Plus Jakarta Sans Medium" pitchFamily="2" charset="77"/>
                <a:cs typeface="Plus Jakarta Sans Medium" pitchFamily="2" charset="77"/>
              </a:rPr>
              <a:t>Another workaround, another busy season</a:t>
            </a:r>
          </a:p>
        </p:txBody>
      </p:sp>
      <p:sp>
        <p:nvSpPr>
          <p:cNvPr id="41" name="TextBox 40">
            <a:extLst>
              <a:ext uri="{FF2B5EF4-FFF2-40B4-BE49-F238E27FC236}">
                <a16:creationId xmlns:a16="http://schemas.microsoft.com/office/drawing/2014/main" id="{C68779CA-5DF5-D55C-370B-34D5B43AC51B}"/>
              </a:ext>
            </a:extLst>
          </p:cNvPr>
          <p:cNvSpPr txBox="1"/>
          <p:nvPr/>
        </p:nvSpPr>
        <p:spPr>
          <a:xfrm>
            <a:off x="9390185" y="3599789"/>
            <a:ext cx="1934308" cy="584775"/>
          </a:xfrm>
          <a:prstGeom prst="rect">
            <a:avLst/>
          </a:prstGeom>
          <a:noFill/>
        </p:spPr>
        <p:txBody>
          <a:bodyPr wrap="square" rtlCol="0">
            <a:spAutoFit/>
          </a:bodyPr>
          <a:lstStyle/>
          <a:p>
            <a:pPr algn="r"/>
            <a:r>
              <a:rPr lang="en-US" sz="1600" dirty="0">
                <a:solidFill>
                  <a:schemeClr val="accent3"/>
                </a:solidFill>
                <a:latin typeface="Plus Jakarta Sans Medium" pitchFamily="2" charset="77"/>
                <a:cs typeface="Plus Jakarta Sans Medium" pitchFamily="2" charset="77"/>
              </a:rPr>
              <a:t>A spreadsheet fills the gap</a:t>
            </a:r>
          </a:p>
        </p:txBody>
      </p:sp>
      <p:sp>
        <p:nvSpPr>
          <p:cNvPr id="42" name="TextBox 41">
            <a:extLst>
              <a:ext uri="{FF2B5EF4-FFF2-40B4-BE49-F238E27FC236}">
                <a16:creationId xmlns:a16="http://schemas.microsoft.com/office/drawing/2014/main" id="{8E540E5D-D06A-826B-15FD-B4268A1CF02C}"/>
              </a:ext>
            </a:extLst>
          </p:cNvPr>
          <p:cNvSpPr txBox="1"/>
          <p:nvPr/>
        </p:nvSpPr>
        <p:spPr>
          <a:xfrm>
            <a:off x="1320603" y="5588258"/>
            <a:ext cx="4299439" cy="338554"/>
          </a:xfrm>
          <a:prstGeom prst="rect">
            <a:avLst/>
          </a:prstGeom>
          <a:noFill/>
        </p:spPr>
        <p:txBody>
          <a:bodyPr wrap="square" rtlCol="0">
            <a:spAutoFit/>
          </a:bodyPr>
          <a:lstStyle/>
          <a:p>
            <a:r>
              <a:rPr lang="en-US" sz="1600" b="1" dirty="0">
                <a:solidFill>
                  <a:schemeClr val="accent3"/>
                </a:solidFill>
                <a:latin typeface="Plus Jakarta Sans Medium" pitchFamily="2" charset="77"/>
                <a:cs typeface="Plus Jakarta Sans Medium" pitchFamily="2" charset="77"/>
              </a:rPr>
              <a:t>Each decision made sense in the moment.</a:t>
            </a:r>
          </a:p>
        </p:txBody>
      </p:sp>
      <p:sp>
        <p:nvSpPr>
          <p:cNvPr id="43" name="TextBox 42">
            <a:extLst>
              <a:ext uri="{FF2B5EF4-FFF2-40B4-BE49-F238E27FC236}">
                <a16:creationId xmlns:a16="http://schemas.microsoft.com/office/drawing/2014/main" id="{8C12808E-2F10-97C8-1881-3FDD96FBE4D1}"/>
              </a:ext>
            </a:extLst>
          </p:cNvPr>
          <p:cNvSpPr txBox="1"/>
          <p:nvPr/>
        </p:nvSpPr>
        <p:spPr>
          <a:xfrm>
            <a:off x="6749809" y="5611469"/>
            <a:ext cx="4150206" cy="338554"/>
          </a:xfrm>
          <a:prstGeom prst="rect">
            <a:avLst/>
          </a:prstGeom>
          <a:noFill/>
        </p:spPr>
        <p:txBody>
          <a:bodyPr wrap="square" rtlCol="0">
            <a:spAutoFit/>
          </a:bodyPr>
          <a:lstStyle/>
          <a:p>
            <a:r>
              <a:rPr lang="en-US" sz="1600" b="1" dirty="0">
                <a:solidFill>
                  <a:schemeClr val="accent3"/>
                </a:solidFill>
                <a:latin typeface="Plus Jakarta Sans Medium" pitchFamily="2" charset="77"/>
                <a:cs typeface="Plus Jakarta Sans Medium" pitchFamily="2" charset="77"/>
              </a:rPr>
              <a:t>The cost shows up as time, for everyone.</a:t>
            </a:r>
          </a:p>
        </p:txBody>
      </p:sp>
      <p:sp>
        <p:nvSpPr>
          <p:cNvPr id="46" name="Title 1">
            <a:extLst>
              <a:ext uri="{FF2B5EF4-FFF2-40B4-BE49-F238E27FC236}">
                <a16:creationId xmlns:a16="http://schemas.microsoft.com/office/drawing/2014/main" id="{5A45320F-4FE4-B52A-64F4-B234D7161679}"/>
              </a:ext>
            </a:extLst>
          </p:cNvPr>
          <p:cNvSpPr txBox="1">
            <a:spLocks/>
          </p:cNvSpPr>
          <p:nvPr/>
        </p:nvSpPr>
        <p:spPr>
          <a:xfrm>
            <a:off x="609600" y="740815"/>
            <a:ext cx="10972800" cy="1022611"/>
          </a:xfrm>
          <a:prstGeom prst="rect">
            <a:avLst/>
          </a:prstGeom>
        </p:spPr>
        <p:txBody>
          <a:bodyPr/>
          <a:lstStyle>
            <a:lvl1pPr algn="l" defTabSz="914400" rtl="0" eaLnBrk="1" latinLnBrk="0" hangingPunct="1">
              <a:lnSpc>
                <a:spcPct val="90000"/>
              </a:lnSpc>
              <a:spcBef>
                <a:spcPct val="0"/>
              </a:spcBef>
              <a:buNone/>
              <a:defRPr sz="4400" b="1" i="0" kern="1200" spc="-150" baseline="0">
                <a:solidFill>
                  <a:schemeClr val="accent3"/>
                </a:solidFill>
                <a:latin typeface="Plus Jakarta Sans ExtraBold" pitchFamily="2" charset="77"/>
                <a:ea typeface="+mj-ea"/>
                <a:cs typeface="Plus Jakarta Sans ExtraBold" pitchFamily="2" charset="77"/>
              </a:defRPr>
            </a:lvl1pPr>
          </a:lstStyle>
          <a:p>
            <a:r>
              <a:rPr lang="en-US" dirty="0"/>
              <a:t>Nobody chose this. It accumulated.</a:t>
            </a:r>
          </a:p>
        </p:txBody>
      </p:sp>
      <p:sp>
        <p:nvSpPr>
          <p:cNvPr id="47" name="TextBox 46">
            <a:extLst>
              <a:ext uri="{FF2B5EF4-FFF2-40B4-BE49-F238E27FC236}">
                <a16:creationId xmlns:a16="http://schemas.microsoft.com/office/drawing/2014/main" id="{CFC8948F-3EE2-B873-E867-CF6EACA51B49}"/>
              </a:ext>
            </a:extLst>
          </p:cNvPr>
          <p:cNvSpPr txBox="1"/>
          <p:nvPr/>
        </p:nvSpPr>
        <p:spPr>
          <a:xfrm>
            <a:off x="609600" y="281355"/>
            <a:ext cx="4714345" cy="307777"/>
          </a:xfrm>
          <a:prstGeom prst="rect">
            <a:avLst/>
          </a:prstGeom>
          <a:noFill/>
        </p:spPr>
        <p:txBody>
          <a:bodyPr wrap="square" rtlCol="0">
            <a:spAutoFit/>
          </a:bodyPr>
          <a:lstStyle/>
          <a:p>
            <a:r>
              <a:rPr lang="en-US" sz="1400" b="1" dirty="0">
                <a:solidFill>
                  <a:schemeClr val="accent2"/>
                </a:solidFill>
                <a:latin typeface="Plus Jakarta Sans Medium" pitchFamily="2" charset="77"/>
                <a:cs typeface="Plus Jakarta Sans Medium" pitchFamily="2" charset="77"/>
              </a:rPr>
              <a:t>WHY IT HAPPENS</a:t>
            </a:r>
          </a:p>
        </p:txBody>
      </p:sp>
    </p:spTree>
    <p:extLst>
      <p:ext uri="{BB962C8B-B14F-4D97-AF65-F5344CB8AC3E}">
        <p14:creationId xmlns:p14="http://schemas.microsoft.com/office/powerpoint/2010/main" val="1554502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C6F56-9D46-E2CB-97CB-EC2E6551AB89}"/>
            </a:ext>
          </a:extLst>
        </p:cNvPr>
        <p:cNvGrpSpPr/>
        <p:nvPr/>
      </p:nvGrpSpPr>
      <p:grpSpPr>
        <a:xfrm>
          <a:off x="0" y="0"/>
          <a:ext cx="0" cy="0"/>
          <a:chOff x="0" y="0"/>
          <a:chExt cx="0" cy="0"/>
        </a:xfrm>
      </p:grpSpPr>
      <p:sp>
        <p:nvSpPr>
          <p:cNvPr id="14" name="Rounded Rectangle 13">
            <a:extLst>
              <a:ext uri="{FF2B5EF4-FFF2-40B4-BE49-F238E27FC236}">
                <a16:creationId xmlns:a16="http://schemas.microsoft.com/office/drawing/2014/main" id="{4459B960-A9C7-C9AA-D5E5-9516ECE90DCB}"/>
              </a:ext>
            </a:extLst>
          </p:cNvPr>
          <p:cNvSpPr/>
          <p:nvPr/>
        </p:nvSpPr>
        <p:spPr>
          <a:xfrm>
            <a:off x="9270255" y="1537772"/>
            <a:ext cx="1625991" cy="4575023"/>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a:extLst>
              <a:ext uri="{FF2B5EF4-FFF2-40B4-BE49-F238E27FC236}">
                <a16:creationId xmlns:a16="http://schemas.microsoft.com/office/drawing/2014/main" id="{10BE9BBF-B0FD-C053-508E-D60258E5467C}"/>
              </a:ext>
            </a:extLst>
          </p:cNvPr>
          <p:cNvSpPr/>
          <p:nvPr/>
        </p:nvSpPr>
        <p:spPr>
          <a:xfrm>
            <a:off x="5283004" y="1573823"/>
            <a:ext cx="1625991" cy="457502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ounded Rectangle 1">
            <a:extLst>
              <a:ext uri="{FF2B5EF4-FFF2-40B4-BE49-F238E27FC236}">
                <a16:creationId xmlns:a16="http://schemas.microsoft.com/office/drawing/2014/main" id="{338DC089-2240-A05A-2414-7B85DA017556}"/>
              </a:ext>
            </a:extLst>
          </p:cNvPr>
          <p:cNvSpPr/>
          <p:nvPr/>
        </p:nvSpPr>
        <p:spPr>
          <a:xfrm>
            <a:off x="1320603" y="1550960"/>
            <a:ext cx="1625991" cy="4621239"/>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10">
            <a:extLst>
              <a:ext uri="{FF2B5EF4-FFF2-40B4-BE49-F238E27FC236}">
                <a16:creationId xmlns:a16="http://schemas.microsoft.com/office/drawing/2014/main" id="{3333FCB6-232D-5AB9-79BF-EBA31C2E7BD1}"/>
              </a:ext>
            </a:extLst>
          </p:cNvPr>
          <p:cNvSpPr/>
          <p:nvPr/>
        </p:nvSpPr>
        <p:spPr>
          <a:xfrm>
            <a:off x="5806440" y="1968934"/>
            <a:ext cx="5532120" cy="365760"/>
          </a:xfrm>
          <a:prstGeom prst="rect">
            <a:avLst/>
          </a:prstGeom>
          <a:noFill/>
          <a:ln/>
        </p:spPr>
        <p:txBody>
          <a:bodyPr wrap="square" lIns="0" tIns="0" rIns="0" bIns="0" rtlCol="0" anchor="ctr"/>
          <a:lstStyle/>
          <a:p>
            <a:pPr marL="0" indent="0">
              <a:buNone/>
            </a:pPr>
            <a:endParaRPr lang="en-US" sz="1800" dirty="0"/>
          </a:p>
        </p:txBody>
      </p:sp>
      <p:sp>
        <p:nvSpPr>
          <p:cNvPr id="18" name="Text 15">
            <a:extLst>
              <a:ext uri="{FF2B5EF4-FFF2-40B4-BE49-F238E27FC236}">
                <a16:creationId xmlns:a16="http://schemas.microsoft.com/office/drawing/2014/main" id="{91892BE6-2DB5-4A71-E2D1-9D0E19A452C1}"/>
              </a:ext>
            </a:extLst>
          </p:cNvPr>
          <p:cNvSpPr/>
          <p:nvPr/>
        </p:nvSpPr>
        <p:spPr>
          <a:xfrm>
            <a:off x="5486400" y="6547104"/>
            <a:ext cx="6519672" cy="274320"/>
          </a:xfrm>
          <a:prstGeom prst="rect">
            <a:avLst/>
          </a:prstGeom>
          <a:noFill/>
          <a:ln/>
        </p:spPr>
        <p:txBody>
          <a:bodyPr wrap="square" lIns="0" tIns="0" rIns="0" bIns="0" rtlCol="0" anchor="ctr"/>
          <a:lstStyle/>
          <a:p>
            <a:pPr marL="0" indent="0" algn="r">
              <a:buNone/>
            </a:pPr>
            <a:r>
              <a:rPr lang="en-US" sz="900" dirty="0">
                <a:solidFill>
                  <a:srgbClr val="6C757D"/>
                </a:solidFill>
                <a:latin typeface="Aptos" pitchFamily="34" charset="0"/>
                <a:ea typeface="Aptos" pitchFamily="34" charset="-122"/>
                <a:cs typeface="Aptos" pitchFamily="34" charset="-120"/>
              </a:rPr>
              <a:t>Copyright 2026 Softdocs. Confidential and proprietary.</a:t>
            </a:r>
            <a:endParaRPr lang="en-US" sz="900" dirty="0"/>
          </a:p>
        </p:txBody>
      </p:sp>
      <p:sp>
        <p:nvSpPr>
          <p:cNvPr id="16" name="Shape 0">
            <a:extLst>
              <a:ext uri="{FF2B5EF4-FFF2-40B4-BE49-F238E27FC236}">
                <a16:creationId xmlns:a16="http://schemas.microsoft.com/office/drawing/2014/main" id="{462A6A29-606F-5CE8-1C6C-1098BBE8F4C8}"/>
              </a:ext>
            </a:extLst>
          </p:cNvPr>
          <p:cNvSpPr/>
          <p:nvPr/>
        </p:nvSpPr>
        <p:spPr>
          <a:xfrm>
            <a:off x="0" y="0"/>
            <a:ext cx="219456" cy="6858000"/>
          </a:xfrm>
          <a:prstGeom prst="rect">
            <a:avLst/>
          </a:prstGeom>
          <a:solidFill>
            <a:srgbClr val="591D6D"/>
          </a:solidFill>
          <a:ln w="12700">
            <a:solidFill>
              <a:srgbClr val="591D6D"/>
            </a:solidFill>
            <a:prstDash val="solid"/>
          </a:ln>
        </p:spPr>
        <p:txBody>
          <a:bodyPr/>
          <a:lstStyle/>
          <a:p>
            <a:endParaRPr lang="en-US"/>
          </a:p>
        </p:txBody>
      </p:sp>
      <p:sp>
        <p:nvSpPr>
          <p:cNvPr id="8" name="Rounded Rectangle 7">
            <a:extLst>
              <a:ext uri="{FF2B5EF4-FFF2-40B4-BE49-F238E27FC236}">
                <a16:creationId xmlns:a16="http://schemas.microsoft.com/office/drawing/2014/main" id="{D30F128C-502C-D8B9-8AC6-E1761D30F826}"/>
              </a:ext>
            </a:extLst>
          </p:cNvPr>
          <p:cNvSpPr/>
          <p:nvPr/>
        </p:nvSpPr>
        <p:spPr>
          <a:xfrm>
            <a:off x="3308016" y="1597175"/>
            <a:ext cx="1625991" cy="4575024"/>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5ABA4B97-D40E-C232-111A-3F7FF21E6A55}"/>
              </a:ext>
            </a:extLst>
          </p:cNvPr>
          <p:cNvSpPr/>
          <p:nvPr/>
        </p:nvSpPr>
        <p:spPr>
          <a:xfrm>
            <a:off x="7282842" y="1545774"/>
            <a:ext cx="1625991" cy="4575024"/>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a:extLst>
              <a:ext uri="{FF2B5EF4-FFF2-40B4-BE49-F238E27FC236}">
                <a16:creationId xmlns:a16="http://schemas.microsoft.com/office/drawing/2014/main" id="{49BAEBED-477F-D655-5E15-74FB2FB38D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6792" y="1700009"/>
            <a:ext cx="1206375" cy="1206375"/>
          </a:xfrm>
          <a:prstGeom prst="rect">
            <a:avLst/>
          </a:prstGeom>
        </p:spPr>
      </p:pic>
      <p:pic>
        <p:nvPicPr>
          <p:cNvPr id="27" name="Picture 26">
            <a:extLst>
              <a:ext uri="{FF2B5EF4-FFF2-40B4-BE49-F238E27FC236}">
                <a16:creationId xmlns:a16="http://schemas.microsoft.com/office/drawing/2014/main" id="{3491D61E-2D71-B524-20C5-1C25753C33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9005" y="1658836"/>
            <a:ext cx="1307123" cy="1307123"/>
          </a:xfrm>
          <a:prstGeom prst="rect">
            <a:avLst/>
          </a:prstGeom>
        </p:spPr>
      </p:pic>
      <p:pic>
        <p:nvPicPr>
          <p:cNvPr id="29" name="Picture 28">
            <a:extLst>
              <a:ext uri="{FF2B5EF4-FFF2-40B4-BE49-F238E27FC236}">
                <a16:creationId xmlns:a16="http://schemas.microsoft.com/office/drawing/2014/main" id="{E18D67F1-4043-88A6-3063-A81CBBD301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5275" y="1685233"/>
            <a:ext cx="1354534" cy="1354534"/>
          </a:xfrm>
          <a:prstGeom prst="rect">
            <a:avLst/>
          </a:prstGeom>
        </p:spPr>
      </p:pic>
      <p:pic>
        <p:nvPicPr>
          <p:cNvPr id="34" name="Picture 33">
            <a:extLst>
              <a:ext uri="{FF2B5EF4-FFF2-40B4-BE49-F238E27FC236}">
                <a16:creationId xmlns:a16="http://schemas.microsoft.com/office/drawing/2014/main" id="{46A217ED-7634-CC2C-471D-105CEB2491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87815" y="1608919"/>
            <a:ext cx="1357040" cy="1357040"/>
          </a:xfrm>
          <a:prstGeom prst="rect">
            <a:avLst/>
          </a:prstGeom>
        </p:spPr>
      </p:pic>
      <p:pic>
        <p:nvPicPr>
          <p:cNvPr id="36" name="Picture 35">
            <a:extLst>
              <a:ext uri="{FF2B5EF4-FFF2-40B4-BE49-F238E27FC236}">
                <a16:creationId xmlns:a16="http://schemas.microsoft.com/office/drawing/2014/main" id="{1700AF5D-15B6-B1DF-5F35-B8D0822D3A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33027" y="1622486"/>
            <a:ext cx="1424415" cy="1424415"/>
          </a:xfrm>
          <a:prstGeom prst="rect">
            <a:avLst/>
          </a:prstGeom>
        </p:spPr>
      </p:pic>
      <p:sp>
        <p:nvSpPr>
          <p:cNvPr id="54" name="Oval 53">
            <a:extLst>
              <a:ext uri="{FF2B5EF4-FFF2-40B4-BE49-F238E27FC236}">
                <a16:creationId xmlns:a16="http://schemas.microsoft.com/office/drawing/2014/main" id="{2B69AAE1-6BF1-0059-3A9D-A8D75E9F036F}"/>
              </a:ext>
            </a:extLst>
          </p:cNvPr>
          <p:cNvSpPr/>
          <p:nvPr/>
        </p:nvSpPr>
        <p:spPr>
          <a:xfrm>
            <a:off x="1603512" y="3012382"/>
            <a:ext cx="1035324" cy="100723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B51D0582-EAC1-23A3-60D5-FCE850986F50}"/>
              </a:ext>
            </a:extLst>
          </p:cNvPr>
          <p:cNvSpPr txBox="1"/>
          <p:nvPr/>
        </p:nvSpPr>
        <p:spPr>
          <a:xfrm>
            <a:off x="1472446" y="4619955"/>
            <a:ext cx="1334731" cy="738664"/>
          </a:xfrm>
          <a:prstGeom prst="rect">
            <a:avLst/>
          </a:prstGeom>
          <a:noFill/>
        </p:spPr>
        <p:txBody>
          <a:bodyPr wrap="square" rtlCol="0">
            <a:spAutoFit/>
          </a:bodyPr>
          <a:lstStyle/>
          <a:p>
            <a:pPr algn="ctr"/>
            <a:r>
              <a:rPr lang="en-US" sz="1400" dirty="0">
                <a:solidFill>
                  <a:schemeClr val="bg2"/>
                </a:solidFill>
                <a:cs typeface="Plus Jakarta Sans Medium" pitchFamily="2" charset="77"/>
              </a:rPr>
              <a:t>Re-typing the same information</a:t>
            </a:r>
          </a:p>
        </p:txBody>
      </p:sp>
      <p:sp>
        <p:nvSpPr>
          <p:cNvPr id="38" name="TextBox 37">
            <a:extLst>
              <a:ext uri="{FF2B5EF4-FFF2-40B4-BE49-F238E27FC236}">
                <a16:creationId xmlns:a16="http://schemas.microsoft.com/office/drawing/2014/main" id="{C4467984-09CB-E93C-D773-9EEBD43AEA04}"/>
              </a:ext>
            </a:extLst>
          </p:cNvPr>
          <p:cNvSpPr txBox="1"/>
          <p:nvPr/>
        </p:nvSpPr>
        <p:spPr>
          <a:xfrm>
            <a:off x="3480881" y="4623948"/>
            <a:ext cx="1334731" cy="738664"/>
          </a:xfrm>
          <a:prstGeom prst="rect">
            <a:avLst/>
          </a:prstGeom>
          <a:noFill/>
        </p:spPr>
        <p:txBody>
          <a:bodyPr wrap="square" rtlCol="0">
            <a:spAutoFit/>
          </a:bodyPr>
          <a:lstStyle/>
          <a:p>
            <a:pPr algn="ctr"/>
            <a:r>
              <a:rPr lang="en-US" sz="1400" dirty="0">
                <a:solidFill>
                  <a:schemeClr val="bg2"/>
                </a:solidFill>
                <a:cs typeface="Plus Jakarta Sans Medium" pitchFamily="2" charset="77"/>
              </a:rPr>
              <a:t>Approvals stall, no one can see where</a:t>
            </a:r>
          </a:p>
        </p:txBody>
      </p:sp>
      <p:sp>
        <p:nvSpPr>
          <p:cNvPr id="46" name="TextBox 45">
            <a:extLst>
              <a:ext uri="{FF2B5EF4-FFF2-40B4-BE49-F238E27FC236}">
                <a16:creationId xmlns:a16="http://schemas.microsoft.com/office/drawing/2014/main" id="{384DB5D7-B4FA-7F2A-3EBD-A43BB3CA5086}"/>
              </a:ext>
            </a:extLst>
          </p:cNvPr>
          <p:cNvSpPr txBox="1"/>
          <p:nvPr/>
        </p:nvSpPr>
        <p:spPr>
          <a:xfrm>
            <a:off x="5514751" y="4619955"/>
            <a:ext cx="1162496" cy="523220"/>
          </a:xfrm>
          <a:prstGeom prst="rect">
            <a:avLst/>
          </a:prstGeom>
          <a:noFill/>
        </p:spPr>
        <p:txBody>
          <a:bodyPr wrap="square" rtlCol="0">
            <a:spAutoFit/>
          </a:bodyPr>
          <a:lstStyle/>
          <a:p>
            <a:pPr algn="ctr"/>
            <a:r>
              <a:rPr lang="en-US" sz="1400" dirty="0">
                <a:solidFill>
                  <a:schemeClr val="bg2"/>
                </a:solidFill>
                <a:cs typeface="Plus Jakarta Sans Medium" pitchFamily="2" charset="77"/>
              </a:rPr>
              <a:t>“Did this go through?”</a:t>
            </a:r>
          </a:p>
        </p:txBody>
      </p:sp>
      <p:sp>
        <p:nvSpPr>
          <p:cNvPr id="47" name="TextBox 46">
            <a:extLst>
              <a:ext uri="{FF2B5EF4-FFF2-40B4-BE49-F238E27FC236}">
                <a16:creationId xmlns:a16="http://schemas.microsoft.com/office/drawing/2014/main" id="{5DF9EBAB-117D-28A4-42F8-8B763C034E91}"/>
              </a:ext>
            </a:extLst>
          </p:cNvPr>
          <p:cNvSpPr txBox="1"/>
          <p:nvPr/>
        </p:nvSpPr>
        <p:spPr>
          <a:xfrm>
            <a:off x="7427300" y="4619955"/>
            <a:ext cx="1334731" cy="954107"/>
          </a:xfrm>
          <a:prstGeom prst="rect">
            <a:avLst/>
          </a:prstGeom>
          <a:noFill/>
        </p:spPr>
        <p:txBody>
          <a:bodyPr wrap="square" rtlCol="0">
            <a:spAutoFit/>
          </a:bodyPr>
          <a:lstStyle/>
          <a:p>
            <a:pPr algn="ctr"/>
            <a:r>
              <a:rPr lang="en-US" sz="1400" dirty="0">
                <a:solidFill>
                  <a:schemeClr val="bg2"/>
                </a:solidFill>
                <a:cs typeface="Plus Jakarta Sans Medium" pitchFamily="2" charset="77"/>
              </a:rPr>
              <a:t>One document, scattered everywhere</a:t>
            </a:r>
          </a:p>
        </p:txBody>
      </p:sp>
      <p:sp>
        <p:nvSpPr>
          <p:cNvPr id="48" name="TextBox 47">
            <a:extLst>
              <a:ext uri="{FF2B5EF4-FFF2-40B4-BE49-F238E27FC236}">
                <a16:creationId xmlns:a16="http://schemas.microsoft.com/office/drawing/2014/main" id="{EF4E5944-0DDD-8E38-DD9F-9646A951C078}"/>
              </a:ext>
            </a:extLst>
          </p:cNvPr>
          <p:cNvSpPr txBox="1"/>
          <p:nvPr/>
        </p:nvSpPr>
        <p:spPr>
          <a:xfrm>
            <a:off x="9415883" y="4619955"/>
            <a:ext cx="1334731" cy="738664"/>
          </a:xfrm>
          <a:prstGeom prst="rect">
            <a:avLst/>
          </a:prstGeom>
          <a:noFill/>
        </p:spPr>
        <p:txBody>
          <a:bodyPr wrap="square" rtlCol="0">
            <a:spAutoFit/>
          </a:bodyPr>
          <a:lstStyle/>
          <a:p>
            <a:pPr algn="ctr"/>
            <a:r>
              <a:rPr lang="en-US" sz="1400" dirty="0">
                <a:solidFill>
                  <a:schemeClr val="bg2"/>
                </a:solidFill>
                <a:cs typeface="Plus Jakarta Sans Medium" pitchFamily="2" charset="77"/>
              </a:rPr>
              <a:t>The ”real” tracker lives in a spreadsheet</a:t>
            </a:r>
          </a:p>
        </p:txBody>
      </p:sp>
      <p:pic>
        <p:nvPicPr>
          <p:cNvPr id="51" name="Graphic 9">
            <a:extLst>
              <a:ext uri="{FF2B5EF4-FFF2-40B4-BE49-F238E27FC236}">
                <a16:creationId xmlns:a16="http://schemas.microsoft.com/office/drawing/2014/main" id="{DA3B44D2-02FD-A826-7EFE-09FFE3F2904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663974" y="3046901"/>
            <a:ext cx="914400" cy="914400"/>
          </a:xfrm>
          <a:prstGeom prst="rect">
            <a:avLst/>
          </a:prstGeom>
        </p:spPr>
      </p:pic>
      <p:sp>
        <p:nvSpPr>
          <p:cNvPr id="60" name="Oval 59">
            <a:extLst>
              <a:ext uri="{FF2B5EF4-FFF2-40B4-BE49-F238E27FC236}">
                <a16:creationId xmlns:a16="http://schemas.microsoft.com/office/drawing/2014/main" id="{B293F6FA-7935-E262-95D6-7D4462DE39C7}"/>
              </a:ext>
            </a:extLst>
          </p:cNvPr>
          <p:cNvSpPr/>
          <p:nvPr/>
        </p:nvSpPr>
        <p:spPr>
          <a:xfrm>
            <a:off x="3636259" y="2976290"/>
            <a:ext cx="1035324" cy="100723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a:extLst>
              <a:ext uri="{FF2B5EF4-FFF2-40B4-BE49-F238E27FC236}">
                <a16:creationId xmlns:a16="http://schemas.microsoft.com/office/drawing/2014/main" id="{E0B778E9-1419-00A0-8FBF-F4081A1838EB}"/>
              </a:ext>
            </a:extLst>
          </p:cNvPr>
          <p:cNvSpPr/>
          <p:nvPr/>
        </p:nvSpPr>
        <p:spPr>
          <a:xfrm>
            <a:off x="5578337" y="3037589"/>
            <a:ext cx="1035324" cy="100723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Oval 61">
            <a:extLst>
              <a:ext uri="{FF2B5EF4-FFF2-40B4-BE49-F238E27FC236}">
                <a16:creationId xmlns:a16="http://schemas.microsoft.com/office/drawing/2014/main" id="{F63B99A4-985D-48C5-D3EA-3BE360CC0A65}"/>
              </a:ext>
            </a:extLst>
          </p:cNvPr>
          <p:cNvSpPr/>
          <p:nvPr/>
        </p:nvSpPr>
        <p:spPr>
          <a:xfrm>
            <a:off x="7577004" y="2933739"/>
            <a:ext cx="1035324" cy="100723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0" name="Graphic 11">
            <a:extLst>
              <a:ext uri="{FF2B5EF4-FFF2-40B4-BE49-F238E27FC236}">
                <a16:creationId xmlns:a16="http://schemas.microsoft.com/office/drawing/2014/main" id="{18316E0C-7C53-F964-4B0A-F67CF68A913E}"/>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3725787" y="3039767"/>
            <a:ext cx="844920" cy="844920"/>
          </a:xfrm>
          <a:prstGeom prst="rect">
            <a:avLst/>
          </a:prstGeom>
        </p:spPr>
      </p:pic>
      <p:sp>
        <p:nvSpPr>
          <p:cNvPr id="63" name="Oval 62">
            <a:extLst>
              <a:ext uri="{FF2B5EF4-FFF2-40B4-BE49-F238E27FC236}">
                <a16:creationId xmlns:a16="http://schemas.microsoft.com/office/drawing/2014/main" id="{76849425-0445-A9C3-751D-9DC82F49F7D3}"/>
              </a:ext>
            </a:extLst>
          </p:cNvPr>
          <p:cNvSpPr/>
          <p:nvPr/>
        </p:nvSpPr>
        <p:spPr>
          <a:xfrm>
            <a:off x="9565587" y="2930051"/>
            <a:ext cx="1035324" cy="100723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9" name="Graphic 1">
            <a:extLst>
              <a:ext uri="{FF2B5EF4-FFF2-40B4-BE49-F238E27FC236}">
                <a16:creationId xmlns:a16="http://schemas.microsoft.com/office/drawing/2014/main" id="{AF0BC10E-1C86-C8F2-4E3B-28D89FC29173}"/>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5638799" y="3039767"/>
            <a:ext cx="914400" cy="914400"/>
          </a:xfrm>
          <a:prstGeom prst="rect">
            <a:avLst/>
          </a:prstGeom>
        </p:spPr>
      </p:pic>
      <p:pic>
        <p:nvPicPr>
          <p:cNvPr id="52" name="Graphic 1">
            <a:extLst>
              <a:ext uri="{FF2B5EF4-FFF2-40B4-BE49-F238E27FC236}">
                <a16:creationId xmlns:a16="http://schemas.microsoft.com/office/drawing/2014/main" id="{0F00CAB9-8068-A69B-317F-2DAC5DC8FFA4}"/>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7638637" y="2977642"/>
            <a:ext cx="914400" cy="914400"/>
          </a:xfrm>
          <a:prstGeom prst="rect">
            <a:avLst/>
          </a:prstGeom>
        </p:spPr>
      </p:pic>
      <p:pic>
        <p:nvPicPr>
          <p:cNvPr id="53" name="Graphic 7">
            <a:extLst>
              <a:ext uri="{FF2B5EF4-FFF2-40B4-BE49-F238E27FC236}">
                <a16:creationId xmlns:a16="http://schemas.microsoft.com/office/drawing/2014/main" id="{15756A79-E3F0-AE92-F160-4AEC529FA189}"/>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9626050" y="2946935"/>
            <a:ext cx="914400" cy="914400"/>
          </a:xfrm>
          <a:prstGeom prst="rect">
            <a:avLst/>
          </a:prstGeom>
        </p:spPr>
      </p:pic>
      <p:sp>
        <p:nvSpPr>
          <p:cNvPr id="64" name="Title 1">
            <a:extLst>
              <a:ext uri="{FF2B5EF4-FFF2-40B4-BE49-F238E27FC236}">
                <a16:creationId xmlns:a16="http://schemas.microsoft.com/office/drawing/2014/main" id="{1237BF99-0491-3C84-FEAF-7F3CF533A433}"/>
              </a:ext>
            </a:extLst>
          </p:cNvPr>
          <p:cNvSpPr txBox="1">
            <a:spLocks/>
          </p:cNvSpPr>
          <p:nvPr/>
        </p:nvSpPr>
        <p:spPr>
          <a:xfrm>
            <a:off x="609599" y="331519"/>
            <a:ext cx="10972800" cy="1022611"/>
          </a:xfrm>
          <a:prstGeom prst="rect">
            <a:avLst/>
          </a:prstGeom>
        </p:spPr>
        <p:txBody>
          <a:bodyPr/>
          <a:lstStyle>
            <a:lvl1pPr algn="l" defTabSz="914400" rtl="0" eaLnBrk="1" latinLnBrk="0" hangingPunct="1">
              <a:lnSpc>
                <a:spcPct val="90000"/>
              </a:lnSpc>
              <a:spcBef>
                <a:spcPct val="0"/>
              </a:spcBef>
              <a:buNone/>
              <a:defRPr sz="4400" b="1" i="0" kern="1200" spc="-150" baseline="0">
                <a:solidFill>
                  <a:schemeClr val="accent3"/>
                </a:solidFill>
                <a:latin typeface="Plus Jakarta Sans ExtraBold" pitchFamily="2" charset="77"/>
                <a:ea typeface="+mj-ea"/>
                <a:cs typeface="Plus Jakarta Sans ExtraBold" pitchFamily="2" charset="77"/>
              </a:defRPr>
            </a:lvl1pPr>
          </a:lstStyle>
          <a:p>
            <a:r>
              <a:rPr lang="en-US" dirty="0"/>
              <a:t>Five signs at a glance</a:t>
            </a:r>
          </a:p>
        </p:txBody>
      </p:sp>
    </p:spTree>
    <p:extLst>
      <p:ext uri="{BB962C8B-B14F-4D97-AF65-F5344CB8AC3E}">
        <p14:creationId xmlns:p14="http://schemas.microsoft.com/office/powerpoint/2010/main" val="2158586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D2B71-D189-6943-58F1-6336FAB74C82}"/>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4ACB24B5-EB65-AA8E-B1DD-AACDB4C2017D}"/>
              </a:ext>
            </a:extLst>
          </p:cNvPr>
          <p:cNvSpPr/>
          <p:nvPr/>
        </p:nvSpPr>
        <p:spPr>
          <a:xfrm>
            <a:off x="594360" y="1925865"/>
            <a:ext cx="8400171" cy="4621239"/>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10">
            <a:extLst>
              <a:ext uri="{FF2B5EF4-FFF2-40B4-BE49-F238E27FC236}">
                <a16:creationId xmlns:a16="http://schemas.microsoft.com/office/drawing/2014/main" id="{A372CA68-4872-053F-0877-2AC9113CFD98}"/>
              </a:ext>
            </a:extLst>
          </p:cNvPr>
          <p:cNvSpPr/>
          <p:nvPr/>
        </p:nvSpPr>
        <p:spPr>
          <a:xfrm>
            <a:off x="5806440" y="1968934"/>
            <a:ext cx="5532120" cy="365760"/>
          </a:xfrm>
          <a:prstGeom prst="rect">
            <a:avLst/>
          </a:prstGeom>
          <a:noFill/>
          <a:ln/>
        </p:spPr>
        <p:txBody>
          <a:bodyPr wrap="square" lIns="0" tIns="0" rIns="0" bIns="0" rtlCol="0" anchor="ctr"/>
          <a:lstStyle/>
          <a:p>
            <a:pPr marL="0" indent="0">
              <a:buNone/>
            </a:pPr>
            <a:endParaRPr lang="en-US" sz="1800" dirty="0"/>
          </a:p>
        </p:txBody>
      </p:sp>
      <p:sp>
        <p:nvSpPr>
          <p:cNvPr id="18" name="Text 15">
            <a:extLst>
              <a:ext uri="{FF2B5EF4-FFF2-40B4-BE49-F238E27FC236}">
                <a16:creationId xmlns:a16="http://schemas.microsoft.com/office/drawing/2014/main" id="{77F9DD9A-96B8-44EF-5C8F-09D0E8B0DF6E}"/>
              </a:ext>
            </a:extLst>
          </p:cNvPr>
          <p:cNvSpPr/>
          <p:nvPr/>
        </p:nvSpPr>
        <p:spPr>
          <a:xfrm>
            <a:off x="5486400" y="6547104"/>
            <a:ext cx="6519672" cy="274320"/>
          </a:xfrm>
          <a:prstGeom prst="rect">
            <a:avLst/>
          </a:prstGeom>
          <a:noFill/>
          <a:ln/>
        </p:spPr>
        <p:txBody>
          <a:bodyPr wrap="square" lIns="0" tIns="0" rIns="0" bIns="0" rtlCol="0" anchor="ctr"/>
          <a:lstStyle/>
          <a:p>
            <a:pPr marL="0" indent="0" algn="r">
              <a:buNone/>
            </a:pPr>
            <a:r>
              <a:rPr lang="en-US" sz="900" dirty="0">
                <a:solidFill>
                  <a:srgbClr val="6C757D"/>
                </a:solidFill>
                <a:latin typeface="Aptos" pitchFamily="34" charset="0"/>
                <a:ea typeface="Aptos" pitchFamily="34" charset="-122"/>
                <a:cs typeface="Aptos" pitchFamily="34" charset="-120"/>
              </a:rPr>
              <a:t>Copyright 2026 Softdocs. Confidential and proprietary.</a:t>
            </a:r>
            <a:endParaRPr lang="en-US" sz="900" dirty="0"/>
          </a:p>
        </p:txBody>
      </p:sp>
      <p:sp>
        <p:nvSpPr>
          <p:cNvPr id="16" name="Shape 0">
            <a:extLst>
              <a:ext uri="{FF2B5EF4-FFF2-40B4-BE49-F238E27FC236}">
                <a16:creationId xmlns:a16="http://schemas.microsoft.com/office/drawing/2014/main" id="{E0144EF5-3F1C-984F-82AD-041A3E250151}"/>
              </a:ext>
            </a:extLst>
          </p:cNvPr>
          <p:cNvSpPr/>
          <p:nvPr/>
        </p:nvSpPr>
        <p:spPr>
          <a:xfrm>
            <a:off x="0" y="0"/>
            <a:ext cx="219456" cy="6858000"/>
          </a:xfrm>
          <a:prstGeom prst="rect">
            <a:avLst/>
          </a:prstGeom>
          <a:solidFill>
            <a:srgbClr val="591D6D"/>
          </a:solidFill>
          <a:ln w="12700">
            <a:solidFill>
              <a:srgbClr val="591D6D"/>
            </a:solidFill>
            <a:prstDash val="solid"/>
          </a:ln>
        </p:spPr>
        <p:txBody>
          <a:bodyPr/>
          <a:lstStyle/>
          <a:p>
            <a:endParaRPr lang="en-US"/>
          </a:p>
        </p:txBody>
      </p:sp>
      <p:sp>
        <p:nvSpPr>
          <p:cNvPr id="5" name="TextBox 4">
            <a:extLst>
              <a:ext uri="{FF2B5EF4-FFF2-40B4-BE49-F238E27FC236}">
                <a16:creationId xmlns:a16="http://schemas.microsoft.com/office/drawing/2014/main" id="{7099CC2F-FBD8-1255-4A08-D9B17E5E6C22}"/>
              </a:ext>
            </a:extLst>
          </p:cNvPr>
          <p:cNvSpPr txBox="1"/>
          <p:nvPr/>
        </p:nvSpPr>
        <p:spPr>
          <a:xfrm>
            <a:off x="1092096" y="2569565"/>
            <a:ext cx="4714345"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The same data. Typed more than once.</a:t>
            </a:r>
          </a:p>
        </p:txBody>
      </p:sp>
      <p:sp>
        <p:nvSpPr>
          <p:cNvPr id="6" name="TextBox 5">
            <a:extLst>
              <a:ext uri="{FF2B5EF4-FFF2-40B4-BE49-F238E27FC236}">
                <a16:creationId xmlns:a16="http://schemas.microsoft.com/office/drawing/2014/main" id="{382E659B-940E-B7A2-A665-029E393B74B0}"/>
              </a:ext>
            </a:extLst>
          </p:cNvPr>
          <p:cNvSpPr txBox="1"/>
          <p:nvPr/>
        </p:nvSpPr>
        <p:spPr>
          <a:xfrm>
            <a:off x="1092096" y="2939140"/>
            <a:ext cx="4714345"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Across different offices, different forms</a:t>
            </a:r>
          </a:p>
        </p:txBody>
      </p:sp>
      <p:sp>
        <p:nvSpPr>
          <p:cNvPr id="7" name="TextBox 6">
            <a:extLst>
              <a:ext uri="{FF2B5EF4-FFF2-40B4-BE49-F238E27FC236}">
                <a16:creationId xmlns:a16="http://schemas.microsoft.com/office/drawing/2014/main" id="{165B88DD-14CE-7CA8-30E5-DB8214D8BAE1}"/>
              </a:ext>
            </a:extLst>
          </p:cNvPr>
          <p:cNvSpPr txBox="1"/>
          <p:nvPr/>
        </p:nvSpPr>
        <p:spPr>
          <a:xfrm>
            <a:off x="1092096" y="3293410"/>
            <a:ext cx="4714345"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Every re-entry, a chance for an error</a:t>
            </a:r>
          </a:p>
        </p:txBody>
      </p:sp>
      <p:sp>
        <p:nvSpPr>
          <p:cNvPr id="10" name="Oval 9">
            <a:extLst>
              <a:ext uri="{FF2B5EF4-FFF2-40B4-BE49-F238E27FC236}">
                <a16:creationId xmlns:a16="http://schemas.microsoft.com/office/drawing/2014/main" id="{B65683F2-8063-E8FD-7305-B819D1C78FCC}"/>
              </a:ext>
            </a:extLst>
          </p:cNvPr>
          <p:cNvSpPr/>
          <p:nvPr/>
        </p:nvSpPr>
        <p:spPr>
          <a:xfrm>
            <a:off x="1646446" y="4577364"/>
            <a:ext cx="439615" cy="395654"/>
          </a:xfrm>
          <a:prstGeom prst="ellipse">
            <a:avLst/>
          </a:prstGeom>
          <a:solidFill>
            <a:schemeClr val="accent2"/>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004A287A-8366-22B3-2107-49FC4D320AC2}"/>
              </a:ext>
            </a:extLst>
          </p:cNvPr>
          <p:cNvSpPr/>
          <p:nvPr/>
        </p:nvSpPr>
        <p:spPr>
          <a:xfrm>
            <a:off x="4574637" y="4577364"/>
            <a:ext cx="439615" cy="395654"/>
          </a:xfrm>
          <a:prstGeom prst="ellipse">
            <a:avLst/>
          </a:prstGeom>
          <a:solidFill>
            <a:schemeClr val="accent5"/>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64E4E8C-3DFB-4877-B4E4-5A4EC8E444FC}"/>
              </a:ext>
            </a:extLst>
          </p:cNvPr>
          <p:cNvSpPr/>
          <p:nvPr/>
        </p:nvSpPr>
        <p:spPr>
          <a:xfrm>
            <a:off x="7502828" y="4577364"/>
            <a:ext cx="439615" cy="395654"/>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286F9A3-BBE8-F94A-0FA1-51A940F82EC5}"/>
              </a:ext>
            </a:extLst>
          </p:cNvPr>
          <p:cNvSpPr txBox="1"/>
          <p:nvPr/>
        </p:nvSpPr>
        <p:spPr>
          <a:xfrm>
            <a:off x="1320296" y="5074144"/>
            <a:ext cx="1091913" cy="523220"/>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Entered in </a:t>
            </a:r>
            <a:br>
              <a:rPr lang="en-US" sz="1400" dirty="0">
                <a:solidFill>
                  <a:schemeClr val="bg2"/>
                </a:solidFill>
                <a:latin typeface="Plus Jakarta Sans Medium" pitchFamily="2" charset="77"/>
                <a:cs typeface="Plus Jakarta Sans Medium" pitchFamily="2" charset="77"/>
              </a:rPr>
            </a:br>
            <a:r>
              <a:rPr lang="en-US" sz="1400" dirty="0">
                <a:solidFill>
                  <a:schemeClr val="bg2"/>
                </a:solidFill>
                <a:latin typeface="Plus Jakarta Sans Medium" pitchFamily="2" charset="77"/>
                <a:cs typeface="Plus Jakarta Sans Medium" pitchFamily="2" charset="77"/>
              </a:rPr>
              <a:t>Office A</a:t>
            </a:r>
          </a:p>
        </p:txBody>
      </p:sp>
      <p:cxnSp>
        <p:nvCxnSpPr>
          <p:cNvPr id="21" name="Straight Connector 20">
            <a:extLst>
              <a:ext uri="{FF2B5EF4-FFF2-40B4-BE49-F238E27FC236}">
                <a16:creationId xmlns:a16="http://schemas.microsoft.com/office/drawing/2014/main" id="{E6E00074-B430-51FF-75F0-86E34421F850}"/>
              </a:ext>
            </a:extLst>
          </p:cNvPr>
          <p:cNvCxnSpPr>
            <a:cxnSpLocks/>
          </p:cNvCxnSpPr>
          <p:nvPr/>
        </p:nvCxnSpPr>
        <p:spPr>
          <a:xfrm>
            <a:off x="2412209" y="4775191"/>
            <a:ext cx="1860853"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AA0EF839-9EAD-18F5-710E-B87A7F1D0B8D}"/>
              </a:ext>
            </a:extLst>
          </p:cNvPr>
          <p:cNvCxnSpPr>
            <a:cxnSpLocks/>
          </p:cNvCxnSpPr>
          <p:nvPr/>
        </p:nvCxnSpPr>
        <p:spPr>
          <a:xfrm>
            <a:off x="5395732" y="4775191"/>
            <a:ext cx="1860853"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1634085A-72C4-7820-B52A-2366B34CB358}"/>
              </a:ext>
            </a:extLst>
          </p:cNvPr>
          <p:cNvSpPr txBox="1"/>
          <p:nvPr/>
        </p:nvSpPr>
        <p:spPr>
          <a:xfrm>
            <a:off x="3864017" y="5074144"/>
            <a:ext cx="1860853" cy="523220"/>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Entered again </a:t>
            </a:r>
          </a:p>
          <a:p>
            <a:pPr algn="ctr"/>
            <a:r>
              <a:rPr lang="en-US" sz="1400" dirty="0">
                <a:solidFill>
                  <a:schemeClr val="bg2"/>
                </a:solidFill>
                <a:latin typeface="Plus Jakarta Sans Medium" pitchFamily="2" charset="77"/>
                <a:cs typeface="Plus Jakarta Sans Medium" pitchFamily="2" charset="77"/>
              </a:rPr>
              <a:t>in Office B</a:t>
            </a:r>
          </a:p>
        </p:txBody>
      </p:sp>
      <p:sp>
        <p:nvSpPr>
          <p:cNvPr id="26" name="TextBox 25">
            <a:extLst>
              <a:ext uri="{FF2B5EF4-FFF2-40B4-BE49-F238E27FC236}">
                <a16:creationId xmlns:a16="http://schemas.microsoft.com/office/drawing/2014/main" id="{4BF2B0DD-8D7E-3404-3600-A9BCD010A58F}"/>
              </a:ext>
            </a:extLst>
          </p:cNvPr>
          <p:cNvSpPr txBox="1"/>
          <p:nvPr/>
        </p:nvSpPr>
        <p:spPr>
          <a:xfrm>
            <a:off x="7170277" y="5074144"/>
            <a:ext cx="1104715" cy="523220"/>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Mismatch </a:t>
            </a:r>
          </a:p>
          <a:p>
            <a:pPr algn="ctr"/>
            <a:r>
              <a:rPr lang="en-US" sz="1400" dirty="0">
                <a:solidFill>
                  <a:schemeClr val="bg2"/>
                </a:solidFill>
                <a:latin typeface="Plus Jakarta Sans Medium" pitchFamily="2" charset="77"/>
                <a:cs typeface="Plus Jakarta Sans Medium" pitchFamily="2" charset="77"/>
              </a:rPr>
              <a:t>Risk</a:t>
            </a:r>
          </a:p>
        </p:txBody>
      </p:sp>
      <p:pic>
        <p:nvPicPr>
          <p:cNvPr id="30" name="Graphic 9">
            <a:extLst>
              <a:ext uri="{FF2B5EF4-FFF2-40B4-BE49-F238E27FC236}">
                <a16:creationId xmlns:a16="http://schemas.microsoft.com/office/drawing/2014/main" id="{4F80D5B4-F4BC-313C-2BE5-46E8E3CD0A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17271" y="2754231"/>
            <a:ext cx="2766060" cy="2766060"/>
          </a:xfrm>
          <a:prstGeom prst="rect">
            <a:avLst/>
          </a:prstGeom>
        </p:spPr>
      </p:pic>
      <p:sp>
        <p:nvSpPr>
          <p:cNvPr id="31" name="Title 1">
            <a:extLst>
              <a:ext uri="{FF2B5EF4-FFF2-40B4-BE49-F238E27FC236}">
                <a16:creationId xmlns:a16="http://schemas.microsoft.com/office/drawing/2014/main" id="{C4440E3D-1191-5EE8-1FC7-844938B308F7}"/>
              </a:ext>
            </a:extLst>
          </p:cNvPr>
          <p:cNvSpPr txBox="1">
            <a:spLocks/>
          </p:cNvSpPr>
          <p:nvPr/>
        </p:nvSpPr>
        <p:spPr>
          <a:xfrm>
            <a:off x="594360" y="1070839"/>
            <a:ext cx="10972800" cy="1022611"/>
          </a:xfrm>
          <a:prstGeom prst="rect">
            <a:avLst/>
          </a:prstGeom>
        </p:spPr>
        <p:txBody>
          <a:bodyPr/>
          <a:lstStyle>
            <a:lvl1pPr algn="l" defTabSz="914400" rtl="0" eaLnBrk="1" latinLnBrk="0" hangingPunct="1">
              <a:lnSpc>
                <a:spcPct val="90000"/>
              </a:lnSpc>
              <a:spcBef>
                <a:spcPct val="0"/>
              </a:spcBef>
              <a:buNone/>
              <a:defRPr sz="4400" b="1" i="0" kern="1200" spc="-150" baseline="0">
                <a:solidFill>
                  <a:schemeClr val="accent3"/>
                </a:solidFill>
                <a:latin typeface="Plus Jakarta Sans ExtraBold" pitchFamily="2" charset="77"/>
                <a:ea typeface="+mj-ea"/>
                <a:cs typeface="Plus Jakarta Sans ExtraBold" pitchFamily="2" charset="77"/>
              </a:defRPr>
            </a:lvl1pPr>
          </a:lstStyle>
          <a:p>
            <a:r>
              <a:rPr lang="en-US" dirty="0"/>
              <a:t>Re-Entering the Same Information</a:t>
            </a:r>
          </a:p>
        </p:txBody>
      </p:sp>
      <p:sp>
        <p:nvSpPr>
          <p:cNvPr id="32" name="TextBox 31">
            <a:extLst>
              <a:ext uri="{FF2B5EF4-FFF2-40B4-BE49-F238E27FC236}">
                <a16:creationId xmlns:a16="http://schemas.microsoft.com/office/drawing/2014/main" id="{566AE1E1-1394-FF36-06DB-CD62E224CC42}"/>
              </a:ext>
            </a:extLst>
          </p:cNvPr>
          <p:cNvSpPr txBox="1"/>
          <p:nvPr/>
        </p:nvSpPr>
        <p:spPr>
          <a:xfrm>
            <a:off x="594360" y="371116"/>
            <a:ext cx="4714345" cy="307777"/>
          </a:xfrm>
          <a:prstGeom prst="rect">
            <a:avLst/>
          </a:prstGeom>
          <a:noFill/>
        </p:spPr>
        <p:txBody>
          <a:bodyPr wrap="square" rtlCol="0">
            <a:spAutoFit/>
          </a:bodyPr>
          <a:lstStyle/>
          <a:p>
            <a:r>
              <a:rPr lang="en-US" sz="1400" b="1" dirty="0">
                <a:solidFill>
                  <a:schemeClr val="accent2"/>
                </a:solidFill>
                <a:latin typeface="Plus Jakarta Sans Medium" pitchFamily="2" charset="77"/>
                <a:cs typeface="Plus Jakarta Sans Medium" pitchFamily="2" charset="77"/>
              </a:rPr>
              <a:t>SIGN 1 OF 5</a:t>
            </a:r>
          </a:p>
        </p:txBody>
      </p:sp>
    </p:spTree>
    <p:extLst>
      <p:ext uri="{BB962C8B-B14F-4D97-AF65-F5344CB8AC3E}">
        <p14:creationId xmlns:p14="http://schemas.microsoft.com/office/powerpoint/2010/main" val="2055577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6EB3A-8660-2799-9B5F-05047476FCF6}"/>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2654FED8-809D-EDAD-378D-9D1D70D97228}"/>
              </a:ext>
            </a:extLst>
          </p:cNvPr>
          <p:cNvSpPr/>
          <p:nvPr/>
        </p:nvSpPr>
        <p:spPr>
          <a:xfrm>
            <a:off x="594360" y="1925865"/>
            <a:ext cx="8400171" cy="462123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10">
            <a:extLst>
              <a:ext uri="{FF2B5EF4-FFF2-40B4-BE49-F238E27FC236}">
                <a16:creationId xmlns:a16="http://schemas.microsoft.com/office/drawing/2014/main" id="{2BFCA3BE-BF6F-AD0B-9976-C0C915D10071}"/>
              </a:ext>
            </a:extLst>
          </p:cNvPr>
          <p:cNvSpPr/>
          <p:nvPr/>
        </p:nvSpPr>
        <p:spPr>
          <a:xfrm>
            <a:off x="5806440" y="1968934"/>
            <a:ext cx="5532120" cy="365760"/>
          </a:xfrm>
          <a:prstGeom prst="rect">
            <a:avLst/>
          </a:prstGeom>
          <a:noFill/>
          <a:ln/>
        </p:spPr>
        <p:txBody>
          <a:bodyPr wrap="square" lIns="0" tIns="0" rIns="0" bIns="0" rtlCol="0" anchor="ctr"/>
          <a:lstStyle/>
          <a:p>
            <a:pPr marL="0" indent="0">
              <a:buNone/>
            </a:pPr>
            <a:endParaRPr lang="en-US" sz="1800" dirty="0"/>
          </a:p>
        </p:txBody>
      </p:sp>
      <p:sp>
        <p:nvSpPr>
          <p:cNvPr id="18" name="Text 15">
            <a:extLst>
              <a:ext uri="{FF2B5EF4-FFF2-40B4-BE49-F238E27FC236}">
                <a16:creationId xmlns:a16="http://schemas.microsoft.com/office/drawing/2014/main" id="{E0440DDF-57FF-9835-998E-52AC8F01A9E6}"/>
              </a:ext>
            </a:extLst>
          </p:cNvPr>
          <p:cNvSpPr/>
          <p:nvPr/>
        </p:nvSpPr>
        <p:spPr>
          <a:xfrm>
            <a:off x="5486400" y="6547104"/>
            <a:ext cx="6519672" cy="274320"/>
          </a:xfrm>
          <a:prstGeom prst="rect">
            <a:avLst/>
          </a:prstGeom>
          <a:noFill/>
          <a:ln/>
        </p:spPr>
        <p:txBody>
          <a:bodyPr wrap="square" lIns="0" tIns="0" rIns="0" bIns="0" rtlCol="0" anchor="ctr"/>
          <a:lstStyle/>
          <a:p>
            <a:pPr marL="0" indent="0" algn="r">
              <a:buNone/>
            </a:pPr>
            <a:r>
              <a:rPr lang="en-US" sz="900" dirty="0">
                <a:solidFill>
                  <a:srgbClr val="6C757D"/>
                </a:solidFill>
                <a:latin typeface="Aptos" pitchFamily="34" charset="0"/>
                <a:ea typeface="Aptos" pitchFamily="34" charset="-122"/>
                <a:cs typeface="Aptos" pitchFamily="34" charset="-120"/>
              </a:rPr>
              <a:t>Copyright 2026 Softdocs. Confidential and proprietary.</a:t>
            </a:r>
            <a:endParaRPr lang="en-US" sz="900" dirty="0"/>
          </a:p>
        </p:txBody>
      </p:sp>
      <p:sp>
        <p:nvSpPr>
          <p:cNvPr id="16" name="Shape 0">
            <a:extLst>
              <a:ext uri="{FF2B5EF4-FFF2-40B4-BE49-F238E27FC236}">
                <a16:creationId xmlns:a16="http://schemas.microsoft.com/office/drawing/2014/main" id="{2E3F21D8-70F0-8AE8-F511-90A9BE2CA97C}"/>
              </a:ext>
            </a:extLst>
          </p:cNvPr>
          <p:cNvSpPr/>
          <p:nvPr/>
        </p:nvSpPr>
        <p:spPr>
          <a:xfrm>
            <a:off x="0" y="0"/>
            <a:ext cx="219456" cy="6858000"/>
          </a:xfrm>
          <a:prstGeom prst="rect">
            <a:avLst/>
          </a:prstGeom>
          <a:solidFill>
            <a:srgbClr val="591D6D"/>
          </a:solidFill>
          <a:ln w="12700">
            <a:solidFill>
              <a:srgbClr val="591D6D"/>
            </a:solidFill>
            <a:prstDash val="solid"/>
          </a:ln>
        </p:spPr>
        <p:txBody>
          <a:bodyPr/>
          <a:lstStyle/>
          <a:p>
            <a:endParaRPr lang="en-US"/>
          </a:p>
        </p:txBody>
      </p:sp>
      <p:sp>
        <p:nvSpPr>
          <p:cNvPr id="5" name="TextBox 4">
            <a:extLst>
              <a:ext uri="{FF2B5EF4-FFF2-40B4-BE49-F238E27FC236}">
                <a16:creationId xmlns:a16="http://schemas.microsoft.com/office/drawing/2014/main" id="{DEAA9AF1-8820-8815-87D5-5161EC960145}"/>
              </a:ext>
            </a:extLst>
          </p:cNvPr>
          <p:cNvSpPr txBox="1"/>
          <p:nvPr/>
        </p:nvSpPr>
        <p:spPr>
          <a:xfrm>
            <a:off x="1092096" y="2569565"/>
            <a:ext cx="4714345"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Approvals move forward… </a:t>
            </a:r>
            <a:r>
              <a:rPr lang="en-US" i="1" dirty="0">
                <a:solidFill>
                  <a:schemeClr val="bg2"/>
                </a:solidFill>
                <a:latin typeface="Plus Jakarta Sans Medium" pitchFamily="2" charset="77"/>
                <a:cs typeface="Plus Jakarta Sans Medium" pitchFamily="2" charset="77"/>
              </a:rPr>
              <a:t>eventually</a:t>
            </a:r>
          </a:p>
        </p:txBody>
      </p:sp>
      <p:sp>
        <p:nvSpPr>
          <p:cNvPr id="6" name="TextBox 5">
            <a:extLst>
              <a:ext uri="{FF2B5EF4-FFF2-40B4-BE49-F238E27FC236}">
                <a16:creationId xmlns:a16="http://schemas.microsoft.com/office/drawing/2014/main" id="{24D8F2BC-EE15-D2D8-0ACC-52399D6D603C}"/>
              </a:ext>
            </a:extLst>
          </p:cNvPr>
          <p:cNvSpPr txBox="1"/>
          <p:nvPr/>
        </p:nvSpPr>
        <p:spPr>
          <a:xfrm>
            <a:off x="1092096" y="2939140"/>
            <a:ext cx="4930635"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No one can say where a request actually is</a:t>
            </a:r>
          </a:p>
        </p:txBody>
      </p:sp>
      <p:sp>
        <p:nvSpPr>
          <p:cNvPr id="7" name="TextBox 6">
            <a:extLst>
              <a:ext uri="{FF2B5EF4-FFF2-40B4-BE49-F238E27FC236}">
                <a16:creationId xmlns:a16="http://schemas.microsoft.com/office/drawing/2014/main" id="{826396B2-071B-BB08-5146-433AD1116195}"/>
              </a:ext>
            </a:extLst>
          </p:cNvPr>
          <p:cNvSpPr txBox="1"/>
          <p:nvPr/>
        </p:nvSpPr>
        <p:spPr>
          <a:xfrm>
            <a:off x="1092096" y="3308472"/>
            <a:ext cx="5532120"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“Let me check on that” becomes a full-time job</a:t>
            </a:r>
          </a:p>
        </p:txBody>
      </p:sp>
      <p:sp>
        <p:nvSpPr>
          <p:cNvPr id="10" name="Oval 9">
            <a:extLst>
              <a:ext uri="{FF2B5EF4-FFF2-40B4-BE49-F238E27FC236}">
                <a16:creationId xmlns:a16="http://schemas.microsoft.com/office/drawing/2014/main" id="{97A578A2-8D7D-E5A9-A2E7-6F9AB6B7FCD6}"/>
              </a:ext>
            </a:extLst>
          </p:cNvPr>
          <p:cNvSpPr/>
          <p:nvPr/>
        </p:nvSpPr>
        <p:spPr>
          <a:xfrm>
            <a:off x="1646446" y="4577364"/>
            <a:ext cx="439615" cy="395654"/>
          </a:xfrm>
          <a:prstGeom prst="ellipse">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70B7F3E-5B26-488D-8C17-226A910C4F55}"/>
              </a:ext>
            </a:extLst>
          </p:cNvPr>
          <p:cNvSpPr/>
          <p:nvPr/>
        </p:nvSpPr>
        <p:spPr>
          <a:xfrm>
            <a:off x="4574637" y="4577364"/>
            <a:ext cx="439615" cy="395654"/>
          </a:xfrm>
          <a:prstGeom prst="ellipse">
            <a:avLst/>
          </a:prstGeom>
          <a:solidFill>
            <a:schemeClr val="accent5"/>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FB2C2AB5-4C45-80EB-8090-3B544E2646B2}"/>
              </a:ext>
            </a:extLst>
          </p:cNvPr>
          <p:cNvSpPr/>
          <p:nvPr/>
        </p:nvSpPr>
        <p:spPr>
          <a:xfrm>
            <a:off x="7502828" y="4577364"/>
            <a:ext cx="439615" cy="395654"/>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38479BA-DE44-6264-0049-354655D897C2}"/>
              </a:ext>
            </a:extLst>
          </p:cNvPr>
          <p:cNvSpPr txBox="1"/>
          <p:nvPr/>
        </p:nvSpPr>
        <p:spPr>
          <a:xfrm>
            <a:off x="1258025" y="5074144"/>
            <a:ext cx="1216455" cy="307777"/>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Submitted</a:t>
            </a:r>
          </a:p>
        </p:txBody>
      </p:sp>
      <p:cxnSp>
        <p:nvCxnSpPr>
          <p:cNvPr id="21" name="Straight Connector 20">
            <a:extLst>
              <a:ext uri="{FF2B5EF4-FFF2-40B4-BE49-F238E27FC236}">
                <a16:creationId xmlns:a16="http://schemas.microsoft.com/office/drawing/2014/main" id="{80F7018E-D174-4198-70FF-DD1DA30BAE6D}"/>
              </a:ext>
            </a:extLst>
          </p:cNvPr>
          <p:cNvCxnSpPr>
            <a:cxnSpLocks/>
          </p:cNvCxnSpPr>
          <p:nvPr/>
        </p:nvCxnSpPr>
        <p:spPr>
          <a:xfrm>
            <a:off x="2412209" y="4775191"/>
            <a:ext cx="1860853"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468B82DE-7CB7-FCC2-B674-467B8A767117}"/>
              </a:ext>
            </a:extLst>
          </p:cNvPr>
          <p:cNvCxnSpPr>
            <a:cxnSpLocks/>
          </p:cNvCxnSpPr>
          <p:nvPr/>
        </p:nvCxnSpPr>
        <p:spPr>
          <a:xfrm>
            <a:off x="5395732" y="4775191"/>
            <a:ext cx="1860853"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325F551E-997C-C8D4-CD96-5B796DD6D88D}"/>
              </a:ext>
            </a:extLst>
          </p:cNvPr>
          <p:cNvSpPr txBox="1"/>
          <p:nvPr/>
        </p:nvSpPr>
        <p:spPr>
          <a:xfrm>
            <a:off x="3864017" y="5074144"/>
            <a:ext cx="1860853" cy="523220"/>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Somewhere in review</a:t>
            </a:r>
          </a:p>
        </p:txBody>
      </p:sp>
      <p:sp>
        <p:nvSpPr>
          <p:cNvPr id="26" name="TextBox 25">
            <a:extLst>
              <a:ext uri="{FF2B5EF4-FFF2-40B4-BE49-F238E27FC236}">
                <a16:creationId xmlns:a16="http://schemas.microsoft.com/office/drawing/2014/main" id="{8FE140BC-16DA-41AB-554D-F662EC0DC4EF}"/>
              </a:ext>
            </a:extLst>
          </p:cNvPr>
          <p:cNvSpPr txBox="1"/>
          <p:nvPr/>
        </p:nvSpPr>
        <p:spPr>
          <a:xfrm>
            <a:off x="7049370" y="5075126"/>
            <a:ext cx="1355446" cy="523220"/>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No one knows where</a:t>
            </a:r>
          </a:p>
        </p:txBody>
      </p:sp>
      <p:pic>
        <p:nvPicPr>
          <p:cNvPr id="3" name="Graphic 11">
            <a:extLst>
              <a:ext uri="{FF2B5EF4-FFF2-40B4-BE49-F238E27FC236}">
                <a16:creationId xmlns:a16="http://schemas.microsoft.com/office/drawing/2014/main" id="{3F6AF7CA-4101-59D7-C1A9-C0042EB8CA0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164569" y="2749350"/>
            <a:ext cx="2848014" cy="2848014"/>
          </a:xfrm>
          <a:prstGeom prst="rect">
            <a:avLst/>
          </a:prstGeom>
        </p:spPr>
      </p:pic>
      <p:sp>
        <p:nvSpPr>
          <p:cNvPr id="8" name="TextBox 7">
            <a:extLst>
              <a:ext uri="{FF2B5EF4-FFF2-40B4-BE49-F238E27FC236}">
                <a16:creationId xmlns:a16="http://schemas.microsoft.com/office/drawing/2014/main" id="{5134F199-935A-1FE2-0F2E-EE9281923028}"/>
              </a:ext>
            </a:extLst>
          </p:cNvPr>
          <p:cNvSpPr txBox="1"/>
          <p:nvPr/>
        </p:nvSpPr>
        <p:spPr>
          <a:xfrm>
            <a:off x="609600" y="334537"/>
            <a:ext cx="4714345" cy="307777"/>
          </a:xfrm>
          <a:prstGeom prst="rect">
            <a:avLst/>
          </a:prstGeom>
          <a:noFill/>
        </p:spPr>
        <p:txBody>
          <a:bodyPr wrap="square" rtlCol="0">
            <a:spAutoFit/>
          </a:bodyPr>
          <a:lstStyle/>
          <a:p>
            <a:r>
              <a:rPr lang="en-US" sz="1400" b="1" dirty="0">
                <a:solidFill>
                  <a:schemeClr val="accent2"/>
                </a:solidFill>
                <a:latin typeface="Plus Jakarta Sans Medium" pitchFamily="2" charset="77"/>
                <a:cs typeface="Plus Jakarta Sans Medium" pitchFamily="2" charset="77"/>
              </a:rPr>
              <a:t>SIGN 2 OF 5</a:t>
            </a:r>
          </a:p>
        </p:txBody>
      </p:sp>
      <p:sp>
        <p:nvSpPr>
          <p:cNvPr id="9" name="Title 1">
            <a:extLst>
              <a:ext uri="{FF2B5EF4-FFF2-40B4-BE49-F238E27FC236}">
                <a16:creationId xmlns:a16="http://schemas.microsoft.com/office/drawing/2014/main" id="{F8AF86A5-3A24-4EFC-EEFC-700D0A655A96}"/>
              </a:ext>
            </a:extLst>
          </p:cNvPr>
          <p:cNvSpPr txBox="1">
            <a:spLocks/>
          </p:cNvSpPr>
          <p:nvPr/>
        </p:nvSpPr>
        <p:spPr>
          <a:xfrm>
            <a:off x="594360" y="936925"/>
            <a:ext cx="10972800" cy="1022611"/>
          </a:xfrm>
          <a:prstGeom prst="rect">
            <a:avLst/>
          </a:prstGeom>
        </p:spPr>
        <p:txBody>
          <a:bodyPr/>
          <a:lstStyle>
            <a:lvl1pPr algn="l" defTabSz="914400" rtl="0" eaLnBrk="1" latinLnBrk="0" hangingPunct="1">
              <a:lnSpc>
                <a:spcPct val="90000"/>
              </a:lnSpc>
              <a:spcBef>
                <a:spcPct val="0"/>
              </a:spcBef>
              <a:buNone/>
              <a:defRPr sz="4400" b="1" i="0" kern="1200" spc="-150" baseline="0">
                <a:solidFill>
                  <a:schemeClr val="accent3"/>
                </a:solidFill>
                <a:latin typeface="Plus Jakarta Sans ExtraBold" pitchFamily="2" charset="77"/>
                <a:ea typeface="+mj-ea"/>
                <a:cs typeface="Plus Jakarta Sans ExtraBold" pitchFamily="2" charset="77"/>
              </a:defRPr>
            </a:lvl1pPr>
          </a:lstStyle>
          <a:p>
            <a:r>
              <a:rPr lang="en-US" dirty="0"/>
              <a:t>Approvals Stalling with No Visibility</a:t>
            </a:r>
          </a:p>
        </p:txBody>
      </p:sp>
    </p:spTree>
    <p:extLst>
      <p:ext uri="{BB962C8B-B14F-4D97-AF65-F5344CB8AC3E}">
        <p14:creationId xmlns:p14="http://schemas.microsoft.com/office/powerpoint/2010/main" val="997733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2DFC9-7827-0E71-132E-73E95C28F336}"/>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6829723B-3398-2B5B-AB59-2CBBBFD06D34}"/>
              </a:ext>
            </a:extLst>
          </p:cNvPr>
          <p:cNvSpPr/>
          <p:nvPr/>
        </p:nvSpPr>
        <p:spPr>
          <a:xfrm>
            <a:off x="594360" y="1925865"/>
            <a:ext cx="8400171" cy="4621239"/>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10">
            <a:extLst>
              <a:ext uri="{FF2B5EF4-FFF2-40B4-BE49-F238E27FC236}">
                <a16:creationId xmlns:a16="http://schemas.microsoft.com/office/drawing/2014/main" id="{69DCE915-CFA5-AEBB-4F9D-B8A63EA09724}"/>
              </a:ext>
            </a:extLst>
          </p:cNvPr>
          <p:cNvSpPr/>
          <p:nvPr/>
        </p:nvSpPr>
        <p:spPr>
          <a:xfrm>
            <a:off x="5806440" y="1968934"/>
            <a:ext cx="5532120" cy="365760"/>
          </a:xfrm>
          <a:prstGeom prst="rect">
            <a:avLst/>
          </a:prstGeom>
          <a:noFill/>
          <a:ln/>
        </p:spPr>
        <p:txBody>
          <a:bodyPr wrap="square" lIns="0" tIns="0" rIns="0" bIns="0" rtlCol="0" anchor="ctr"/>
          <a:lstStyle/>
          <a:p>
            <a:pPr marL="0" indent="0">
              <a:buNone/>
            </a:pPr>
            <a:endParaRPr lang="en-US" sz="1800" dirty="0"/>
          </a:p>
        </p:txBody>
      </p:sp>
      <p:sp>
        <p:nvSpPr>
          <p:cNvPr id="18" name="Text 15">
            <a:extLst>
              <a:ext uri="{FF2B5EF4-FFF2-40B4-BE49-F238E27FC236}">
                <a16:creationId xmlns:a16="http://schemas.microsoft.com/office/drawing/2014/main" id="{5D146D86-2F62-41F8-9F99-9F5B7E9EB18D}"/>
              </a:ext>
            </a:extLst>
          </p:cNvPr>
          <p:cNvSpPr/>
          <p:nvPr/>
        </p:nvSpPr>
        <p:spPr>
          <a:xfrm>
            <a:off x="5486400" y="6547104"/>
            <a:ext cx="6519672" cy="274320"/>
          </a:xfrm>
          <a:prstGeom prst="rect">
            <a:avLst/>
          </a:prstGeom>
          <a:noFill/>
          <a:ln/>
        </p:spPr>
        <p:txBody>
          <a:bodyPr wrap="square" lIns="0" tIns="0" rIns="0" bIns="0" rtlCol="0" anchor="ctr"/>
          <a:lstStyle/>
          <a:p>
            <a:pPr marL="0" indent="0" algn="r">
              <a:buNone/>
            </a:pPr>
            <a:r>
              <a:rPr lang="en-US" sz="900" dirty="0">
                <a:solidFill>
                  <a:srgbClr val="6C757D"/>
                </a:solidFill>
                <a:latin typeface="Aptos" pitchFamily="34" charset="0"/>
                <a:ea typeface="Aptos" pitchFamily="34" charset="-122"/>
                <a:cs typeface="Aptos" pitchFamily="34" charset="-120"/>
              </a:rPr>
              <a:t>Copyright 2026 Softdocs. Confidential and proprietary.</a:t>
            </a:r>
            <a:endParaRPr lang="en-US" sz="900" dirty="0"/>
          </a:p>
        </p:txBody>
      </p:sp>
      <p:sp>
        <p:nvSpPr>
          <p:cNvPr id="16" name="Shape 0">
            <a:extLst>
              <a:ext uri="{FF2B5EF4-FFF2-40B4-BE49-F238E27FC236}">
                <a16:creationId xmlns:a16="http://schemas.microsoft.com/office/drawing/2014/main" id="{C2A92B48-5851-5E42-DEA4-E591F0896356}"/>
              </a:ext>
            </a:extLst>
          </p:cNvPr>
          <p:cNvSpPr/>
          <p:nvPr/>
        </p:nvSpPr>
        <p:spPr>
          <a:xfrm>
            <a:off x="0" y="0"/>
            <a:ext cx="219456" cy="6858000"/>
          </a:xfrm>
          <a:prstGeom prst="rect">
            <a:avLst/>
          </a:prstGeom>
          <a:solidFill>
            <a:srgbClr val="591D6D"/>
          </a:solidFill>
          <a:ln w="12700">
            <a:solidFill>
              <a:srgbClr val="591D6D"/>
            </a:solidFill>
            <a:prstDash val="solid"/>
          </a:ln>
        </p:spPr>
        <p:txBody>
          <a:bodyPr/>
          <a:lstStyle/>
          <a:p>
            <a:endParaRPr lang="en-US"/>
          </a:p>
        </p:txBody>
      </p:sp>
      <p:sp>
        <p:nvSpPr>
          <p:cNvPr id="5" name="TextBox 4">
            <a:extLst>
              <a:ext uri="{FF2B5EF4-FFF2-40B4-BE49-F238E27FC236}">
                <a16:creationId xmlns:a16="http://schemas.microsoft.com/office/drawing/2014/main" id="{BF1BD25A-696F-5AFA-5CB6-67F20B1CC103}"/>
              </a:ext>
            </a:extLst>
          </p:cNvPr>
          <p:cNvSpPr txBox="1"/>
          <p:nvPr/>
        </p:nvSpPr>
        <p:spPr>
          <a:xfrm>
            <a:off x="1092096" y="2569565"/>
            <a:ext cx="4714345"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Students ask. Staff ask.</a:t>
            </a:r>
          </a:p>
        </p:txBody>
      </p:sp>
      <p:sp>
        <p:nvSpPr>
          <p:cNvPr id="6" name="TextBox 5">
            <a:extLst>
              <a:ext uri="{FF2B5EF4-FFF2-40B4-BE49-F238E27FC236}">
                <a16:creationId xmlns:a16="http://schemas.microsoft.com/office/drawing/2014/main" id="{14BAD017-4E63-9019-1590-6241DA007C02}"/>
              </a:ext>
            </a:extLst>
          </p:cNvPr>
          <p:cNvSpPr txBox="1"/>
          <p:nvPr/>
        </p:nvSpPr>
        <p:spPr>
          <a:xfrm>
            <a:off x="1092096" y="2939140"/>
            <a:ext cx="4714345"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No way to check without asking a person</a:t>
            </a:r>
          </a:p>
        </p:txBody>
      </p:sp>
      <p:sp>
        <p:nvSpPr>
          <p:cNvPr id="7" name="TextBox 6">
            <a:extLst>
              <a:ext uri="{FF2B5EF4-FFF2-40B4-BE49-F238E27FC236}">
                <a16:creationId xmlns:a16="http://schemas.microsoft.com/office/drawing/2014/main" id="{30C63ECE-F296-4419-4D8B-F28B6076A109}"/>
              </a:ext>
            </a:extLst>
          </p:cNvPr>
          <p:cNvSpPr txBox="1"/>
          <p:nvPr/>
        </p:nvSpPr>
        <p:spPr>
          <a:xfrm>
            <a:off x="1092095" y="3311036"/>
            <a:ext cx="4714345"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One question, asked over and over</a:t>
            </a:r>
          </a:p>
        </p:txBody>
      </p:sp>
      <p:sp>
        <p:nvSpPr>
          <p:cNvPr id="10" name="Oval 9">
            <a:extLst>
              <a:ext uri="{FF2B5EF4-FFF2-40B4-BE49-F238E27FC236}">
                <a16:creationId xmlns:a16="http://schemas.microsoft.com/office/drawing/2014/main" id="{CDF311AF-2131-6305-2BEE-ED5E4BB1F651}"/>
              </a:ext>
            </a:extLst>
          </p:cNvPr>
          <p:cNvSpPr/>
          <p:nvPr/>
        </p:nvSpPr>
        <p:spPr>
          <a:xfrm>
            <a:off x="1646446" y="4577364"/>
            <a:ext cx="439615" cy="395654"/>
          </a:xfrm>
          <a:prstGeom prst="ellipse">
            <a:avLst/>
          </a:prstGeom>
          <a:solidFill>
            <a:schemeClr val="accent2"/>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3ACE2DB-100F-49E4-288D-0B16ABCC4A27}"/>
              </a:ext>
            </a:extLst>
          </p:cNvPr>
          <p:cNvSpPr/>
          <p:nvPr/>
        </p:nvSpPr>
        <p:spPr>
          <a:xfrm>
            <a:off x="4574637" y="4577364"/>
            <a:ext cx="439615" cy="395654"/>
          </a:xfrm>
          <a:prstGeom prst="ellipse">
            <a:avLst/>
          </a:prstGeom>
          <a:solidFill>
            <a:schemeClr val="accent5"/>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F91ADC8-80B2-1942-1E87-075E8512D53A}"/>
              </a:ext>
            </a:extLst>
          </p:cNvPr>
          <p:cNvSpPr/>
          <p:nvPr/>
        </p:nvSpPr>
        <p:spPr>
          <a:xfrm>
            <a:off x="7502828" y="4577364"/>
            <a:ext cx="439615" cy="395654"/>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9C233B1-AC57-A4F4-75AC-C68ACB512858}"/>
              </a:ext>
            </a:extLst>
          </p:cNvPr>
          <p:cNvSpPr txBox="1"/>
          <p:nvPr/>
        </p:nvSpPr>
        <p:spPr>
          <a:xfrm>
            <a:off x="1320296" y="5074144"/>
            <a:ext cx="1091913" cy="523220"/>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Student asks</a:t>
            </a:r>
          </a:p>
        </p:txBody>
      </p:sp>
      <p:cxnSp>
        <p:nvCxnSpPr>
          <p:cNvPr id="21" name="Straight Connector 20">
            <a:extLst>
              <a:ext uri="{FF2B5EF4-FFF2-40B4-BE49-F238E27FC236}">
                <a16:creationId xmlns:a16="http://schemas.microsoft.com/office/drawing/2014/main" id="{BB0F4ACD-029D-A352-887E-FCC80A3ED487}"/>
              </a:ext>
            </a:extLst>
          </p:cNvPr>
          <p:cNvCxnSpPr>
            <a:cxnSpLocks/>
          </p:cNvCxnSpPr>
          <p:nvPr/>
        </p:nvCxnSpPr>
        <p:spPr>
          <a:xfrm>
            <a:off x="2412209" y="4775191"/>
            <a:ext cx="1860853"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3B66EDE4-0972-360B-6D39-A140767F9015}"/>
              </a:ext>
            </a:extLst>
          </p:cNvPr>
          <p:cNvCxnSpPr>
            <a:cxnSpLocks/>
          </p:cNvCxnSpPr>
          <p:nvPr/>
        </p:nvCxnSpPr>
        <p:spPr>
          <a:xfrm>
            <a:off x="5395732" y="4775191"/>
            <a:ext cx="1860853"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EBECDDD7-C872-D97C-0933-987DF8623925}"/>
              </a:ext>
            </a:extLst>
          </p:cNvPr>
          <p:cNvSpPr txBox="1"/>
          <p:nvPr/>
        </p:nvSpPr>
        <p:spPr>
          <a:xfrm>
            <a:off x="3864017" y="5074144"/>
            <a:ext cx="1860853" cy="523220"/>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Staff checks manually</a:t>
            </a:r>
          </a:p>
        </p:txBody>
      </p:sp>
      <p:sp>
        <p:nvSpPr>
          <p:cNvPr id="26" name="TextBox 25">
            <a:extLst>
              <a:ext uri="{FF2B5EF4-FFF2-40B4-BE49-F238E27FC236}">
                <a16:creationId xmlns:a16="http://schemas.microsoft.com/office/drawing/2014/main" id="{4A7EED68-3F5F-7B23-3126-5393ED9E2974}"/>
              </a:ext>
            </a:extLst>
          </p:cNvPr>
          <p:cNvSpPr txBox="1"/>
          <p:nvPr/>
        </p:nvSpPr>
        <p:spPr>
          <a:xfrm>
            <a:off x="7170277" y="5074144"/>
            <a:ext cx="1104715" cy="523220"/>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Answer,</a:t>
            </a:r>
          </a:p>
          <a:p>
            <a:pPr algn="ctr"/>
            <a:r>
              <a:rPr lang="en-US" sz="1400" dirty="0">
                <a:solidFill>
                  <a:schemeClr val="bg2"/>
                </a:solidFill>
                <a:latin typeface="Plus Jakarta Sans Medium" pitchFamily="2" charset="77"/>
                <a:cs typeface="Plus Jakarta Sans Medium" pitchFamily="2" charset="77"/>
              </a:rPr>
              <a:t>eventually</a:t>
            </a:r>
          </a:p>
        </p:txBody>
      </p:sp>
      <p:pic>
        <p:nvPicPr>
          <p:cNvPr id="3" name="Graphic 1">
            <a:extLst>
              <a:ext uri="{FF2B5EF4-FFF2-40B4-BE49-F238E27FC236}">
                <a16:creationId xmlns:a16="http://schemas.microsoft.com/office/drawing/2014/main" id="{DED774A8-0631-8FA4-8723-0C1C83CB358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097249" y="2782072"/>
            <a:ext cx="2908823" cy="2908823"/>
          </a:xfrm>
          <a:prstGeom prst="rect">
            <a:avLst/>
          </a:prstGeom>
        </p:spPr>
      </p:pic>
      <p:sp>
        <p:nvSpPr>
          <p:cNvPr id="8" name="TextBox 7">
            <a:extLst>
              <a:ext uri="{FF2B5EF4-FFF2-40B4-BE49-F238E27FC236}">
                <a16:creationId xmlns:a16="http://schemas.microsoft.com/office/drawing/2014/main" id="{7056033D-D1EE-142E-2A96-A850528B5AB8}"/>
              </a:ext>
            </a:extLst>
          </p:cNvPr>
          <p:cNvSpPr txBox="1"/>
          <p:nvPr/>
        </p:nvSpPr>
        <p:spPr>
          <a:xfrm>
            <a:off x="609600" y="305257"/>
            <a:ext cx="4714345" cy="307777"/>
          </a:xfrm>
          <a:prstGeom prst="rect">
            <a:avLst/>
          </a:prstGeom>
          <a:noFill/>
        </p:spPr>
        <p:txBody>
          <a:bodyPr wrap="square" rtlCol="0">
            <a:spAutoFit/>
          </a:bodyPr>
          <a:lstStyle/>
          <a:p>
            <a:r>
              <a:rPr lang="en-US" sz="1400" b="1" dirty="0">
                <a:solidFill>
                  <a:schemeClr val="accent2"/>
                </a:solidFill>
                <a:latin typeface="Plus Jakarta Sans Medium" pitchFamily="2" charset="77"/>
                <a:cs typeface="Plus Jakarta Sans Medium" pitchFamily="2" charset="77"/>
              </a:rPr>
              <a:t>SIGN 3 OF 5</a:t>
            </a:r>
          </a:p>
        </p:txBody>
      </p:sp>
      <p:sp>
        <p:nvSpPr>
          <p:cNvPr id="9" name="Title 1">
            <a:extLst>
              <a:ext uri="{FF2B5EF4-FFF2-40B4-BE49-F238E27FC236}">
                <a16:creationId xmlns:a16="http://schemas.microsoft.com/office/drawing/2014/main" id="{D3B7D7C9-6C0E-6CC8-B63D-B4F4022F73F4}"/>
              </a:ext>
            </a:extLst>
          </p:cNvPr>
          <p:cNvSpPr txBox="1">
            <a:spLocks/>
          </p:cNvSpPr>
          <p:nvPr/>
        </p:nvSpPr>
        <p:spPr>
          <a:xfrm>
            <a:off x="609600" y="1075901"/>
            <a:ext cx="10972800" cy="1022611"/>
          </a:xfrm>
          <a:prstGeom prst="rect">
            <a:avLst/>
          </a:prstGeom>
        </p:spPr>
        <p:txBody>
          <a:bodyPr/>
          <a:lstStyle>
            <a:lvl1pPr algn="l" defTabSz="914400" rtl="0" eaLnBrk="1" latinLnBrk="0" hangingPunct="1">
              <a:lnSpc>
                <a:spcPct val="90000"/>
              </a:lnSpc>
              <a:spcBef>
                <a:spcPct val="0"/>
              </a:spcBef>
              <a:buNone/>
              <a:defRPr sz="4400" b="1" i="0" kern="1200" spc="-150" baseline="0">
                <a:solidFill>
                  <a:schemeClr val="accent3"/>
                </a:solidFill>
                <a:latin typeface="Plus Jakarta Sans ExtraBold" pitchFamily="2" charset="77"/>
                <a:ea typeface="+mj-ea"/>
                <a:cs typeface="Plus Jakarta Sans ExtraBold" pitchFamily="2" charset="77"/>
              </a:defRPr>
            </a:lvl1pPr>
          </a:lstStyle>
          <a:p>
            <a:r>
              <a:rPr lang="en-US" dirty="0"/>
              <a:t>“Did This Go Through?”</a:t>
            </a:r>
          </a:p>
        </p:txBody>
      </p:sp>
    </p:spTree>
    <p:extLst>
      <p:ext uri="{BB962C8B-B14F-4D97-AF65-F5344CB8AC3E}">
        <p14:creationId xmlns:p14="http://schemas.microsoft.com/office/powerpoint/2010/main" val="651567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9FF20-5F7A-9E23-BE5C-920D14FC988E}"/>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095BDE19-3BC6-37C5-3E8C-ED5623F4DC86}"/>
              </a:ext>
            </a:extLst>
          </p:cNvPr>
          <p:cNvSpPr/>
          <p:nvPr/>
        </p:nvSpPr>
        <p:spPr>
          <a:xfrm>
            <a:off x="594360" y="1925865"/>
            <a:ext cx="8400171" cy="462123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10">
            <a:extLst>
              <a:ext uri="{FF2B5EF4-FFF2-40B4-BE49-F238E27FC236}">
                <a16:creationId xmlns:a16="http://schemas.microsoft.com/office/drawing/2014/main" id="{09C4514A-A172-CFD7-5C5D-23EC6D250F2C}"/>
              </a:ext>
            </a:extLst>
          </p:cNvPr>
          <p:cNvSpPr/>
          <p:nvPr/>
        </p:nvSpPr>
        <p:spPr>
          <a:xfrm>
            <a:off x="5806440" y="1968934"/>
            <a:ext cx="5532120" cy="365760"/>
          </a:xfrm>
          <a:prstGeom prst="rect">
            <a:avLst/>
          </a:prstGeom>
          <a:noFill/>
          <a:ln/>
        </p:spPr>
        <p:txBody>
          <a:bodyPr wrap="square" lIns="0" tIns="0" rIns="0" bIns="0" rtlCol="0" anchor="ctr"/>
          <a:lstStyle/>
          <a:p>
            <a:pPr marL="0" indent="0">
              <a:buNone/>
            </a:pPr>
            <a:endParaRPr lang="en-US" sz="1800" dirty="0"/>
          </a:p>
        </p:txBody>
      </p:sp>
      <p:sp>
        <p:nvSpPr>
          <p:cNvPr id="18" name="Text 15">
            <a:extLst>
              <a:ext uri="{FF2B5EF4-FFF2-40B4-BE49-F238E27FC236}">
                <a16:creationId xmlns:a16="http://schemas.microsoft.com/office/drawing/2014/main" id="{82879C80-DE29-F1F8-33E7-3F327BC06ECA}"/>
              </a:ext>
            </a:extLst>
          </p:cNvPr>
          <p:cNvSpPr/>
          <p:nvPr/>
        </p:nvSpPr>
        <p:spPr>
          <a:xfrm>
            <a:off x="5486400" y="6547104"/>
            <a:ext cx="6519672" cy="274320"/>
          </a:xfrm>
          <a:prstGeom prst="rect">
            <a:avLst/>
          </a:prstGeom>
          <a:noFill/>
          <a:ln/>
        </p:spPr>
        <p:txBody>
          <a:bodyPr wrap="square" lIns="0" tIns="0" rIns="0" bIns="0" rtlCol="0" anchor="ctr"/>
          <a:lstStyle/>
          <a:p>
            <a:pPr marL="0" indent="0" algn="r">
              <a:buNone/>
            </a:pPr>
            <a:r>
              <a:rPr lang="en-US" sz="900" dirty="0">
                <a:solidFill>
                  <a:srgbClr val="6C757D"/>
                </a:solidFill>
                <a:latin typeface="Aptos" pitchFamily="34" charset="0"/>
                <a:ea typeface="Aptos" pitchFamily="34" charset="-122"/>
                <a:cs typeface="Aptos" pitchFamily="34" charset="-120"/>
              </a:rPr>
              <a:t>Copyright 2026 Softdocs. Confidential and proprietary.</a:t>
            </a:r>
            <a:endParaRPr lang="en-US" sz="900" dirty="0"/>
          </a:p>
        </p:txBody>
      </p:sp>
      <p:sp>
        <p:nvSpPr>
          <p:cNvPr id="16" name="Shape 0">
            <a:extLst>
              <a:ext uri="{FF2B5EF4-FFF2-40B4-BE49-F238E27FC236}">
                <a16:creationId xmlns:a16="http://schemas.microsoft.com/office/drawing/2014/main" id="{2C76577C-30ED-3C50-DB3E-13DF64BB53D0}"/>
              </a:ext>
            </a:extLst>
          </p:cNvPr>
          <p:cNvSpPr/>
          <p:nvPr/>
        </p:nvSpPr>
        <p:spPr>
          <a:xfrm>
            <a:off x="0" y="0"/>
            <a:ext cx="219456" cy="6858000"/>
          </a:xfrm>
          <a:prstGeom prst="rect">
            <a:avLst/>
          </a:prstGeom>
          <a:solidFill>
            <a:srgbClr val="591D6D"/>
          </a:solidFill>
          <a:ln w="12700">
            <a:solidFill>
              <a:srgbClr val="591D6D"/>
            </a:solidFill>
            <a:prstDash val="solid"/>
          </a:ln>
        </p:spPr>
        <p:txBody>
          <a:bodyPr/>
          <a:lstStyle/>
          <a:p>
            <a:endParaRPr lang="en-US"/>
          </a:p>
        </p:txBody>
      </p:sp>
      <p:sp>
        <p:nvSpPr>
          <p:cNvPr id="5" name="TextBox 4">
            <a:extLst>
              <a:ext uri="{FF2B5EF4-FFF2-40B4-BE49-F238E27FC236}">
                <a16:creationId xmlns:a16="http://schemas.microsoft.com/office/drawing/2014/main" id="{6BF0BCC0-EE46-5CD2-48F9-2D2E311E5A52}"/>
              </a:ext>
            </a:extLst>
          </p:cNvPr>
          <p:cNvSpPr txBox="1"/>
          <p:nvPr/>
        </p:nvSpPr>
        <p:spPr>
          <a:xfrm>
            <a:off x="1092096" y="2569565"/>
            <a:ext cx="4714345"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One document. Several “current” copies.</a:t>
            </a:r>
            <a:endParaRPr lang="en-US" i="1" dirty="0">
              <a:solidFill>
                <a:schemeClr val="bg2"/>
              </a:solidFill>
              <a:latin typeface="Plus Jakarta Sans Medium" pitchFamily="2" charset="77"/>
              <a:cs typeface="Plus Jakarta Sans Medium" pitchFamily="2" charset="77"/>
            </a:endParaRPr>
          </a:p>
        </p:txBody>
      </p:sp>
      <p:sp>
        <p:nvSpPr>
          <p:cNvPr id="6" name="TextBox 5">
            <a:extLst>
              <a:ext uri="{FF2B5EF4-FFF2-40B4-BE49-F238E27FC236}">
                <a16:creationId xmlns:a16="http://schemas.microsoft.com/office/drawing/2014/main" id="{64C54E3D-39E3-7F9B-67F8-F2AE6C376E74}"/>
              </a:ext>
            </a:extLst>
          </p:cNvPr>
          <p:cNvSpPr txBox="1"/>
          <p:nvPr/>
        </p:nvSpPr>
        <p:spPr>
          <a:xfrm>
            <a:off x="1092096" y="2939140"/>
            <a:ext cx="4930635"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Shared drive. Email. Someone’s desktop.</a:t>
            </a:r>
          </a:p>
        </p:txBody>
      </p:sp>
      <p:sp>
        <p:nvSpPr>
          <p:cNvPr id="7" name="TextBox 6">
            <a:extLst>
              <a:ext uri="{FF2B5EF4-FFF2-40B4-BE49-F238E27FC236}">
                <a16:creationId xmlns:a16="http://schemas.microsoft.com/office/drawing/2014/main" id="{E4C8F0B4-1C7B-D1FF-9075-834A24A464B4}"/>
              </a:ext>
            </a:extLst>
          </p:cNvPr>
          <p:cNvSpPr txBox="1"/>
          <p:nvPr/>
        </p:nvSpPr>
        <p:spPr>
          <a:xfrm>
            <a:off x="1092096" y="3308472"/>
            <a:ext cx="5532120"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Which one’s actually right?</a:t>
            </a:r>
          </a:p>
        </p:txBody>
      </p:sp>
      <p:sp>
        <p:nvSpPr>
          <p:cNvPr id="10" name="Oval 9">
            <a:extLst>
              <a:ext uri="{FF2B5EF4-FFF2-40B4-BE49-F238E27FC236}">
                <a16:creationId xmlns:a16="http://schemas.microsoft.com/office/drawing/2014/main" id="{79BCA5F6-7C90-22A2-5D5B-5B881C699F78}"/>
              </a:ext>
            </a:extLst>
          </p:cNvPr>
          <p:cNvSpPr/>
          <p:nvPr/>
        </p:nvSpPr>
        <p:spPr>
          <a:xfrm>
            <a:off x="1646446" y="4577364"/>
            <a:ext cx="439615" cy="395654"/>
          </a:xfrm>
          <a:prstGeom prst="ellipse">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4061331-7CDE-A4E7-704D-B068DF48DC41}"/>
              </a:ext>
            </a:extLst>
          </p:cNvPr>
          <p:cNvSpPr/>
          <p:nvPr/>
        </p:nvSpPr>
        <p:spPr>
          <a:xfrm>
            <a:off x="4574637" y="4577364"/>
            <a:ext cx="439615" cy="395654"/>
          </a:xfrm>
          <a:prstGeom prst="ellipse">
            <a:avLst/>
          </a:prstGeom>
          <a:solidFill>
            <a:schemeClr val="accent5"/>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AC926E6-E018-8E07-050B-E65FBC34BFD6}"/>
              </a:ext>
            </a:extLst>
          </p:cNvPr>
          <p:cNvSpPr/>
          <p:nvPr/>
        </p:nvSpPr>
        <p:spPr>
          <a:xfrm>
            <a:off x="7502828" y="4577364"/>
            <a:ext cx="439615" cy="395654"/>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0C46748-3353-0AF5-6A11-C5CB62B66CDD}"/>
              </a:ext>
            </a:extLst>
          </p:cNvPr>
          <p:cNvSpPr txBox="1"/>
          <p:nvPr/>
        </p:nvSpPr>
        <p:spPr>
          <a:xfrm>
            <a:off x="1258025" y="5074144"/>
            <a:ext cx="1216455" cy="307777"/>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Drive Copy</a:t>
            </a:r>
          </a:p>
        </p:txBody>
      </p:sp>
      <p:cxnSp>
        <p:nvCxnSpPr>
          <p:cNvPr id="21" name="Straight Connector 20">
            <a:extLst>
              <a:ext uri="{FF2B5EF4-FFF2-40B4-BE49-F238E27FC236}">
                <a16:creationId xmlns:a16="http://schemas.microsoft.com/office/drawing/2014/main" id="{7C19482B-3A8D-773C-BCCF-EA55D79FDE64}"/>
              </a:ext>
            </a:extLst>
          </p:cNvPr>
          <p:cNvCxnSpPr>
            <a:cxnSpLocks/>
          </p:cNvCxnSpPr>
          <p:nvPr/>
        </p:nvCxnSpPr>
        <p:spPr>
          <a:xfrm>
            <a:off x="2412209" y="4775191"/>
            <a:ext cx="1860853"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AC53E54C-590A-C9A9-6DAE-6E29C32C4DA8}"/>
              </a:ext>
            </a:extLst>
          </p:cNvPr>
          <p:cNvCxnSpPr>
            <a:cxnSpLocks/>
          </p:cNvCxnSpPr>
          <p:nvPr/>
        </p:nvCxnSpPr>
        <p:spPr>
          <a:xfrm>
            <a:off x="5395732" y="4775191"/>
            <a:ext cx="1860853"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F83493CC-D8EC-F89E-ADBF-CADBDAECFB09}"/>
              </a:ext>
            </a:extLst>
          </p:cNvPr>
          <p:cNvSpPr txBox="1"/>
          <p:nvPr/>
        </p:nvSpPr>
        <p:spPr>
          <a:xfrm>
            <a:off x="3864017" y="5074144"/>
            <a:ext cx="1860853" cy="307777"/>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Email Copy</a:t>
            </a:r>
          </a:p>
        </p:txBody>
      </p:sp>
      <p:sp>
        <p:nvSpPr>
          <p:cNvPr id="26" name="TextBox 25">
            <a:extLst>
              <a:ext uri="{FF2B5EF4-FFF2-40B4-BE49-F238E27FC236}">
                <a16:creationId xmlns:a16="http://schemas.microsoft.com/office/drawing/2014/main" id="{2573CA2E-78E4-D750-B61E-ABD346509563}"/>
              </a:ext>
            </a:extLst>
          </p:cNvPr>
          <p:cNvSpPr txBox="1"/>
          <p:nvPr/>
        </p:nvSpPr>
        <p:spPr>
          <a:xfrm>
            <a:off x="6953623" y="5074144"/>
            <a:ext cx="1538024" cy="307777"/>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Desktop Copy</a:t>
            </a:r>
          </a:p>
        </p:txBody>
      </p:sp>
      <p:pic>
        <p:nvPicPr>
          <p:cNvPr id="8" name="Graphic 1">
            <a:extLst>
              <a:ext uri="{FF2B5EF4-FFF2-40B4-BE49-F238E27FC236}">
                <a16:creationId xmlns:a16="http://schemas.microsoft.com/office/drawing/2014/main" id="{919D7303-791C-EE6B-8766-D8AA9D4D12A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108012" y="2798942"/>
            <a:ext cx="2875084" cy="2875084"/>
          </a:xfrm>
          <a:prstGeom prst="rect">
            <a:avLst/>
          </a:prstGeom>
        </p:spPr>
      </p:pic>
      <p:sp>
        <p:nvSpPr>
          <p:cNvPr id="9" name="TextBox 8">
            <a:extLst>
              <a:ext uri="{FF2B5EF4-FFF2-40B4-BE49-F238E27FC236}">
                <a16:creationId xmlns:a16="http://schemas.microsoft.com/office/drawing/2014/main" id="{60406679-1074-BD93-2AE5-BD1958D63659}"/>
              </a:ext>
            </a:extLst>
          </p:cNvPr>
          <p:cNvSpPr txBox="1"/>
          <p:nvPr/>
        </p:nvSpPr>
        <p:spPr>
          <a:xfrm>
            <a:off x="594360" y="371116"/>
            <a:ext cx="4714345" cy="307777"/>
          </a:xfrm>
          <a:prstGeom prst="rect">
            <a:avLst/>
          </a:prstGeom>
          <a:noFill/>
        </p:spPr>
        <p:txBody>
          <a:bodyPr wrap="square" rtlCol="0">
            <a:spAutoFit/>
          </a:bodyPr>
          <a:lstStyle/>
          <a:p>
            <a:r>
              <a:rPr lang="en-US" sz="1400" b="1" dirty="0">
                <a:solidFill>
                  <a:schemeClr val="accent2"/>
                </a:solidFill>
                <a:latin typeface="Plus Jakarta Sans Medium" pitchFamily="2" charset="77"/>
                <a:cs typeface="Plus Jakarta Sans Medium" pitchFamily="2" charset="77"/>
              </a:rPr>
              <a:t>SIGN 4 OF 5</a:t>
            </a:r>
          </a:p>
        </p:txBody>
      </p:sp>
      <p:sp>
        <p:nvSpPr>
          <p:cNvPr id="11" name="Title 1">
            <a:extLst>
              <a:ext uri="{FF2B5EF4-FFF2-40B4-BE49-F238E27FC236}">
                <a16:creationId xmlns:a16="http://schemas.microsoft.com/office/drawing/2014/main" id="{125C0955-76A3-4DC4-7EC4-E82B618946BA}"/>
              </a:ext>
            </a:extLst>
          </p:cNvPr>
          <p:cNvSpPr txBox="1">
            <a:spLocks/>
          </p:cNvSpPr>
          <p:nvPr/>
        </p:nvSpPr>
        <p:spPr>
          <a:xfrm>
            <a:off x="594360" y="1025254"/>
            <a:ext cx="10972800" cy="1022611"/>
          </a:xfrm>
          <a:prstGeom prst="rect">
            <a:avLst/>
          </a:prstGeom>
        </p:spPr>
        <p:txBody>
          <a:bodyPr/>
          <a:lstStyle>
            <a:lvl1pPr algn="l" defTabSz="914400" rtl="0" eaLnBrk="1" latinLnBrk="0" hangingPunct="1">
              <a:lnSpc>
                <a:spcPct val="90000"/>
              </a:lnSpc>
              <a:spcBef>
                <a:spcPct val="0"/>
              </a:spcBef>
              <a:buNone/>
              <a:defRPr sz="4400" b="1" i="0" kern="1200" spc="-150" baseline="0">
                <a:solidFill>
                  <a:schemeClr val="accent3"/>
                </a:solidFill>
                <a:latin typeface="Plus Jakarta Sans ExtraBold" pitchFamily="2" charset="77"/>
                <a:ea typeface="+mj-ea"/>
                <a:cs typeface="Plus Jakarta Sans ExtraBold" pitchFamily="2" charset="77"/>
              </a:defRPr>
            </a:lvl1pPr>
          </a:lstStyle>
          <a:p>
            <a:r>
              <a:rPr lang="en-US" dirty="0"/>
              <a:t>Same Document, Multiple Places</a:t>
            </a:r>
          </a:p>
        </p:txBody>
      </p:sp>
    </p:spTree>
    <p:extLst>
      <p:ext uri="{BB962C8B-B14F-4D97-AF65-F5344CB8AC3E}">
        <p14:creationId xmlns:p14="http://schemas.microsoft.com/office/powerpoint/2010/main" val="82722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4ACD7-60E1-306D-6C66-C1928FB1F7AE}"/>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203B22B7-8B2B-735C-7FE2-B166FBF056FA}"/>
              </a:ext>
            </a:extLst>
          </p:cNvPr>
          <p:cNvSpPr/>
          <p:nvPr/>
        </p:nvSpPr>
        <p:spPr>
          <a:xfrm>
            <a:off x="594360" y="1925865"/>
            <a:ext cx="8400171" cy="4621239"/>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10">
            <a:extLst>
              <a:ext uri="{FF2B5EF4-FFF2-40B4-BE49-F238E27FC236}">
                <a16:creationId xmlns:a16="http://schemas.microsoft.com/office/drawing/2014/main" id="{61755944-8AB1-C4AE-5A39-024A97526004}"/>
              </a:ext>
            </a:extLst>
          </p:cNvPr>
          <p:cNvSpPr/>
          <p:nvPr/>
        </p:nvSpPr>
        <p:spPr>
          <a:xfrm>
            <a:off x="5806440" y="1968934"/>
            <a:ext cx="5532120" cy="365760"/>
          </a:xfrm>
          <a:prstGeom prst="rect">
            <a:avLst/>
          </a:prstGeom>
          <a:noFill/>
          <a:ln/>
        </p:spPr>
        <p:txBody>
          <a:bodyPr wrap="square" lIns="0" tIns="0" rIns="0" bIns="0" rtlCol="0" anchor="ctr"/>
          <a:lstStyle/>
          <a:p>
            <a:pPr marL="0" indent="0">
              <a:buNone/>
            </a:pPr>
            <a:endParaRPr lang="en-US" sz="1800" dirty="0"/>
          </a:p>
        </p:txBody>
      </p:sp>
      <p:sp>
        <p:nvSpPr>
          <p:cNvPr id="18" name="Text 15">
            <a:extLst>
              <a:ext uri="{FF2B5EF4-FFF2-40B4-BE49-F238E27FC236}">
                <a16:creationId xmlns:a16="http://schemas.microsoft.com/office/drawing/2014/main" id="{733D8535-9447-F812-6BCC-ECF1537A4C49}"/>
              </a:ext>
            </a:extLst>
          </p:cNvPr>
          <p:cNvSpPr/>
          <p:nvPr/>
        </p:nvSpPr>
        <p:spPr>
          <a:xfrm>
            <a:off x="5486400" y="6547104"/>
            <a:ext cx="6519672" cy="274320"/>
          </a:xfrm>
          <a:prstGeom prst="rect">
            <a:avLst/>
          </a:prstGeom>
          <a:noFill/>
          <a:ln/>
        </p:spPr>
        <p:txBody>
          <a:bodyPr wrap="square" lIns="0" tIns="0" rIns="0" bIns="0" rtlCol="0" anchor="ctr"/>
          <a:lstStyle/>
          <a:p>
            <a:pPr marL="0" indent="0" algn="r">
              <a:buNone/>
            </a:pPr>
            <a:r>
              <a:rPr lang="en-US" sz="900" dirty="0">
                <a:solidFill>
                  <a:srgbClr val="6C757D"/>
                </a:solidFill>
                <a:latin typeface="Aptos" pitchFamily="34" charset="0"/>
                <a:ea typeface="Aptos" pitchFamily="34" charset="-122"/>
                <a:cs typeface="Aptos" pitchFamily="34" charset="-120"/>
              </a:rPr>
              <a:t>Copyright 2026 Softdocs. Confidential and proprietary.</a:t>
            </a:r>
            <a:endParaRPr lang="en-US" sz="900" dirty="0"/>
          </a:p>
        </p:txBody>
      </p:sp>
      <p:sp>
        <p:nvSpPr>
          <p:cNvPr id="16" name="Shape 0">
            <a:extLst>
              <a:ext uri="{FF2B5EF4-FFF2-40B4-BE49-F238E27FC236}">
                <a16:creationId xmlns:a16="http://schemas.microsoft.com/office/drawing/2014/main" id="{331628BF-47C2-1477-4004-3AE64A4BBB39}"/>
              </a:ext>
            </a:extLst>
          </p:cNvPr>
          <p:cNvSpPr/>
          <p:nvPr/>
        </p:nvSpPr>
        <p:spPr>
          <a:xfrm>
            <a:off x="0" y="0"/>
            <a:ext cx="219456" cy="6858000"/>
          </a:xfrm>
          <a:prstGeom prst="rect">
            <a:avLst/>
          </a:prstGeom>
          <a:solidFill>
            <a:srgbClr val="591D6D"/>
          </a:solidFill>
          <a:ln w="12700">
            <a:solidFill>
              <a:srgbClr val="591D6D"/>
            </a:solidFill>
            <a:prstDash val="solid"/>
          </a:ln>
        </p:spPr>
        <p:txBody>
          <a:bodyPr/>
          <a:lstStyle/>
          <a:p>
            <a:endParaRPr lang="en-US"/>
          </a:p>
        </p:txBody>
      </p:sp>
      <p:sp>
        <p:nvSpPr>
          <p:cNvPr id="5" name="TextBox 4">
            <a:extLst>
              <a:ext uri="{FF2B5EF4-FFF2-40B4-BE49-F238E27FC236}">
                <a16:creationId xmlns:a16="http://schemas.microsoft.com/office/drawing/2014/main" id="{00A2FD89-BE9F-FE92-2CB7-E71F5998CEDC}"/>
              </a:ext>
            </a:extLst>
          </p:cNvPr>
          <p:cNvSpPr txBox="1"/>
          <p:nvPr/>
        </p:nvSpPr>
        <p:spPr>
          <a:xfrm>
            <a:off x="1092096" y="2569565"/>
            <a:ext cx="4714345"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The real tracker? A spreadsheet.</a:t>
            </a:r>
          </a:p>
        </p:txBody>
      </p:sp>
      <p:sp>
        <p:nvSpPr>
          <p:cNvPr id="6" name="TextBox 5">
            <a:extLst>
              <a:ext uri="{FF2B5EF4-FFF2-40B4-BE49-F238E27FC236}">
                <a16:creationId xmlns:a16="http://schemas.microsoft.com/office/drawing/2014/main" id="{F87D853E-9483-862F-3F70-EAE6F1F1F729}"/>
              </a:ext>
            </a:extLst>
          </p:cNvPr>
          <p:cNvSpPr txBox="1"/>
          <p:nvPr/>
        </p:nvSpPr>
        <p:spPr>
          <a:xfrm>
            <a:off x="1092096" y="2939140"/>
            <a:ext cx="5003904"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Built because the system couldn’t keep up</a:t>
            </a:r>
          </a:p>
        </p:txBody>
      </p:sp>
      <p:sp>
        <p:nvSpPr>
          <p:cNvPr id="7" name="TextBox 6">
            <a:extLst>
              <a:ext uri="{FF2B5EF4-FFF2-40B4-BE49-F238E27FC236}">
                <a16:creationId xmlns:a16="http://schemas.microsoft.com/office/drawing/2014/main" id="{FBA2201F-3781-C5B3-80DF-2EC6A68CA485}"/>
              </a:ext>
            </a:extLst>
          </p:cNvPr>
          <p:cNvSpPr txBox="1"/>
          <p:nvPr/>
        </p:nvSpPr>
        <p:spPr>
          <a:xfrm>
            <a:off x="1092095" y="3311036"/>
            <a:ext cx="5106623" cy="369332"/>
          </a:xfrm>
          <a:prstGeom prst="rect">
            <a:avLst/>
          </a:prstGeom>
          <a:noFill/>
        </p:spPr>
        <p:txBody>
          <a:bodyPr wrap="square" rtlCol="0">
            <a:spAutoFit/>
          </a:bodyPr>
          <a:lstStyle/>
          <a:p>
            <a:r>
              <a:rPr lang="en-US" dirty="0">
                <a:solidFill>
                  <a:schemeClr val="bg2"/>
                </a:solidFill>
                <a:latin typeface="Plus Jakarta Sans Medium" pitchFamily="2" charset="77"/>
                <a:cs typeface="Plus Jakarta Sans Medium" pitchFamily="2" charset="77"/>
              </a:rPr>
              <a:t>When that person’s out, so is the knowledge</a:t>
            </a:r>
          </a:p>
        </p:txBody>
      </p:sp>
      <p:sp>
        <p:nvSpPr>
          <p:cNvPr id="10" name="Oval 9">
            <a:extLst>
              <a:ext uri="{FF2B5EF4-FFF2-40B4-BE49-F238E27FC236}">
                <a16:creationId xmlns:a16="http://schemas.microsoft.com/office/drawing/2014/main" id="{4A3F02F4-8FB5-EEA5-4D28-543FE3D6D82B}"/>
              </a:ext>
            </a:extLst>
          </p:cNvPr>
          <p:cNvSpPr/>
          <p:nvPr/>
        </p:nvSpPr>
        <p:spPr>
          <a:xfrm>
            <a:off x="1646446" y="4577364"/>
            <a:ext cx="439615" cy="395654"/>
          </a:xfrm>
          <a:prstGeom prst="ellipse">
            <a:avLst/>
          </a:prstGeom>
          <a:solidFill>
            <a:schemeClr val="accent2"/>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947C2D2-5305-E1C9-9A21-2F4DEF15523B}"/>
              </a:ext>
            </a:extLst>
          </p:cNvPr>
          <p:cNvSpPr/>
          <p:nvPr/>
        </p:nvSpPr>
        <p:spPr>
          <a:xfrm>
            <a:off x="4574637" y="4577364"/>
            <a:ext cx="439615" cy="395654"/>
          </a:xfrm>
          <a:prstGeom prst="ellipse">
            <a:avLst/>
          </a:prstGeom>
          <a:solidFill>
            <a:schemeClr val="accent5"/>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61A20D52-9FAD-C0EB-AF8D-3270A6B5A32F}"/>
              </a:ext>
            </a:extLst>
          </p:cNvPr>
          <p:cNvSpPr/>
          <p:nvPr/>
        </p:nvSpPr>
        <p:spPr>
          <a:xfrm>
            <a:off x="7502828" y="4577364"/>
            <a:ext cx="439615" cy="395654"/>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5E08EF5-AAF7-AFEF-1973-EC7DD3ECFCFB}"/>
              </a:ext>
            </a:extLst>
          </p:cNvPr>
          <p:cNvSpPr txBox="1"/>
          <p:nvPr/>
        </p:nvSpPr>
        <p:spPr>
          <a:xfrm>
            <a:off x="1320296" y="5075126"/>
            <a:ext cx="1091913" cy="523220"/>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Gap in system</a:t>
            </a:r>
          </a:p>
        </p:txBody>
      </p:sp>
      <p:cxnSp>
        <p:nvCxnSpPr>
          <p:cNvPr id="21" name="Straight Connector 20">
            <a:extLst>
              <a:ext uri="{FF2B5EF4-FFF2-40B4-BE49-F238E27FC236}">
                <a16:creationId xmlns:a16="http://schemas.microsoft.com/office/drawing/2014/main" id="{E9B8869A-94F0-CBDF-95C0-43C53BA9F7D3}"/>
              </a:ext>
            </a:extLst>
          </p:cNvPr>
          <p:cNvCxnSpPr>
            <a:cxnSpLocks/>
          </p:cNvCxnSpPr>
          <p:nvPr/>
        </p:nvCxnSpPr>
        <p:spPr>
          <a:xfrm>
            <a:off x="2412209" y="4775191"/>
            <a:ext cx="1860853"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8A869073-7F35-D536-B2DA-FFF90731717D}"/>
              </a:ext>
            </a:extLst>
          </p:cNvPr>
          <p:cNvCxnSpPr>
            <a:cxnSpLocks/>
          </p:cNvCxnSpPr>
          <p:nvPr/>
        </p:nvCxnSpPr>
        <p:spPr>
          <a:xfrm>
            <a:off x="5395732" y="4775191"/>
            <a:ext cx="1860853"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6B3662E5-5C23-F160-288D-1E1E476994D2}"/>
              </a:ext>
            </a:extLst>
          </p:cNvPr>
          <p:cNvSpPr txBox="1"/>
          <p:nvPr/>
        </p:nvSpPr>
        <p:spPr>
          <a:xfrm>
            <a:off x="4116720" y="5074144"/>
            <a:ext cx="1355447" cy="523220"/>
          </a:xfrm>
          <a:prstGeom prst="rect">
            <a:avLst/>
          </a:prstGeom>
          <a:noFill/>
        </p:spPr>
        <p:txBody>
          <a:bodyPr wrap="square" rtlCol="0">
            <a:spAutoFit/>
          </a:bodyPr>
          <a:lstStyle/>
          <a:p>
            <a:pPr algn="ctr"/>
            <a:r>
              <a:rPr lang="en-US" sz="1400" dirty="0">
                <a:solidFill>
                  <a:schemeClr val="bg2"/>
                </a:solidFill>
                <a:latin typeface="Plus Jakarta Sans Medium" pitchFamily="2" charset="77"/>
                <a:cs typeface="Plus Jakarta Sans Medium" pitchFamily="2" charset="77"/>
              </a:rPr>
              <a:t>Spreadsheet</a:t>
            </a:r>
          </a:p>
          <a:p>
            <a:pPr algn="ctr"/>
            <a:r>
              <a:rPr lang="en-US" sz="1400" dirty="0">
                <a:solidFill>
                  <a:schemeClr val="bg2"/>
                </a:solidFill>
                <a:latin typeface="Plus Jakarta Sans Medium" pitchFamily="2" charset="77"/>
                <a:cs typeface="Plus Jakarta Sans Medium" pitchFamily="2" charset="77"/>
              </a:rPr>
              <a:t> built</a:t>
            </a:r>
          </a:p>
        </p:txBody>
      </p:sp>
      <p:sp>
        <p:nvSpPr>
          <p:cNvPr id="26" name="TextBox 25">
            <a:extLst>
              <a:ext uri="{FF2B5EF4-FFF2-40B4-BE49-F238E27FC236}">
                <a16:creationId xmlns:a16="http://schemas.microsoft.com/office/drawing/2014/main" id="{3B7CA0F6-BD83-4E71-8909-B5F88126F5B4}"/>
              </a:ext>
            </a:extLst>
          </p:cNvPr>
          <p:cNvSpPr txBox="1"/>
          <p:nvPr/>
        </p:nvSpPr>
        <p:spPr>
          <a:xfrm>
            <a:off x="7044912" y="5074144"/>
            <a:ext cx="1355446" cy="738664"/>
          </a:xfrm>
          <a:prstGeom prst="rect">
            <a:avLst/>
          </a:prstGeom>
          <a:noFill/>
        </p:spPr>
        <p:txBody>
          <a:bodyPr wrap="square" rtlCol="0">
            <a:spAutoFit/>
          </a:bodyPr>
          <a:lstStyle/>
          <a:p>
            <a:pPr algn="ctr"/>
            <a:r>
              <a:rPr lang="en-US" sz="1400" b="1" dirty="0">
                <a:solidFill>
                  <a:schemeClr val="bg2"/>
                </a:solidFill>
                <a:latin typeface="Plus Jakarta Sans Medium" pitchFamily="2" charset="77"/>
                <a:cs typeface="Plus Jakarta Sans Medium" pitchFamily="2" charset="77"/>
              </a:rPr>
              <a:t>Knowledge walks out the door</a:t>
            </a:r>
          </a:p>
        </p:txBody>
      </p:sp>
      <p:pic>
        <p:nvPicPr>
          <p:cNvPr id="9" name="Graphic 7">
            <a:extLst>
              <a:ext uri="{FF2B5EF4-FFF2-40B4-BE49-F238E27FC236}">
                <a16:creationId xmlns:a16="http://schemas.microsoft.com/office/drawing/2014/main" id="{63CB003D-C0CB-5E63-374B-DDC3CDD088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52379" y="2743309"/>
            <a:ext cx="2986349" cy="2986349"/>
          </a:xfrm>
          <a:prstGeom prst="rect">
            <a:avLst/>
          </a:prstGeom>
        </p:spPr>
      </p:pic>
      <p:sp>
        <p:nvSpPr>
          <p:cNvPr id="11" name="TextBox 10">
            <a:extLst>
              <a:ext uri="{FF2B5EF4-FFF2-40B4-BE49-F238E27FC236}">
                <a16:creationId xmlns:a16="http://schemas.microsoft.com/office/drawing/2014/main" id="{DF133F0F-D169-0E8A-A2D0-D63A0901E820}"/>
              </a:ext>
            </a:extLst>
          </p:cNvPr>
          <p:cNvSpPr txBox="1"/>
          <p:nvPr/>
        </p:nvSpPr>
        <p:spPr>
          <a:xfrm>
            <a:off x="594360" y="310896"/>
            <a:ext cx="4714345" cy="307777"/>
          </a:xfrm>
          <a:prstGeom prst="rect">
            <a:avLst/>
          </a:prstGeom>
          <a:noFill/>
        </p:spPr>
        <p:txBody>
          <a:bodyPr wrap="square" rtlCol="0">
            <a:spAutoFit/>
          </a:bodyPr>
          <a:lstStyle/>
          <a:p>
            <a:r>
              <a:rPr lang="en-US" sz="1400" b="1" dirty="0">
                <a:solidFill>
                  <a:schemeClr val="accent2"/>
                </a:solidFill>
                <a:latin typeface="Plus Jakarta Sans Medium" pitchFamily="2" charset="77"/>
                <a:cs typeface="Plus Jakarta Sans Medium" pitchFamily="2" charset="77"/>
              </a:rPr>
              <a:t>SIGN 5 OF 5</a:t>
            </a:r>
          </a:p>
        </p:txBody>
      </p:sp>
      <p:sp>
        <p:nvSpPr>
          <p:cNvPr id="14" name="Title 1">
            <a:extLst>
              <a:ext uri="{FF2B5EF4-FFF2-40B4-BE49-F238E27FC236}">
                <a16:creationId xmlns:a16="http://schemas.microsoft.com/office/drawing/2014/main" id="{8115929C-ED80-045C-0E7F-FD759A851923}"/>
              </a:ext>
            </a:extLst>
          </p:cNvPr>
          <p:cNvSpPr txBox="1">
            <a:spLocks/>
          </p:cNvSpPr>
          <p:nvPr/>
        </p:nvSpPr>
        <p:spPr>
          <a:xfrm>
            <a:off x="598755" y="654192"/>
            <a:ext cx="8830994" cy="1022611"/>
          </a:xfrm>
          <a:prstGeom prst="rect">
            <a:avLst/>
          </a:prstGeom>
        </p:spPr>
        <p:txBody>
          <a:bodyPr/>
          <a:lstStyle>
            <a:lvl1pPr algn="l" defTabSz="914400" rtl="0" eaLnBrk="1" latinLnBrk="0" hangingPunct="1">
              <a:lnSpc>
                <a:spcPct val="90000"/>
              </a:lnSpc>
              <a:spcBef>
                <a:spcPct val="0"/>
              </a:spcBef>
              <a:buNone/>
              <a:defRPr sz="4400" b="1" i="0" kern="1200" spc="-150" baseline="0">
                <a:solidFill>
                  <a:schemeClr val="accent3"/>
                </a:solidFill>
                <a:latin typeface="Plus Jakarta Sans ExtraBold" pitchFamily="2" charset="77"/>
                <a:ea typeface="+mj-ea"/>
                <a:cs typeface="Plus Jakarta Sans ExtraBold" pitchFamily="2" charset="77"/>
              </a:defRPr>
            </a:lvl1pPr>
          </a:lstStyle>
          <a:p>
            <a:r>
              <a:rPr lang="en-US" dirty="0"/>
              <a:t>Personal Spreadsheets Tracking What the System Can’t</a:t>
            </a:r>
          </a:p>
        </p:txBody>
      </p:sp>
    </p:spTree>
    <p:extLst>
      <p:ext uri="{BB962C8B-B14F-4D97-AF65-F5344CB8AC3E}">
        <p14:creationId xmlns:p14="http://schemas.microsoft.com/office/powerpoint/2010/main" val="2877871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D8BCB-293A-EF37-473E-040398D49B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CF8552-FB1E-5D14-9C9A-4777EBC7A354}"/>
              </a:ext>
            </a:extLst>
          </p:cNvPr>
          <p:cNvSpPr>
            <a:spLocks noGrp="1"/>
          </p:cNvSpPr>
          <p:nvPr>
            <p:ph type="title"/>
          </p:nvPr>
        </p:nvSpPr>
        <p:spPr>
          <a:xfrm>
            <a:off x="609600" y="653858"/>
            <a:ext cx="10972800" cy="1022611"/>
          </a:xfrm>
        </p:spPr>
        <p:txBody>
          <a:bodyPr/>
          <a:lstStyle/>
          <a:p>
            <a:r>
              <a:rPr lang="en-US" dirty="0"/>
              <a:t>Same steps. Different experience.</a:t>
            </a:r>
          </a:p>
        </p:txBody>
      </p:sp>
      <p:graphicFrame>
        <p:nvGraphicFramePr>
          <p:cNvPr id="3" name="Table 2">
            <a:extLst>
              <a:ext uri="{FF2B5EF4-FFF2-40B4-BE49-F238E27FC236}">
                <a16:creationId xmlns:a16="http://schemas.microsoft.com/office/drawing/2014/main" id="{24D114BA-C52C-E583-46A2-DF367C3E18C2}"/>
              </a:ext>
            </a:extLst>
          </p:cNvPr>
          <p:cNvGraphicFramePr>
            <a:graphicFrameLocks noGrp="1"/>
          </p:cNvGraphicFramePr>
          <p:nvPr>
            <p:extLst>
              <p:ext uri="{D42A27DB-BD31-4B8C-83A1-F6EECF244321}">
                <p14:modId xmlns:p14="http://schemas.microsoft.com/office/powerpoint/2010/main" val="3343511913"/>
              </p:ext>
            </p:extLst>
          </p:nvPr>
        </p:nvGraphicFramePr>
        <p:xfrm>
          <a:off x="609600" y="2024318"/>
          <a:ext cx="10972800" cy="2680092"/>
        </p:xfrm>
        <a:graphic>
          <a:graphicData uri="http://schemas.openxmlformats.org/drawingml/2006/table">
            <a:tbl>
              <a:tblPr firstRow="1" bandRow="1">
                <a:tableStyleId>{5A111915-BE36-4E01-A7E5-04B1672EAD32}</a:tableStyleId>
              </a:tblPr>
              <a:tblGrid>
                <a:gridCol w="5433060">
                  <a:extLst>
                    <a:ext uri="{9D8B030D-6E8A-4147-A177-3AD203B41FA5}">
                      <a16:colId xmlns:a16="http://schemas.microsoft.com/office/drawing/2014/main" val="2340173572"/>
                    </a:ext>
                  </a:extLst>
                </a:gridCol>
                <a:gridCol w="5539740">
                  <a:extLst>
                    <a:ext uri="{9D8B030D-6E8A-4147-A177-3AD203B41FA5}">
                      <a16:colId xmlns:a16="http://schemas.microsoft.com/office/drawing/2014/main" val="2286117391"/>
                    </a:ext>
                  </a:extLst>
                </a:gridCol>
              </a:tblGrid>
              <a:tr h="728925">
                <a:tc>
                  <a:txBody>
                    <a:bodyPr/>
                    <a:lstStyle/>
                    <a:p>
                      <a:pPr>
                        <a:lnSpc>
                          <a:spcPct val="120000"/>
                        </a:lnSpc>
                      </a:pPr>
                      <a:r>
                        <a:rPr lang="en-US" sz="2000" b="1" i="0" dirty="0">
                          <a:latin typeface="Plus Jakarta Sans" pitchFamily="2" charset="77"/>
                          <a:cs typeface="Plus Jakarta Sans" pitchFamily="2" charset="77"/>
                        </a:rPr>
                        <a:t>BEFORE</a:t>
                      </a:r>
                    </a:p>
                  </a:txBody>
                  <a:tcPr marL="822960" marR="182880" marT="91440" marB="109728">
                    <a:lnB w="12700" cap="flat" cmpd="sng" algn="ctr">
                      <a:solidFill>
                        <a:schemeClr val="accent5">
                          <a:lumMod val="40000"/>
                          <a:lumOff val="60000"/>
                        </a:schemeClr>
                      </a:solidFill>
                      <a:prstDash val="sysDot"/>
                      <a:round/>
                      <a:headEnd type="none" w="med" len="med"/>
                      <a:tailEnd type="none" w="med" len="med"/>
                    </a:lnB>
                  </a:tcPr>
                </a:tc>
                <a:tc>
                  <a:txBody>
                    <a:bodyPr/>
                    <a:lstStyle/>
                    <a:p>
                      <a:pPr>
                        <a:lnSpc>
                          <a:spcPct val="120000"/>
                        </a:lnSpc>
                      </a:pPr>
                      <a:r>
                        <a:rPr lang="en-US" sz="2000" b="1" i="0" dirty="0">
                          <a:latin typeface="Plus Jakarta Sans" pitchFamily="2" charset="77"/>
                          <a:cs typeface="Plus Jakarta Sans" pitchFamily="2" charset="77"/>
                        </a:rPr>
                        <a:t>AFTER</a:t>
                      </a:r>
                    </a:p>
                  </a:txBody>
                  <a:tcPr marL="822960" marR="182880" marT="91440" marB="109728">
                    <a:lnB w="12700" cap="flat" cmpd="sng" algn="ctr">
                      <a:solidFill>
                        <a:schemeClr val="accent5">
                          <a:lumMod val="40000"/>
                          <a:lumOff val="60000"/>
                        </a:schemeClr>
                      </a:solidFill>
                      <a:prstDash val="sysDot"/>
                      <a:round/>
                      <a:headEnd type="none" w="med" len="med"/>
                      <a:tailEnd type="none" w="med" len="med"/>
                    </a:lnB>
                  </a:tcPr>
                </a:tc>
                <a:extLst>
                  <a:ext uri="{0D108BD9-81ED-4DB2-BD59-A6C34878D82A}">
                    <a16:rowId xmlns:a16="http://schemas.microsoft.com/office/drawing/2014/main" val="765994081"/>
                  </a:ext>
                </a:extLst>
              </a:tr>
              <a:tr h="634999">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sz="2000" b="0" i="0" dirty="0">
                          <a:solidFill>
                            <a:schemeClr val="tx2"/>
                          </a:solidFill>
                          <a:latin typeface="Plus Jakarta Sans Medium" pitchFamily="2" charset="77"/>
                          <a:cs typeface="Plus Jakarta Sans Medium" pitchFamily="2" charset="77"/>
                        </a:rPr>
                        <a:t>Re-type</a:t>
                      </a:r>
                    </a:p>
                  </a:txBody>
                  <a:tcPr marL="822960" marR="182880" marT="91440" marB="109728">
                    <a:lnL w="12700" cap="flat" cmpd="sng" algn="ctr">
                      <a:noFill/>
                      <a:prstDash val="solid"/>
                      <a:miter lim="800000"/>
                    </a:lnL>
                    <a:lnR>
                      <a:noFill/>
                    </a:lnR>
                    <a:lnT w="12700" cap="flat" cmpd="sng" algn="ctr">
                      <a:solidFill>
                        <a:schemeClr val="accent5">
                          <a:lumMod val="40000"/>
                          <a:lumOff val="60000"/>
                        </a:schemeClr>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sz="2000" b="1" i="0" dirty="0">
                          <a:solidFill>
                            <a:schemeClr val="tx1"/>
                          </a:solidFill>
                          <a:latin typeface="Plus Jakarta Sans Medium" pitchFamily="2" charset="77"/>
                          <a:cs typeface="Plus Jakarta Sans Medium" pitchFamily="2" charset="77"/>
                        </a:rPr>
                        <a:t>Enter once</a:t>
                      </a:r>
                    </a:p>
                  </a:txBody>
                  <a:tcPr marL="822960" marR="182880" marT="91440" marB="109728">
                    <a:lnL>
                      <a:noFill/>
                    </a:lnL>
                    <a:lnR w="12700" cap="flat" cmpd="sng" algn="ctr">
                      <a:noFill/>
                      <a:prstDash val="solid"/>
                      <a:miter lim="800000"/>
                    </a:lnR>
                    <a:lnT w="12700" cap="flat" cmpd="sng" algn="ctr">
                      <a:solidFill>
                        <a:schemeClr val="accent5">
                          <a:lumMod val="40000"/>
                          <a:lumOff val="60000"/>
                        </a:schemeClr>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6367030"/>
                  </a:ext>
                </a:extLst>
              </a:tr>
              <a:tr h="698500">
                <a:tc>
                  <a:txBody>
                    <a:bodyPr/>
                    <a:lstStyle/>
                    <a:p>
                      <a:pPr>
                        <a:lnSpc>
                          <a:spcPct val="120000"/>
                        </a:lnSpc>
                      </a:pPr>
                      <a:r>
                        <a:rPr lang="en-US" sz="2000" b="0" i="0" dirty="0">
                          <a:solidFill>
                            <a:schemeClr val="tx2"/>
                          </a:solidFill>
                          <a:latin typeface="Plus Jakarta Sans Medium" pitchFamily="2" charset="77"/>
                          <a:cs typeface="Plus Jakarta Sans Medium" pitchFamily="2" charset="77"/>
                        </a:rPr>
                        <a:t>Re- check</a:t>
                      </a:r>
                    </a:p>
                  </a:txBody>
                  <a:tcPr marL="822960" marR="182880" marT="91440" marB="109728">
                    <a:lnL w="1270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nSpc>
                          <a:spcPct val="120000"/>
                        </a:lnSpc>
                      </a:pPr>
                      <a:r>
                        <a:rPr lang="en-US" sz="2000" b="1" i="0" dirty="0">
                          <a:latin typeface="Plus Jakarta Sans Medium" pitchFamily="2" charset="77"/>
                          <a:cs typeface="Plus Jakarta Sans Medium" pitchFamily="2" charset="77"/>
                        </a:rPr>
                        <a:t>See status</a:t>
                      </a:r>
                    </a:p>
                  </a:txBody>
                  <a:tcPr marL="822960" marR="182880" marT="91440" marB="109728">
                    <a:lnL>
                      <a:noFill/>
                    </a:lnL>
                    <a:lnR w="1270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25880539"/>
                  </a:ext>
                </a:extLst>
              </a:tr>
              <a:tr h="617668">
                <a:tc>
                  <a:txBody>
                    <a:bodyPr/>
                    <a:lstStyle/>
                    <a:p>
                      <a:pPr>
                        <a:lnSpc>
                          <a:spcPct val="120000"/>
                        </a:lnSpc>
                      </a:pPr>
                      <a:r>
                        <a:rPr lang="en-US" sz="2000" b="0" i="0" dirty="0">
                          <a:solidFill>
                            <a:schemeClr val="tx2"/>
                          </a:solidFill>
                          <a:latin typeface="Plus Jakarta Sans Medium" pitchFamily="2" charset="77"/>
                          <a:cs typeface="Plus Jakarta Sans Medium" pitchFamily="2" charset="77"/>
                        </a:rPr>
                        <a:t>Re-file</a:t>
                      </a:r>
                    </a:p>
                  </a:txBody>
                  <a:tcPr marL="822960" marR="182880" marT="91440" marB="109728">
                    <a:lnL w="1270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20000"/>
                        </a:lnSpc>
                      </a:pPr>
                      <a:r>
                        <a:rPr lang="en-US" sz="2000" b="1" i="0" dirty="0">
                          <a:latin typeface="Plus Jakarta Sans Medium" pitchFamily="2" charset="77"/>
                          <a:cs typeface="Plus Jakarta Sans Medium" pitchFamily="2" charset="77"/>
                        </a:rPr>
                        <a:t>One source of truth</a:t>
                      </a:r>
                    </a:p>
                  </a:txBody>
                  <a:tcPr marL="822960" marR="182880" marT="91440" marB="109728">
                    <a:lnL>
                      <a:noFill/>
                    </a:lnL>
                    <a:lnR w="1270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71996067"/>
                  </a:ext>
                </a:extLst>
              </a:tr>
            </a:tbl>
          </a:graphicData>
        </a:graphic>
      </p:graphicFrame>
      <p:grpSp>
        <p:nvGrpSpPr>
          <p:cNvPr id="4" name="Group 3">
            <a:extLst>
              <a:ext uri="{FF2B5EF4-FFF2-40B4-BE49-F238E27FC236}">
                <a16:creationId xmlns:a16="http://schemas.microsoft.com/office/drawing/2014/main" id="{3ED4F485-1C9D-432C-CAE3-D887994F90BA}"/>
              </a:ext>
            </a:extLst>
          </p:cNvPr>
          <p:cNvGrpSpPr/>
          <p:nvPr/>
        </p:nvGrpSpPr>
        <p:grpSpPr>
          <a:xfrm>
            <a:off x="677963" y="2686601"/>
            <a:ext cx="6116938" cy="723004"/>
            <a:chOff x="732888" y="1979101"/>
            <a:chExt cx="6116938" cy="723004"/>
          </a:xfrm>
        </p:grpSpPr>
        <p:pic>
          <p:nvPicPr>
            <p:cNvPr id="5" name="Graphic 4" descr="Warning with solid fill">
              <a:extLst>
                <a:ext uri="{FF2B5EF4-FFF2-40B4-BE49-F238E27FC236}">
                  <a16:creationId xmlns:a16="http://schemas.microsoft.com/office/drawing/2014/main" id="{B331D4DC-8C16-E804-459F-3D08571469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2888" y="2078029"/>
              <a:ext cx="531608" cy="531608"/>
            </a:xfrm>
            <a:prstGeom prst="rect">
              <a:avLst/>
            </a:prstGeom>
          </p:spPr>
        </p:pic>
        <p:pic>
          <p:nvPicPr>
            <p:cNvPr id="7" name="Graphic 6" descr="Checkbox Checked with solid fill">
              <a:extLst>
                <a:ext uri="{FF2B5EF4-FFF2-40B4-BE49-F238E27FC236}">
                  <a16:creationId xmlns:a16="http://schemas.microsoft.com/office/drawing/2014/main" id="{278C0C06-DB35-3363-0E68-757FBB9C35D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26822" y="1979101"/>
              <a:ext cx="723004" cy="723004"/>
            </a:xfrm>
            <a:prstGeom prst="rect">
              <a:avLst/>
            </a:prstGeom>
          </p:spPr>
        </p:pic>
      </p:grpSp>
      <p:grpSp>
        <p:nvGrpSpPr>
          <p:cNvPr id="6" name="Group 5">
            <a:extLst>
              <a:ext uri="{FF2B5EF4-FFF2-40B4-BE49-F238E27FC236}">
                <a16:creationId xmlns:a16="http://schemas.microsoft.com/office/drawing/2014/main" id="{C1ABB5A6-08B5-7F75-5E2F-3E1E8A014E37}"/>
              </a:ext>
            </a:extLst>
          </p:cNvPr>
          <p:cNvGrpSpPr/>
          <p:nvPr/>
        </p:nvGrpSpPr>
        <p:grpSpPr>
          <a:xfrm>
            <a:off x="677963" y="3362964"/>
            <a:ext cx="6116938" cy="723004"/>
            <a:chOff x="732888" y="2662600"/>
            <a:chExt cx="6116938" cy="723004"/>
          </a:xfrm>
        </p:grpSpPr>
        <p:pic>
          <p:nvPicPr>
            <p:cNvPr id="8" name="Graphic 7" descr="Warning with solid fill">
              <a:extLst>
                <a:ext uri="{FF2B5EF4-FFF2-40B4-BE49-F238E27FC236}">
                  <a16:creationId xmlns:a16="http://schemas.microsoft.com/office/drawing/2014/main" id="{F6B60690-49FB-02E3-52A3-950833852A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2888" y="2758298"/>
              <a:ext cx="531608" cy="531608"/>
            </a:xfrm>
            <a:prstGeom prst="rect">
              <a:avLst/>
            </a:prstGeom>
          </p:spPr>
        </p:pic>
        <p:pic>
          <p:nvPicPr>
            <p:cNvPr id="11" name="Graphic 10" descr="Checkbox Checked with solid fill">
              <a:extLst>
                <a:ext uri="{FF2B5EF4-FFF2-40B4-BE49-F238E27FC236}">
                  <a16:creationId xmlns:a16="http://schemas.microsoft.com/office/drawing/2014/main" id="{88F8FBC6-BBCF-15EE-DB16-9CF60FA8C1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26822" y="2662600"/>
              <a:ext cx="723004" cy="723004"/>
            </a:xfrm>
            <a:prstGeom prst="rect">
              <a:avLst/>
            </a:prstGeom>
          </p:spPr>
        </p:pic>
      </p:grpSp>
      <p:grpSp>
        <p:nvGrpSpPr>
          <p:cNvPr id="14" name="Group 13">
            <a:extLst>
              <a:ext uri="{FF2B5EF4-FFF2-40B4-BE49-F238E27FC236}">
                <a16:creationId xmlns:a16="http://schemas.microsoft.com/office/drawing/2014/main" id="{D0CB2765-B3E9-9327-C8A8-98CCB34C9682}"/>
              </a:ext>
            </a:extLst>
          </p:cNvPr>
          <p:cNvGrpSpPr/>
          <p:nvPr/>
        </p:nvGrpSpPr>
        <p:grpSpPr>
          <a:xfrm>
            <a:off x="677963" y="3988626"/>
            <a:ext cx="6116938" cy="723004"/>
            <a:chOff x="732888" y="3353143"/>
            <a:chExt cx="6116938" cy="723004"/>
          </a:xfrm>
        </p:grpSpPr>
        <p:pic>
          <p:nvPicPr>
            <p:cNvPr id="9" name="Graphic 8" descr="Warning with solid fill">
              <a:extLst>
                <a:ext uri="{FF2B5EF4-FFF2-40B4-BE49-F238E27FC236}">
                  <a16:creationId xmlns:a16="http://schemas.microsoft.com/office/drawing/2014/main" id="{4917A70C-689F-ED88-5DBC-9836755955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2888" y="3448841"/>
              <a:ext cx="531608" cy="531608"/>
            </a:xfrm>
            <a:prstGeom prst="rect">
              <a:avLst/>
            </a:prstGeom>
          </p:spPr>
        </p:pic>
        <p:pic>
          <p:nvPicPr>
            <p:cNvPr id="12" name="Graphic 11" descr="Checkbox Checked with solid fill">
              <a:extLst>
                <a:ext uri="{FF2B5EF4-FFF2-40B4-BE49-F238E27FC236}">
                  <a16:creationId xmlns:a16="http://schemas.microsoft.com/office/drawing/2014/main" id="{73F37609-5B77-037E-F828-55D44ED0728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26822" y="3353143"/>
              <a:ext cx="723004" cy="723004"/>
            </a:xfrm>
            <a:prstGeom prst="rect">
              <a:avLst/>
            </a:prstGeom>
          </p:spPr>
        </p:pic>
      </p:grpSp>
      <p:sp>
        <p:nvSpPr>
          <p:cNvPr id="16" name="TextBox 15">
            <a:extLst>
              <a:ext uri="{FF2B5EF4-FFF2-40B4-BE49-F238E27FC236}">
                <a16:creationId xmlns:a16="http://schemas.microsoft.com/office/drawing/2014/main" id="{1A0D3B00-2997-EB9B-73DC-8DEB2C24B569}"/>
              </a:ext>
            </a:extLst>
          </p:cNvPr>
          <p:cNvSpPr txBox="1"/>
          <p:nvPr/>
        </p:nvSpPr>
        <p:spPr>
          <a:xfrm>
            <a:off x="609600" y="326045"/>
            <a:ext cx="3117872" cy="307777"/>
          </a:xfrm>
          <a:prstGeom prst="rect">
            <a:avLst/>
          </a:prstGeom>
          <a:noFill/>
        </p:spPr>
        <p:txBody>
          <a:bodyPr wrap="square" rtlCol="0">
            <a:spAutoFit/>
          </a:bodyPr>
          <a:lstStyle/>
          <a:p>
            <a:r>
              <a:rPr lang="en-US" sz="1400" b="1" dirty="0">
                <a:solidFill>
                  <a:schemeClr val="accent2"/>
                </a:solidFill>
                <a:cs typeface="Plus Jakarta Sans Medium" pitchFamily="2" charset="77"/>
              </a:rPr>
              <a:t>WHAT CONNECTED LOOKS LIKE</a:t>
            </a:r>
          </a:p>
        </p:txBody>
      </p:sp>
    </p:spTree>
    <p:extLst>
      <p:ext uri="{BB962C8B-B14F-4D97-AF65-F5344CB8AC3E}">
        <p14:creationId xmlns:p14="http://schemas.microsoft.com/office/powerpoint/2010/main" val="333757281"/>
      </p:ext>
    </p:extLst>
  </p:cSld>
  <p:clrMapOvr>
    <a:masterClrMapping/>
  </p:clrMapOvr>
  <p:transition spd="slow" advClick="0" advTm="12000">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C638B-177F-B1B1-99AC-07F272F803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0E626B-189E-060D-5934-237C85EE16D8}"/>
              </a:ext>
            </a:extLst>
          </p:cNvPr>
          <p:cNvSpPr>
            <a:spLocks noGrp="1"/>
          </p:cNvSpPr>
          <p:nvPr>
            <p:ph type="title"/>
          </p:nvPr>
        </p:nvSpPr>
        <p:spPr>
          <a:xfrm>
            <a:off x="434120" y="941174"/>
            <a:ext cx="5041562" cy="2492990"/>
          </a:xfrm>
        </p:spPr>
        <p:txBody>
          <a:bodyPr wrap="square">
            <a:spAutoFit/>
          </a:bodyPr>
          <a:lstStyle/>
          <a:p>
            <a:r>
              <a:rPr lang="en-US" sz="2800" dirty="0">
                <a:latin typeface="Source Sans Pro Semibold"/>
                <a:ea typeface="Source Sans Pro Semibold"/>
                <a:cs typeface="Plus Jakarta Sans ExtraBold"/>
              </a:rPr>
              <a:t>How OCC Replaced Two Legacy Systems and Saved 15,000 Hours Annually — Without Increasing Costs</a:t>
            </a:r>
            <a:endParaRPr lang="en-US" sz="2800">
              <a:cs typeface="Plus Jakarta Sans ExtraBold"/>
            </a:endParaRPr>
          </a:p>
          <a:p>
            <a:br>
              <a:rPr lang="en-US" dirty="0"/>
            </a:br>
            <a:endParaRPr lang="en-US" dirty="0"/>
          </a:p>
          <a:p>
            <a:endParaRPr lang="en-US" dirty="0"/>
          </a:p>
        </p:txBody>
      </p:sp>
      <p:sp>
        <p:nvSpPr>
          <p:cNvPr id="3" name="Text Placeholder 2">
            <a:extLst>
              <a:ext uri="{FF2B5EF4-FFF2-40B4-BE49-F238E27FC236}">
                <a16:creationId xmlns:a16="http://schemas.microsoft.com/office/drawing/2014/main" id="{45985CEA-4552-A5D8-7AD2-AF872BEF81FE}"/>
              </a:ext>
            </a:extLst>
          </p:cNvPr>
          <p:cNvSpPr>
            <a:spLocks noGrp="1"/>
          </p:cNvSpPr>
          <p:nvPr>
            <p:ph type="body" sz="quarter" idx="18"/>
          </p:nvPr>
        </p:nvSpPr>
        <p:spPr>
          <a:xfrm>
            <a:off x="432456" y="260747"/>
            <a:ext cx="6242466" cy="447085"/>
          </a:xfrm>
        </p:spPr>
        <p:txBody>
          <a:bodyPr vert="horz" wrap="square" lIns="0" tIns="45720" rIns="0" bIns="45720" rtlCol="0" anchor="t">
            <a:noAutofit/>
          </a:bodyPr>
          <a:lstStyle/>
          <a:p>
            <a:r>
              <a:rPr lang="en-US" sz="1800" b="0">
                <a:latin typeface="Source Sans Pro Light"/>
                <a:ea typeface="Source Sans Pro Light"/>
              </a:rPr>
              <a:t>Case Study | Oakland Community College</a:t>
            </a:r>
            <a:endParaRPr lang="en-US" sz="1800" b="0" dirty="0">
              <a:latin typeface="Source Sans Pro Light"/>
              <a:ea typeface="Source Sans Pro Light"/>
            </a:endParaRPr>
          </a:p>
        </p:txBody>
      </p:sp>
      <p:sp>
        <p:nvSpPr>
          <p:cNvPr id="7" name="Text Placeholder 6">
            <a:extLst>
              <a:ext uri="{FF2B5EF4-FFF2-40B4-BE49-F238E27FC236}">
                <a16:creationId xmlns:a16="http://schemas.microsoft.com/office/drawing/2014/main" id="{6E22A7C0-1317-F54F-F439-856AB8D676BF}"/>
              </a:ext>
            </a:extLst>
          </p:cNvPr>
          <p:cNvSpPr>
            <a:spLocks noGrp="1"/>
          </p:cNvSpPr>
          <p:nvPr>
            <p:ph type="body" sz="quarter" idx="21"/>
          </p:nvPr>
        </p:nvSpPr>
        <p:spPr>
          <a:xfrm>
            <a:off x="6526187" y="741803"/>
            <a:ext cx="2488072" cy="400110"/>
          </a:xfrm>
        </p:spPr>
        <p:txBody>
          <a:bodyPr vert="horz" lIns="0" tIns="45720" rIns="0" bIns="45720" rtlCol="0" anchor="t">
            <a:spAutoFit/>
          </a:bodyPr>
          <a:lstStyle/>
          <a:p>
            <a:r>
              <a:rPr lang="en-US" dirty="0"/>
              <a:t>Challenges</a:t>
            </a:r>
          </a:p>
        </p:txBody>
      </p:sp>
      <p:sp>
        <p:nvSpPr>
          <p:cNvPr id="8" name="Text Placeholder 7">
            <a:extLst>
              <a:ext uri="{FF2B5EF4-FFF2-40B4-BE49-F238E27FC236}">
                <a16:creationId xmlns:a16="http://schemas.microsoft.com/office/drawing/2014/main" id="{97E17AF6-BF42-4D0B-EF59-C826C2CDCF24}"/>
              </a:ext>
            </a:extLst>
          </p:cNvPr>
          <p:cNvSpPr>
            <a:spLocks noGrp="1"/>
          </p:cNvSpPr>
          <p:nvPr>
            <p:ph type="body" sz="quarter" idx="22"/>
          </p:nvPr>
        </p:nvSpPr>
        <p:spPr>
          <a:xfrm>
            <a:off x="6007926" y="1277933"/>
            <a:ext cx="2495888" cy="2652008"/>
          </a:xfrm>
        </p:spPr>
        <p:txBody>
          <a:bodyPr vert="horz" wrap="square" lIns="0" tIns="45720" rIns="0" bIns="45720" rtlCol="0" anchor="t">
            <a:spAutoFit/>
          </a:bodyPr>
          <a:lstStyle/>
          <a:p>
            <a:r>
              <a:rPr lang="en-US" sz="1100" dirty="0"/>
              <a:t>1,000+ forms managed manually via PDFs, Word docs, and spreadsheets</a:t>
            </a:r>
          </a:p>
          <a:p>
            <a:r>
              <a:rPr lang="en-US" sz="1100" dirty="0"/>
              <a:t>Outdated, siloed systems (ImageNow, </a:t>
            </a:r>
            <a:r>
              <a:rPr lang="en-US" sz="1100" dirty="0" err="1"/>
              <a:t>Docusign</a:t>
            </a:r>
            <a:r>
              <a:rPr lang="en-US" sz="1100" dirty="0"/>
              <a:t>) lacked scalability</a:t>
            </a:r>
            <a:endParaRPr lang="en-US" sz="1100" dirty="0">
              <a:ea typeface="Source Sans Pro"/>
            </a:endParaRPr>
          </a:p>
          <a:p>
            <a:r>
              <a:rPr lang="en-US" sz="1100" dirty="0"/>
              <a:t>Limited mobile access and accessibility compliance issues</a:t>
            </a:r>
            <a:endParaRPr lang="en-US" sz="1100" dirty="0">
              <a:ea typeface="Source Sans Pro"/>
            </a:endParaRPr>
          </a:p>
          <a:p>
            <a:r>
              <a:rPr lang="en-US" sz="1100" dirty="0"/>
              <a:t>Upcoming transition to Colleague SaaS required seamless integration</a:t>
            </a:r>
            <a:endParaRPr lang="en-US" sz="1100" dirty="0">
              <a:ea typeface="Source Sans Pro"/>
            </a:endParaRPr>
          </a:p>
          <a:p>
            <a:endParaRPr lang="en-US" dirty="0">
              <a:ea typeface="Source Sans Pro"/>
            </a:endParaRPr>
          </a:p>
        </p:txBody>
      </p:sp>
      <p:sp>
        <p:nvSpPr>
          <p:cNvPr id="9" name="Text Placeholder 8">
            <a:extLst>
              <a:ext uri="{FF2B5EF4-FFF2-40B4-BE49-F238E27FC236}">
                <a16:creationId xmlns:a16="http://schemas.microsoft.com/office/drawing/2014/main" id="{ECEBA256-687C-473F-2796-3401309906F3}"/>
              </a:ext>
            </a:extLst>
          </p:cNvPr>
          <p:cNvSpPr>
            <a:spLocks noGrp="1"/>
          </p:cNvSpPr>
          <p:nvPr>
            <p:ph type="body" sz="quarter" idx="23"/>
          </p:nvPr>
        </p:nvSpPr>
        <p:spPr>
          <a:xfrm>
            <a:off x="9589431" y="741803"/>
            <a:ext cx="2488072" cy="400110"/>
          </a:xfrm>
        </p:spPr>
        <p:txBody>
          <a:bodyPr vert="horz" lIns="0" tIns="45720" rIns="0" bIns="45720" rtlCol="0" anchor="t">
            <a:spAutoFit/>
          </a:bodyPr>
          <a:lstStyle/>
          <a:p>
            <a:r>
              <a:rPr lang="en-US" dirty="0"/>
              <a:t>Results</a:t>
            </a:r>
          </a:p>
        </p:txBody>
      </p:sp>
      <p:sp>
        <p:nvSpPr>
          <p:cNvPr id="10" name="Text Placeholder 9">
            <a:extLst>
              <a:ext uri="{FF2B5EF4-FFF2-40B4-BE49-F238E27FC236}">
                <a16:creationId xmlns:a16="http://schemas.microsoft.com/office/drawing/2014/main" id="{C8D88969-507E-74FF-BB63-9551A38A1342}"/>
              </a:ext>
            </a:extLst>
          </p:cNvPr>
          <p:cNvSpPr>
            <a:spLocks noGrp="1"/>
          </p:cNvSpPr>
          <p:nvPr>
            <p:ph type="body" sz="quarter" idx="24"/>
          </p:nvPr>
        </p:nvSpPr>
        <p:spPr>
          <a:xfrm>
            <a:off x="9116172" y="1204553"/>
            <a:ext cx="2499797" cy="3359894"/>
          </a:xfrm>
        </p:spPr>
        <p:txBody>
          <a:bodyPr vert="horz" wrap="square" lIns="0" tIns="45720" rIns="0" bIns="45720" rtlCol="0" anchor="t">
            <a:spAutoFit/>
          </a:bodyPr>
          <a:lstStyle/>
          <a:p>
            <a:pPr>
              <a:buFont typeface="System Font Regular"/>
              <a:buChar char="❯"/>
            </a:pPr>
            <a:r>
              <a:rPr lang="en-US" sz="1100" b="1" dirty="0"/>
              <a:t>15,000+ hours saved annually</a:t>
            </a:r>
            <a:r>
              <a:rPr lang="en-US" sz="1100" dirty="0"/>
              <a:t> — equivalent to 5–6 full-time roles</a:t>
            </a:r>
          </a:p>
          <a:p>
            <a:pPr>
              <a:buFont typeface="System Font Regular"/>
              <a:buChar char="❯"/>
            </a:pPr>
            <a:r>
              <a:rPr lang="en-US" sz="1100" b="1" dirty="0"/>
              <a:t>100,000+ forms</a:t>
            </a:r>
            <a:r>
              <a:rPr lang="en-US" sz="1100" dirty="0"/>
              <a:t> processed per year</a:t>
            </a:r>
            <a:endParaRPr lang="en-US" sz="1100" dirty="0">
              <a:ea typeface="Source Sans Pro"/>
            </a:endParaRPr>
          </a:p>
          <a:p>
            <a:pPr>
              <a:buFont typeface="System Font Regular"/>
              <a:buChar char="❯"/>
            </a:pPr>
            <a:r>
              <a:rPr lang="en-US" sz="1100" dirty="0"/>
              <a:t>13.8% increase in enrollment, 12.7% increase in credit hours taught</a:t>
            </a:r>
            <a:endParaRPr lang="en-US" sz="1100" dirty="0">
              <a:ea typeface="Source Sans Pro"/>
            </a:endParaRPr>
          </a:p>
          <a:p>
            <a:pPr>
              <a:buFont typeface="System Font Regular"/>
              <a:buChar char="❯"/>
            </a:pPr>
            <a:r>
              <a:rPr lang="en-US" sz="1100" dirty="0"/>
              <a:t>No increase in operational costs</a:t>
            </a:r>
            <a:endParaRPr lang="en-US" sz="1100" dirty="0">
              <a:ea typeface="Source Sans Pro"/>
            </a:endParaRPr>
          </a:p>
          <a:p>
            <a:pPr>
              <a:buFont typeface="System Font Regular"/>
              <a:buChar char="❯"/>
            </a:pPr>
            <a:r>
              <a:rPr lang="en-US" sz="1100" dirty="0">
                <a:ea typeface="Source Sans Pro"/>
              </a:rPr>
              <a:t>Fully integrated with Colleague SaaS and Ethos for real-time data flow</a:t>
            </a:r>
          </a:p>
          <a:p>
            <a:pPr>
              <a:buFont typeface="System Font Regular"/>
              <a:buChar char="❯"/>
            </a:pPr>
            <a:endParaRPr lang="en-US" sz="1100" dirty="0">
              <a:ea typeface="Source Sans Pro"/>
            </a:endParaRPr>
          </a:p>
          <a:p>
            <a:pPr>
              <a:buFont typeface="System Font Regular"/>
              <a:buChar char="❯"/>
            </a:pPr>
            <a:endParaRPr lang="en-US" sz="1100" dirty="0">
              <a:ea typeface="Source Sans Pro"/>
            </a:endParaRPr>
          </a:p>
          <a:p>
            <a:pPr marL="0" indent="0">
              <a:buNone/>
            </a:pPr>
            <a:endParaRPr lang="en-US" sz="1100" dirty="0">
              <a:ea typeface="Source Sans Pro"/>
            </a:endParaRPr>
          </a:p>
        </p:txBody>
      </p:sp>
      <p:sp>
        <p:nvSpPr>
          <p:cNvPr id="11" name="Text Placeholder 10">
            <a:extLst>
              <a:ext uri="{FF2B5EF4-FFF2-40B4-BE49-F238E27FC236}">
                <a16:creationId xmlns:a16="http://schemas.microsoft.com/office/drawing/2014/main" id="{4D2F80C2-A0EC-CBF4-92F9-1E67DC915D6C}"/>
              </a:ext>
            </a:extLst>
          </p:cNvPr>
          <p:cNvSpPr>
            <a:spLocks noGrp="1"/>
          </p:cNvSpPr>
          <p:nvPr>
            <p:ph type="body" sz="quarter" idx="25"/>
          </p:nvPr>
        </p:nvSpPr>
        <p:spPr>
          <a:xfrm>
            <a:off x="351020" y="2839864"/>
            <a:ext cx="5203813" cy="3079369"/>
          </a:xfrm>
        </p:spPr>
        <p:txBody>
          <a:bodyPr vert="horz" wrap="square" lIns="0" tIns="45720" rIns="0" bIns="45720" rtlCol="0" anchor="t">
            <a:spAutoFit/>
          </a:bodyPr>
          <a:lstStyle/>
          <a:p>
            <a:pPr algn="l">
              <a:lnSpc>
                <a:spcPct val="100000"/>
              </a:lnSpc>
            </a:pPr>
            <a:r>
              <a:rPr lang="en-US" sz="1300" dirty="0"/>
              <a:t>Oakland Community College (OCC), one of Michigan’s largest community colleges, serves more than 15,000 students across five campuses with a team of 1,200+ faculty and staff. Faced with outdated systems, manual processes, and growing demands for efficient student services, OCC sought a modern, integrated solution to improve operations without adding cost.</a:t>
            </a:r>
            <a:endParaRPr lang="en-US" dirty="0"/>
          </a:p>
          <a:p>
            <a:pPr algn="l">
              <a:lnSpc>
                <a:spcPct val="100000"/>
              </a:lnSpc>
            </a:pPr>
            <a:br>
              <a:rPr lang="en-US" dirty="0"/>
            </a:br>
            <a:endParaRPr lang="en-US" dirty="0"/>
          </a:p>
          <a:p>
            <a:pPr algn="l">
              <a:lnSpc>
                <a:spcPct val="100000"/>
              </a:lnSpc>
            </a:pPr>
            <a:endParaRPr lang="en-US" sz="1300" dirty="0">
              <a:ea typeface="Source Sans Pro"/>
            </a:endParaRPr>
          </a:p>
          <a:p>
            <a:pPr algn="l">
              <a:lnSpc>
                <a:spcPct val="100000"/>
              </a:lnSpc>
            </a:pPr>
            <a:endParaRPr lang="en-US" dirty="0"/>
          </a:p>
          <a:p>
            <a:pPr algn="l"/>
            <a:endParaRPr lang="en-US" dirty="0">
              <a:ea typeface="Source Sans Pro"/>
            </a:endParaRPr>
          </a:p>
          <a:p>
            <a:pPr algn="l"/>
            <a:endParaRPr lang="en-US" dirty="0">
              <a:ea typeface="Source Sans Pro"/>
            </a:endParaRPr>
          </a:p>
        </p:txBody>
      </p:sp>
      <p:sp>
        <p:nvSpPr>
          <p:cNvPr id="12" name="Text Placeholder 11">
            <a:extLst>
              <a:ext uri="{FF2B5EF4-FFF2-40B4-BE49-F238E27FC236}">
                <a16:creationId xmlns:a16="http://schemas.microsoft.com/office/drawing/2014/main" id="{31826D66-4C1A-B7AD-E956-0BBF8AE6431F}"/>
              </a:ext>
            </a:extLst>
          </p:cNvPr>
          <p:cNvSpPr>
            <a:spLocks noGrp="1"/>
          </p:cNvSpPr>
          <p:nvPr>
            <p:ph type="body" sz="quarter" idx="26"/>
          </p:nvPr>
        </p:nvSpPr>
        <p:spPr>
          <a:xfrm>
            <a:off x="6096000" y="4188877"/>
            <a:ext cx="5529455" cy="1399384"/>
          </a:xfrm>
        </p:spPr>
        <p:txBody>
          <a:bodyPr vert="horz" lIns="0" tIns="45720" rIns="0" bIns="45720" rtlCol="0" anchor="t">
            <a:noAutofit/>
          </a:bodyPr>
          <a:lstStyle/>
          <a:p>
            <a:pPr algn="l">
              <a:lnSpc>
                <a:spcPct val="100000"/>
              </a:lnSpc>
            </a:pPr>
            <a:r>
              <a:rPr lang="en-US" sz="1200" b="0" i="1" dirty="0"/>
              <a:t>"Softdocs is the only solution that met our needs with its Ethos integration, allowing seamless data flow and pre-population of forms, which significantly improved data standardization and user experience. This was critical to support our migration to Colleague SaaS. The partnership with Softdocs has been exceptional. Whenever we encounter a challenge, their team is quick to respond and provide solutions, making them a critical part of our technology stack and strategic initiatives."</a:t>
            </a:r>
            <a:endParaRPr lang="en-US" sz="1200" dirty="0">
              <a:ea typeface="Source Sans Pro"/>
            </a:endParaRPr>
          </a:p>
          <a:p>
            <a:pPr algn="l">
              <a:lnSpc>
                <a:spcPct val="100000"/>
              </a:lnSpc>
            </a:pPr>
            <a:br>
              <a:rPr lang="en-US" sz="1200" dirty="0"/>
            </a:br>
            <a:endParaRPr lang="en-US" sz="1200" dirty="0"/>
          </a:p>
          <a:p>
            <a:pPr>
              <a:lnSpc>
                <a:spcPct val="100000"/>
              </a:lnSpc>
            </a:pPr>
            <a:endParaRPr lang="en-US" sz="1200" b="0" dirty="0">
              <a:ea typeface="Source Sans Pro"/>
            </a:endParaRPr>
          </a:p>
          <a:p>
            <a:pPr algn="l">
              <a:lnSpc>
                <a:spcPct val="100000"/>
              </a:lnSpc>
            </a:pPr>
            <a:br>
              <a:rPr lang="en-US" sz="1200" dirty="0"/>
            </a:br>
            <a:endParaRPr lang="en-US" sz="1200" dirty="0">
              <a:ea typeface="Source Sans Pro"/>
            </a:endParaRPr>
          </a:p>
          <a:p>
            <a:pPr>
              <a:lnSpc>
                <a:spcPct val="100000"/>
              </a:lnSpc>
            </a:pPr>
            <a:endParaRPr lang="en-US" sz="1200" dirty="0">
              <a:ea typeface="Source Sans Pro"/>
            </a:endParaRPr>
          </a:p>
        </p:txBody>
      </p:sp>
      <p:sp>
        <p:nvSpPr>
          <p:cNvPr id="13" name="Text Placeholder 12">
            <a:extLst>
              <a:ext uri="{FF2B5EF4-FFF2-40B4-BE49-F238E27FC236}">
                <a16:creationId xmlns:a16="http://schemas.microsoft.com/office/drawing/2014/main" id="{B12E32C7-9DC1-E572-CD3A-E7AABDC41EBC}"/>
              </a:ext>
            </a:extLst>
          </p:cNvPr>
          <p:cNvSpPr>
            <a:spLocks noGrp="1"/>
          </p:cNvSpPr>
          <p:nvPr>
            <p:ph type="body" sz="quarter" idx="27"/>
          </p:nvPr>
        </p:nvSpPr>
        <p:spPr>
          <a:xfrm>
            <a:off x="6257432" y="5722592"/>
            <a:ext cx="5203784" cy="561523"/>
          </a:xfrm>
        </p:spPr>
        <p:txBody>
          <a:bodyPr vert="horz" lIns="0" tIns="45720" rIns="0" bIns="45720" rtlCol="0" anchor="t">
            <a:noAutofit/>
          </a:bodyPr>
          <a:lstStyle/>
          <a:p>
            <a:r>
              <a:rPr lang="en-US" sz="1200" dirty="0">
                <a:ea typeface="+mn-lt"/>
                <a:cs typeface="+mn-lt"/>
              </a:rPr>
              <a:t>Chuck Flagg </a:t>
            </a:r>
            <a:r>
              <a:rPr lang="en-US" sz="1200" b="0" dirty="0">
                <a:ea typeface="+mn-lt"/>
                <a:cs typeface="+mn-lt"/>
              </a:rPr>
              <a:t>|  Executive Director of Technology Infrastructure</a:t>
            </a:r>
            <a:endParaRPr lang="en-US" sz="1200" b="0" dirty="0">
              <a:ea typeface="Source Sans Pro"/>
            </a:endParaRPr>
          </a:p>
        </p:txBody>
      </p:sp>
      <p:sp>
        <p:nvSpPr>
          <p:cNvPr id="18" name="Freeform: Shape 17">
            <a:extLst>
              <a:ext uri="{FF2B5EF4-FFF2-40B4-BE49-F238E27FC236}">
                <a16:creationId xmlns:a16="http://schemas.microsoft.com/office/drawing/2014/main" id="{F5C57158-1B36-607E-0136-6A62C4F667CE}"/>
              </a:ext>
            </a:extLst>
          </p:cNvPr>
          <p:cNvSpPr/>
          <p:nvPr/>
        </p:nvSpPr>
        <p:spPr>
          <a:xfrm>
            <a:off x="6096000" y="782428"/>
            <a:ext cx="322865" cy="318860"/>
          </a:xfrm>
          <a:custGeom>
            <a:avLst/>
            <a:gdLst>
              <a:gd name="connsiteX0" fmla="*/ 181333 w 376981"/>
              <a:gd name="connsiteY0" fmla="*/ 81124 h 376980"/>
              <a:gd name="connsiteX1" fmla="*/ 235255 w 376981"/>
              <a:gd name="connsiteY1" fmla="*/ 94486 h 376980"/>
              <a:gd name="connsiteX2" fmla="*/ 213782 w 376981"/>
              <a:gd name="connsiteY2" fmla="*/ 115959 h 376980"/>
              <a:gd name="connsiteX3" fmla="*/ 181333 w 376981"/>
              <a:gd name="connsiteY3" fmla="*/ 109756 h 376980"/>
              <a:gd name="connsiteX4" fmla="*/ 95439 w 376981"/>
              <a:gd name="connsiteY4" fmla="*/ 195650 h 376980"/>
              <a:gd name="connsiteX5" fmla="*/ 181333 w 376981"/>
              <a:gd name="connsiteY5" fmla="*/ 281544 h 376980"/>
              <a:gd name="connsiteX6" fmla="*/ 267227 w 376981"/>
              <a:gd name="connsiteY6" fmla="*/ 195650 h 376980"/>
              <a:gd name="connsiteX7" fmla="*/ 261024 w 376981"/>
              <a:gd name="connsiteY7" fmla="*/ 163201 h 376980"/>
              <a:gd name="connsiteX8" fmla="*/ 282497 w 376981"/>
              <a:gd name="connsiteY8" fmla="*/ 141728 h 376980"/>
              <a:gd name="connsiteX9" fmla="*/ 295858 w 376981"/>
              <a:gd name="connsiteY9" fmla="*/ 195650 h 376980"/>
              <a:gd name="connsiteX10" fmla="*/ 181333 w 376981"/>
              <a:gd name="connsiteY10" fmla="*/ 310175 h 376980"/>
              <a:gd name="connsiteX11" fmla="*/ 66807 w 376981"/>
              <a:gd name="connsiteY11" fmla="*/ 195650 h 376980"/>
              <a:gd name="connsiteX12" fmla="*/ 181333 w 376981"/>
              <a:gd name="connsiteY12" fmla="*/ 81124 h 376980"/>
              <a:gd name="connsiteX13" fmla="*/ 181332 w 376981"/>
              <a:gd name="connsiteY13" fmla="*/ 14316 h 376980"/>
              <a:gd name="connsiteX14" fmla="*/ 266749 w 376981"/>
              <a:gd name="connsiteY14" fmla="*/ 35312 h 376980"/>
              <a:gd name="connsiteX15" fmla="*/ 263409 w 376981"/>
              <a:gd name="connsiteY15" fmla="*/ 38653 h 376980"/>
              <a:gd name="connsiteX16" fmla="*/ 256728 w 376981"/>
              <a:gd name="connsiteY16" fmla="*/ 45333 h 376980"/>
              <a:gd name="connsiteX17" fmla="*/ 258160 w 376981"/>
              <a:gd name="connsiteY17" fmla="*/ 54877 h 376980"/>
              <a:gd name="connsiteX18" fmla="*/ 259114 w 376981"/>
              <a:gd name="connsiteY18" fmla="*/ 64421 h 376980"/>
              <a:gd name="connsiteX19" fmla="*/ 181332 w 376981"/>
              <a:gd name="connsiteY19" fmla="*/ 42947 h 376980"/>
              <a:gd name="connsiteX20" fmla="*/ 28631 w 376981"/>
              <a:gd name="connsiteY20" fmla="*/ 195648 h 376980"/>
              <a:gd name="connsiteX21" fmla="*/ 181332 w 376981"/>
              <a:gd name="connsiteY21" fmla="*/ 348349 h 376980"/>
              <a:gd name="connsiteX22" fmla="*/ 334033 w 376981"/>
              <a:gd name="connsiteY22" fmla="*/ 195648 h 376980"/>
              <a:gd name="connsiteX23" fmla="*/ 312560 w 376981"/>
              <a:gd name="connsiteY23" fmla="*/ 117867 h 376980"/>
              <a:gd name="connsiteX24" fmla="*/ 322580 w 376981"/>
              <a:gd name="connsiteY24" fmla="*/ 119298 h 376980"/>
              <a:gd name="connsiteX25" fmla="*/ 331647 w 376981"/>
              <a:gd name="connsiteY25" fmla="*/ 120252 h 376980"/>
              <a:gd name="connsiteX26" fmla="*/ 337850 w 376981"/>
              <a:gd name="connsiteY26" fmla="*/ 113572 h 376980"/>
              <a:gd name="connsiteX27" fmla="*/ 341191 w 376981"/>
              <a:gd name="connsiteY27" fmla="*/ 110709 h 376980"/>
              <a:gd name="connsiteX28" fmla="*/ 362664 w 376981"/>
              <a:gd name="connsiteY28" fmla="*/ 195648 h 376980"/>
              <a:gd name="connsiteX29" fmla="*/ 181332 w 376981"/>
              <a:gd name="connsiteY29" fmla="*/ 376980 h 376980"/>
              <a:gd name="connsiteX30" fmla="*/ 0 w 376981"/>
              <a:gd name="connsiteY30" fmla="*/ 195648 h 376980"/>
              <a:gd name="connsiteX31" fmla="*/ 181332 w 376981"/>
              <a:gd name="connsiteY31" fmla="*/ 14316 h 376980"/>
              <a:gd name="connsiteX32" fmla="*/ 329262 w 376981"/>
              <a:gd name="connsiteY32" fmla="*/ 0 h 376980"/>
              <a:gd name="connsiteX33" fmla="*/ 334034 w 376981"/>
              <a:gd name="connsiteY33" fmla="*/ 42947 h 376980"/>
              <a:gd name="connsiteX34" fmla="*/ 376981 w 376981"/>
              <a:gd name="connsiteY34" fmla="*/ 47719 h 376980"/>
              <a:gd name="connsiteX35" fmla="*/ 324490 w 376981"/>
              <a:gd name="connsiteY35" fmla="*/ 100210 h 376980"/>
              <a:gd name="connsiteX36" fmla="*/ 299676 w 376981"/>
              <a:gd name="connsiteY36" fmla="*/ 97347 h 376980"/>
              <a:gd name="connsiteX37" fmla="*/ 223326 w 376981"/>
              <a:gd name="connsiteY37" fmla="*/ 173697 h 376980"/>
              <a:gd name="connsiteX38" fmla="*/ 228575 w 376981"/>
              <a:gd name="connsiteY38" fmla="*/ 195648 h 376980"/>
              <a:gd name="connsiteX39" fmla="*/ 180856 w 376981"/>
              <a:gd name="connsiteY39" fmla="*/ 243367 h 376980"/>
              <a:gd name="connsiteX40" fmla="*/ 133137 w 376981"/>
              <a:gd name="connsiteY40" fmla="*/ 195648 h 376980"/>
              <a:gd name="connsiteX41" fmla="*/ 180856 w 376981"/>
              <a:gd name="connsiteY41" fmla="*/ 147929 h 376980"/>
              <a:gd name="connsiteX42" fmla="*/ 203284 w 376981"/>
              <a:gd name="connsiteY42" fmla="*/ 153655 h 376980"/>
              <a:gd name="connsiteX43" fmla="*/ 279634 w 376981"/>
              <a:gd name="connsiteY43" fmla="*/ 77305 h 376980"/>
              <a:gd name="connsiteX44" fmla="*/ 276771 w 376981"/>
              <a:gd name="connsiteY44" fmla="*/ 52491 h 37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76981" h="376980">
                <a:moveTo>
                  <a:pt x="181333" y="81124"/>
                </a:moveTo>
                <a:cubicBezTo>
                  <a:pt x="200898" y="81124"/>
                  <a:pt x="219031" y="85896"/>
                  <a:pt x="235255" y="94486"/>
                </a:cubicBezTo>
                <a:lnTo>
                  <a:pt x="213782" y="115959"/>
                </a:lnTo>
                <a:cubicBezTo>
                  <a:pt x="203761" y="112142"/>
                  <a:pt x="192785" y="109756"/>
                  <a:pt x="181333" y="109756"/>
                </a:cubicBezTo>
                <a:cubicBezTo>
                  <a:pt x="134091" y="109756"/>
                  <a:pt x="95439" y="148408"/>
                  <a:pt x="95439" y="195650"/>
                </a:cubicBezTo>
                <a:cubicBezTo>
                  <a:pt x="95439" y="242892"/>
                  <a:pt x="134091" y="281544"/>
                  <a:pt x="181333" y="281544"/>
                </a:cubicBezTo>
                <a:cubicBezTo>
                  <a:pt x="228575" y="281544"/>
                  <a:pt x="267227" y="242892"/>
                  <a:pt x="267227" y="195650"/>
                </a:cubicBezTo>
                <a:cubicBezTo>
                  <a:pt x="267227" y="184197"/>
                  <a:pt x="265318" y="173222"/>
                  <a:pt x="261024" y="163201"/>
                </a:cubicBezTo>
                <a:lnTo>
                  <a:pt x="282497" y="141728"/>
                </a:lnTo>
                <a:cubicBezTo>
                  <a:pt x="291086" y="157952"/>
                  <a:pt x="295858" y="176085"/>
                  <a:pt x="295858" y="195650"/>
                </a:cubicBezTo>
                <a:cubicBezTo>
                  <a:pt x="295858" y="258639"/>
                  <a:pt x="244322" y="310175"/>
                  <a:pt x="181333" y="310175"/>
                </a:cubicBezTo>
                <a:cubicBezTo>
                  <a:pt x="118344" y="310175"/>
                  <a:pt x="66807" y="258639"/>
                  <a:pt x="66807" y="195650"/>
                </a:cubicBezTo>
                <a:cubicBezTo>
                  <a:pt x="66807" y="132661"/>
                  <a:pt x="118344" y="81124"/>
                  <a:pt x="181333" y="81124"/>
                </a:cubicBezTo>
                <a:close/>
                <a:moveTo>
                  <a:pt x="181332" y="14316"/>
                </a:moveTo>
                <a:cubicBezTo>
                  <a:pt x="212350" y="14316"/>
                  <a:pt x="240981" y="21951"/>
                  <a:pt x="266749" y="35312"/>
                </a:cubicBezTo>
                <a:lnTo>
                  <a:pt x="263409" y="38653"/>
                </a:lnTo>
                <a:lnTo>
                  <a:pt x="256728" y="45333"/>
                </a:lnTo>
                <a:lnTo>
                  <a:pt x="258160" y="54877"/>
                </a:lnTo>
                <a:lnTo>
                  <a:pt x="259114" y="64421"/>
                </a:lnTo>
                <a:cubicBezTo>
                  <a:pt x="236209" y="50582"/>
                  <a:pt x="209487" y="42947"/>
                  <a:pt x="181332" y="42947"/>
                </a:cubicBezTo>
                <a:cubicBezTo>
                  <a:pt x="97347" y="42947"/>
                  <a:pt x="28631" y="111663"/>
                  <a:pt x="28631" y="195648"/>
                </a:cubicBezTo>
                <a:cubicBezTo>
                  <a:pt x="28631" y="279634"/>
                  <a:pt x="97347" y="348349"/>
                  <a:pt x="181332" y="348349"/>
                </a:cubicBezTo>
                <a:cubicBezTo>
                  <a:pt x="265318" y="348349"/>
                  <a:pt x="334033" y="279634"/>
                  <a:pt x="334033" y="195648"/>
                </a:cubicBezTo>
                <a:cubicBezTo>
                  <a:pt x="334033" y="167017"/>
                  <a:pt x="325921" y="140772"/>
                  <a:pt x="312560" y="117867"/>
                </a:cubicBezTo>
                <a:lnTo>
                  <a:pt x="322580" y="119298"/>
                </a:lnTo>
                <a:lnTo>
                  <a:pt x="331647" y="120252"/>
                </a:lnTo>
                <a:lnTo>
                  <a:pt x="337850" y="113572"/>
                </a:lnTo>
                <a:lnTo>
                  <a:pt x="341191" y="110709"/>
                </a:lnTo>
                <a:cubicBezTo>
                  <a:pt x="355029" y="136000"/>
                  <a:pt x="362664" y="164631"/>
                  <a:pt x="362664" y="195648"/>
                </a:cubicBezTo>
                <a:cubicBezTo>
                  <a:pt x="362664" y="295858"/>
                  <a:pt x="281542" y="376980"/>
                  <a:pt x="181332" y="376980"/>
                </a:cubicBezTo>
                <a:cubicBezTo>
                  <a:pt x="81122" y="376980"/>
                  <a:pt x="0" y="295858"/>
                  <a:pt x="0" y="195648"/>
                </a:cubicBezTo>
                <a:cubicBezTo>
                  <a:pt x="0" y="95438"/>
                  <a:pt x="81122" y="14316"/>
                  <a:pt x="181332" y="14316"/>
                </a:cubicBezTo>
                <a:close/>
                <a:moveTo>
                  <a:pt x="329262" y="0"/>
                </a:moveTo>
                <a:lnTo>
                  <a:pt x="334034" y="42947"/>
                </a:lnTo>
                <a:lnTo>
                  <a:pt x="376981" y="47719"/>
                </a:lnTo>
                <a:lnTo>
                  <a:pt x="324490" y="100210"/>
                </a:lnTo>
                <a:lnTo>
                  <a:pt x="299676" y="97347"/>
                </a:lnTo>
                <a:lnTo>
                  <a:pt x="223326" y="173697"/>
                </a:lnTo>
                <a:cubicBezTo>
                  <a:pt x="226666" y="180378"/>
                  <a:pt x="228575" y="187536"/>
                  <a:pt x="228575" y="195648"/>
                </a:cubicBezTo>
                <a:cubicBezTo>
                  <a:pt x="228575" y="221894"/>
                  <a:pt x="207102" y="243367"/>
                  <a:pt x="180856" y="243367"/>
                </a:cubicBezTo>
                <a:cubicBezTo>
                  <a:pt x="154611" y="243367"/>
                  <a:pt x="133137" y="221894"/>
                  <a:pt x="133137" y="195648"/>
                </a:cubicBezTo>
                <a:cubicBezTo>
                  <a:pt x="133137" y="169403"/>
                  <a:pt x="154611" y="147929"/>
                  <a:pt x="180856" y="147929"/>
                </a:cubicBezTo>
                <a:cubicBezTo>
                  <a:pt x="188968" y="147929"/>
                  <a:pt x="196603" y="150315"/>
                  <a:pt x="203284" y="153655"/>
                </a:cubicBezTo>
                <a:lnTo>
                  <a:pt x="279634" y="77305"/>
                </a:lnTo>
                <a:lnTo>
                  <a:pt x="276771" y="52491"/>
                </a:lnTo>
                <a:close/>
              </a:path>
            </a:pathLst>
          </a:custGeom>
          <a:solidFill>
            <a:srgbClr val="591E6C"/>
          </a:solidFill>
          <a:ln w="9525" cap="flat">
            <a:noFill/>
            <a:prstDash val="solid"/>
            <a:miter/>
          </a:ln>
        </p:spPr>
        <p:txBody>
          <a:bodyPr wrap="square" rtlCol="0" anchor="ctr">
            <a:noAutofit/>
          </a:bodyPr>
          <a:lstStyle/>
          <a:p>
            <a:endParaRPr lang="id-ID" sz="1200"/>
          </a:p>
        </p:txBody>
      </p:sp>
      <p:sp>
        <p:nvSpPr>
          <p:cNvPr id="19" name="Freeform: Shape 18">
            <a:extLst>
              <a:ext uri="{FF2B5EF4-FFF2-40B4-BE49-F238E27FC236}">
                <a16:creationId xmlns:a16="http://schemas.microsoft.com/office/drawing/2014/main" id="{CA3F05F4-1533-4725-1395-5E3A0EE5DE8A}"/>
              </a:ext>
            </a:extLst>
          </p:cNvPr>
          <p:cNvSpPr>
            <a:spLocks/>
          </p:cNvSpPr>
          <p:nvPr/>
        </p:nvSpPr>
        <p:spPr>
          <a:xfrm>
            <a:off x="9223970" y="782428"/>
            <a:ext cx="236554" cy="322042"/>
          </a:xfrm>
          <a:custGeom>
            <a:avLst/>
            <a:gdLst>
              <a:gd name="connsiteX0" fmla="*/ 93051 w 248139"/>
              <a:gd name="connsiteY0" fmla="*/ 372209 h 400840"/>
              <a:gd name="connsiteX1" fmla="*/ 155086 w 248139"/>
              <a:gd name="connsiteY1" fmla="*/ 372209 h 400840"/>
              <a:gd name="connsiteX2" fmla="*/ 124069 w 248139"/>
              <a:gd name="connsiteY2" fmla="*/ 400840 h 400840"/>
              <a:gd name="connsiteX3" fmla="*/ 93051 w 248139"/>
              <a:gd name="connsiteY3" fmla="*/ 372209 h 400840"/>
              <a:gd name="connsiteX4" fmla="*/ 76351 w 248139"/>
              <a:gd name="connsiteY4" fmla="*/ 324489 h 400840"/>
              <a:gd name="connsiteX5" fmla="*/ 171789 w 248139"/>
              <a:gd name="connsiteY5" fmla="*/ 324489 h 400840"/>
              <a:gd name="connsiteX6" fmla="*/ 186104 w 248139"/>
              <a:gd name="connsiteY6" fmla="*/ 338805 h 400840"/>
              <a:gd name="connsiteX7" fmla="*/ 171789 w 248139"/>
              <a:gd name="connsiteY7" fmla="*/ 353120 h 400840"/>
              <a:gd name="connsiteX8" fmla="*/ 76351 w 248139"/>
              <a:gd name="connsiteY8" fmla="*/ 353120 h 400840"/>
              <a:gd name="connsiteX9" fmla="*/ 62035 w 248139"/>
              <a:gd name="connsiteY9" fmla="*/ 338805 h 400840"/>
              <a:gd name="connsiteX10" fmla="*/ 76351 w 248139"/>
              <a:gd name="connsiteY10" fmla="*/ 324489 h 400840"/>
              <a:gd name="connsiteX11" fmla="*/ 76351 w 248139"/>
              <a:gd name="connsiteY11" fmla="*/ 276771 h 400840"/>
              <a:gd name="connsiteX12" fmla="*/ 171789 w 248139"/>
              <a:gd name="connsiteY12" fmla="*/ 276771 h 400840"/>
              <a:gd name="connsiteX13" fmla="*/ 186104 w 248139"/>
              <a:gd name="connsiteY13" fmla="*/ 291087 h 400840"/>
              <a:gd name="connsiteX14" fmla="*/ 171789 w 248139"/>
              <a:gd name="connsiteY14" fmla="*/ 305402 h 400840"/>
              <a:gd name="connsiteX15" fmla="*/ 76351 w 248139"/>
              <a:gd name="connsiteY15" fmla="*/ 305402 h 400840"/>
              <a:gd name="connsiteX16" fmla="*/ 62035 w 248139"/>
              <a:gd name="connsiteY16" fmla="*/ 291087 h 400840"/>
              <a:gd name="connsiteX17" fmla="*/ 76351 w 248139"/>
              <a:gd name="connsiteY17" fmla="*/ 276771 h 400840"/>
              <a:gd name="connsiteX18" fmla="*/ 124547 w 248139"/>
              <a:gd name="connsiteY18" fmla="*/ 28154 h 400840"/>
              <a:gd name="connsiteX19" fmla="*/ 29109 w 248139"/>
              <a:gd name="connsiteY19" fmla="*/ 122638 h 400840"/>
              <a:gd name="connsiteX20" fmla="*/ 29109 w 248139"/>
              <a:gd name="connsiteY20" fmla="*/ 126456 h 400840"/>
              <a:gd name="connsiteX21" fmla="*/ 35790 w 248139"/>
              <a:gd name="connsiteY21" fmla="*/ 159859 h 400840"/>
              <a:gd name="connsiteX22" fmla="*/ 52014 w 248139"/>
              <a:gd name="connsiteY22" fmla="*/ 186105 h 400840"/>
              <a:gd name="connsiteX23" fmla="*/ 79691 w 248139"/>
              <a:gd name="connsiteY23" fmla="*/ 229052 h 400840"/>
              <a:gd name="connsiteX24" fmla="*/ 124070 w 248139"/>
              <a:gd name="connsiteY24" fmla="*/ 229052 h 400840"/>
              <a:gd name="connsiteX25" fmla="*/ 168926 w 248139"/>
              <a:gd name="connsiteY25" fmla="*/ 229052 h 400840"/>
              <a:gd name="connsiteX26" fmla="*/ 196603 w 248139"/>
              <a:gd name="connsiteY26" fmla="*/ 186105 h 400840"/>
              <a:gd name="connsiteX27" fmla="*/ 212827 w 248139"/>
              <a:gd name="connsiteY27" fmla="*/ 159859 h 400840"/>
              <a:gd name="connsiteX28" fmla="*/ 219508 w 248139"/>
              <a:gd name="connsiteY28" fmla="*/ 126456 h 400840"/>
              <a:gd name="connsiteX29" fmla="*/ 219985 w 248139"/>
              <a:gd name="connsiteY29" fmla="*/ 126456 h 400840"/>
              <a:gd name="connsiteX30" fmla="*/ 219985 w 248139"/>
              <a:gd name="connsiteY30" fmla="*/ 122638 h 400840"/>
              <a:gd name="connsiteX31" fmla="*/ 124547 w 248139"/>
              <a:gd name="connsiteY31" fmla="*/ 28154 h 400840"/>
              <a:gd name="connsiteX32" fmla="*/ 124070 w 248139"/>
              <a:gd name="connsiteY32" fmla="*/ 0 h 400840"/>
              <a:gd name="connsiteX33" fmla="*/ 248139 w 248139"/>
              <a:gd name="connsiteY33" fmla="*/ 122638 h 400840"/>
              <a:gd name="connsiteX34" fmla="*/ 248139 w 248139"/>
              <a:gd name="connsiteY34" fmla="*/ 126933 h 400840"/>
              <a:gd name="connsiteX35" fmla="*/ 239550 w 248139"/>
              <a:gd name="connsiteY35" fmla="*/ 169880 h 400840"/>
              <a:gd name="connsiteX36" fmla="*/ 218076 w 248139"/>
              <a:gd name="connsiteY36" fmla="*/ 205192 h 400840"/>
              <a:gd name="connsiteX37" fmla="*/ 188968 w 248139"/>
              <a:gd name="connsiteY37" fmla="*/ 252434 h 400840"/>
              <a:gd name="connsiteX38" fmla="*/ 180378 w 248139"/>
              <a:gd name="connsiteY38" fmla="*/ 257683 h 400840"/>
              <a:gd name="connsiteX39" fmla="*/ 67761 w 248139"/>
              <a:gd name="connsiteY39" fmla="*/ 257683 h 400840"/>
              <a:gd name="connsiteX40" fmla="*/ 59172 w 248139"/>
              <a:gd name="connsiteY40" fmla="*/ 252434 h 400840"/>
              <a:gd name="connsiteX41" fmla="*/ 30063 w 248139"/>
              <a:gd name="connsiteY41" fmla="*/ 205192 h 400840"/>
              <a:gd name="connsiteX42" fmla="*/ 8590 w 248139"/>
              <a:gd name="connsiteY42" fmla="*/ 169880 h 400840"/>
              <a:gd name="connsiteX43" fmla="*/ 0 w 248139"/>
              <a:gd name="connsiteY43" fmla="*/ 126933 h 400840"/>
              <a:gd name="connsiteX44" fmla="*/ 0 w 248139"/>
              <a:gd name="connsiteY44" fmla="*/ 122638 h 400840"/>
              <a:gd name="connsiteX45" fmla="*/ 124070 w 248139"/>
              <a:gd name="connsiteY45" fmla="*/ 0 h 40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48139" h="400840">
                <a:moveTo>
                  <a:pt x="93051" y="372209"/>
                </a:moveTo>
                <a:lnTo>
                  <a:pt x="155086" y="372209"/>
                </a:lnTo>
                <a:cubicBezTo>
                  <a:pt x="153655" y="388433"/>
                  <a:pt x="140294" y="400840"/>
                  <a:pt x="124069" y="400840"/>
                </a:cubicBezTo>
                <a:cubicBezTo>
                  <a:pt x="107844" y="400840"/>
                  <a:pt x="94483" y="388433"/>
                  <a:pt x="93051" y="372209"/>
                </a:cubicBezTo>
                <a:close/>
                <a:moveTo>
                  <a:pt x="76351" y="324489"/>
                </a:moveTo>
                <a:lnTo>
                  <a:pt x="171789" y="324489"/>
                </a:lnTo>
                <a:cubicBezTo>
                  <a:pt x="179901" y="324489"/>
                  <a:pt x="186104" y="330693"/>
                  <a:pt x="186104" y="338805"/>
                </a:cubicBezTo>
                <a:cubicBezTo>
                  <a:pt x="186104" y="346916"/>
                  <a:pt x="179901" y="353120"/>
                  <a:pt x="171789" y="353120"/>
                </a:cubicBezTo>
                <a:lnTo>
                  <a:pt x="76351" y="353120"/>
                </a:lnTo>
                <a:cubicBezTo>
                  <a:pt x="68238" y="353120"/>
                  <a:pt x="62035" y="346916"/>
                  <a:pt x="62035" y="338805"/>
                </a:cubicBezTo>
                <a:cubicBezTo>
                  <a:pt x="62035" y="330693"/>
                  <a:pt x="68238" y="324489"/>
                  <a:pt x="76351" y="324489"/>
                </a:cubicBezTo>
                <a:close/>
                <a:moveTo>
                  <a:pt x="76351" y="276771"/>
                </a:moveTo>
                <a:lnTo>
                  <a:pt x="171789" y="276771"/>
                </a:lnTo>
                <a:cubicBezTo>
                  <a:pt x="179901" y="276771"/>
                  <a:pt x="186104" y="282975"/>
                  <a:pt x="186104" y="291087"/>
                </a:cubicBezTo>
                <a:cubicBezTo>
                  <a:pt x="186104" y="299198"/>
                  <a:pt x="179901" y="305402"/>
                  <a:pt x="171789" y="305402"/>
                </a:cubicBezTo>
                <a:lnTo>
                  <a:pt x="76351" y="305402"/>
                </a:lnTo>
                <a:cubicBezTo>
                  <a:pt x="68238" y="305402"/>
                  <a:pt x="62035" y="299198"/>
                  <a:pt x="62035" y="291087"/>
                </a:cubicBezTo>
                <a:cubicBezTo>
                  <a:pt x="62035" y="282975"/>
                  <a:pt x="68238" y="276771"/>
                  <a:pt x="76351" y="276771"/>
                </a:cubicBezTo>
                <a:close/>
                <a:moveTo>
                  <a:pt x="124547" y="28154"/>
                </a:moveTo>
                <a:cubicBezTo>
                  <a:pt x="72533" y="28632"/>
                  <a:pt x="30063" y="70624"/>
                  <a:pt x="29109" y="122638"/>
                </a:cubicBezTo>
                <a:lnTo>
                  <a:pt x="29109" y="126456"/>
                </a:lnTo>
                <a:cubicBezTo>
                  <a:pt x="29586" y="137909"/>
                  <a:pt x="31495" y="149361"/>
                  <a:pt x="35790" y="159859"/>
                </a:cubicBezTo>
                <a:cubicBezTo>
                  <a:pt x="39607" y="169403"/>
                  <a:pt x="45334" y="178469"/>
                  <a:pt x="52014" y="186105"/>
                </a:cubicBezTo>
                <a:cubicBezTo>
                  <a:pt x="62512" y="199466"/>
                  <a:pt x="72056" y="213782"/>
                  <a:pt x="79691" y="229052"/>
                </a:cubicBezTo>
                <a:lnTo>
                  <a:pt x="124070" y="229052"/>
                </a:lnTo>
                <a:lnTo>
                  <a:pt x="168926" y="229052"/>
                </a:lnTo>
                <a:cubicBezTo>
                  <a:pt x="176084" y="213782"/>
                  <a:pt x="185628" y="199466"/>
                  <a:pt x="196603" y="186105"/>
                </a:cubicBezTo>
                <a:cubicBezTo>
                  <a:pt x="203760" y="178469"/>
                  <a:pt x="209010" y="169403"/>
                  <a:pt x="212827" y="159859"/>
                </a:cubicBezTo>
                <a:cubicBezTo>
                  <a:pt x="216645" y="149361"/>
                  <a:pt x="219031" y="137909"/>
                  <a:pt x="219508" y="126456"/>
                </a:cubicBezTo>
                <a:lnTo>
                  <a:pt x="219985" y="126456"/>
                </a:lnTo>
                <a:lnTo>
                  <a:pt x="219985" y="122638"/>
                </a:lnTo>
                <a:cubicBezTo>
                  <a:pt x="219031" y="70147"/>
                  <a:pt x="176561" y="28632"/>
                  <a:pt x="124547" y="28154"/>
                </a:cubicBezTo>
                <a:close/>
                <a:moveTo>
                  <a:pt x="124070" y="0"/>
                </a:moveTo>
                <a:cubicBezTo>
                  <a:pt x="191831" y="477"/>
                  <a:pt x="246707" y="54877"/>
                  <a:pt x="248139" y="122638"/>
                </a:cubicBezTo>
                <a:lnTo>
                  <a:pt x="248139" y="126933"/>
                </a:lnTo>
                <a:cubicBezTo>
                  <a:pt x="247662" y="141726"/>
                  <a:pt x="244799" y="156042"/>
                  <a:pt x="239550" y="169880"/>
                </a:cubicBezTo>
                <a:cubicBezTo>
                  <a:pt x="234778" y="182764"/>
                  <a:pt x="227143" y="194694"/>
                  <a:pt x="218076" y="205192"/>
                </a:cubicBezTo>
                <a:cubicBezTo>
                  <a:pt x="206624" y="217599"/>
                  <a:pt x="194217" y="241936"/>
                  <a:pt x="188968" y="252434"/>
                </a:cubicBezTo>
                <a:cubicBezTo>
                  <a:pt x="187536" y="255774"/>
                  <a:pt x="184196" y="257683"/>
                  <a:pt x="180378" y="257683"/>
                </a:cubicBezTo>
                <a:lnTo>
                  <a:pt x="67761" y="257683"/>
                </a:lnTo>
                <a:cubicBezTo>
                  <a:pt x="63944" y="257683"/>
                  <a:pt x="60604" y="255774"/>
                  <a:pt x="59172" y="252434"/>
                </a:cubicBezTo>
                <a:cubicBezTo>
                  <a:pt x="53923" y="241936"/>
                  <a:pt x="41516" y="217599"/>
                  <a:pt x="30063" y="205192"/>
                </a:cubicBezTo>
                <a:cubicBezTo>
                  <a:pt x="20997" y="194694"/>
                  <a:pt x="13839" y="182764"/>
                  <a:pt x="8590" y="169880"/>
                </a:cubicBezTo>
                <a:cubicBezTo>
                  <a:pt x="3341" y="156042"/>
                  <a:pt x="478" y="141726"/>
                  <a:pt x="0" y="126933"/>
                </a:cubicBezTo>
                <a:lnTo>
                  <a:pt x="0" y="122638"/>
                </a:lnTo>
                <a:cubicBezTo>
                  <a:pt x="1432" y="54877"/>
                  <a:pt x="56309" y="477"/>
                  <a:pt x="124070" y="0"/>
                </a:cubicBezTo>
                <a:close/>
              </a:path>
            </a:pathLst>
          </a:custGeom>
          <a:solidFill>
            <a:schemeClr val="bg1"/>
          </a:solidFill>
          <a:ln w="9525" cap="flat">
            <a:noFill/>
            <a:prstDash val="solid"/>
            <a:miter/>
          </a:ln>
        </p:spPr>
        <p:txBody>
          <a:bodyPr wrap="square" rtlCol="0" anchor="ctr">
            <a:noAutofit/>
          </a:bodyPr>
          <a:lstStyle/>
          <a:p>
            <a:endParaRPr lang="id-ID" sz="1200"/>
          </a:p>
        </p:txBody>
      </p:sp>
      <p:pic>
        <p:nvPicPr>
          <p:cNvPr id="14" name="Picture 13" descr="A brick building with a park and benches&#10;&#10;AI-generated content may be incorrect.">
            <a:extLst>
              <a:ext uri="{FF2B5EF4-FFF2-40B4-BE49-F238E27FC236}">
                <a16:creationId xmlns:a16="http://schemas.microsoft.com/office/drawing/2014/main" id="{735D77D2-29D4-E031-9D4A-84CC33546D5B}"/>
              </a:ext>
            </a:extLst>
          </p:cNvPr>
          <p:cNvPicPr>
            <a:picLocks noChangeAspect="1"/>
          </p:cNvPicPr>
          <p:nvPr/>
        </p:nvPicPr>
        <p:blipFill>
          <a:blip r:embed="rId3"/>
          <a:stretch>
            <a:fillRect/>
          </a:stretch>
        </p:blipFill>
        <p:spPr>
          <a:xfrm>
            <a:off x="453634" y="4254063"/>
            <a:ext cx="4718977" cy="2155462"/>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75336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C721D240-FB5A-2134-D9A3-E688A833665C}"/>
              </a:ext>
            </a:extLst>
          </p:cNvPr>
          <p:cNvGrpSpPr/>
          <p:nvPr/>
        </p:nvGrpSpPr>
        <p:grpSpPr>
          <a:xfrm>
            <a:off x="2558432" y="4822862"/>
            <a:ext cx="7075136" cy="1113944"/>
            <a:chOff x="3771800" y="4286149"/>
            <a:chExt cx="7075136" cy="1113944"/>
          </a:xfrm>
        </p:grpSpPr>
        <p:pic>
          <p:nvPicPr>
            <p:cNvPr id="3" name="Graphic 2">
              <a:extLst>
                <a:ext uri="{FF2B5EF4-FFF2-40B4-BE49-F238E27FC236}">
                  <a16:creationId xmlns:a16="http://schemas.microsoft.com/office/drawing/2014/main" id="{3A10A808-56B3-3C03-77E8-53F86DABF83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90442" y="4385921"/>
              <a:ext cx="914400" cy="914400"/>
            </a:xfrm>
            <a:prstGeom prst="rect">
              <a:avLst/>
            </a:prstGeom>
          </p:spPr>
        </p:pic>
        <p:pic>
          <p:nvPicPr>
            <p:cNvPr id="5" name="Graphic 4">
              <a:extLst>
                <a:ext uri="{FF2B5EF4-FFF2-40B4-BE49-F238E27FC236}">
                  <a16:creationId xmlns:a16="http://schemas.microsoft.com/office/drawing/2014/main" id="{1645E39F-E0D3-6D1C-01EB-0FA7ACCDE6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70407" y="4286301"/>
              <a:ext cx="916368" cy="1113640"/>
            </a:xfrm>
            <a:prstGeom prst="rect">
              <a:avLst/>
            </a:prstGeom>
          </p:spPr>
        </p:pic>
        <p:pic>
          <p:nvPicPr>
            <p:cNvPr id="7" name="Graphic 6">
              <a:extLst>
                <a:ext uri="{FF2B5EF4-FFF2-40B4-BE49-F238E27FC236}">
                  <a16:creationId xmlns:a16="http://schemas.microsoft.com/office/drawing/2014/main" id="{3D755BE0-2A65-4EFE-B6B3-66BA293980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52342" y="4286149"/>
              <a:ext cx="994594" cy="1113944"/>
            </a:xfrm>
            <a:prstGeom prst="rect">
              <a:avLst/>
            </a:prstGeom>
          </p:spPr>
        </p:pic>
        <p:pic>
          <p:nvPicPr>
            <p:cNvPr id="9" name="Graphic 8">
              <a:extLst>
                <a:ext uri="{FF2B5EF4-FFF2-40B4-BE49-F238E27FC236}">
                  <a16:creationId xmlns:a16="http://schemas.microsoft.com/office/drawing/2014/main" id="{604184D3-DD0B-2018-22CD-DB7351AEC7A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10477" y="4385921"/>
              <a:ext cx="914400" cy="914400"/>
            </a:xfrm>
            <a:prstGeom prst="rect">
              <a:avLst/>
            </a:prstGeom>
          </p:spPr>
        </p:pic>
        <p:pic>
          <p:nvPicPr>
            <p:cNvPr id="11" name="Graphic 10">
              <a:extLst>
                <a:ext uri="{FF2B5EF4-FFF2-40B4-BE49-F238E27FC236}">
                  <a16:creationId xmlns:a16="http://schemas.microsoft.com/office/drawing/2014/main" id="{E952BA5F-7F16-645B-A658-382229DB930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71800" y="4306565"/>
              <a:ext cx="1073112" cy="1073112"/>
            </a:xfrm>
            <a:prstGeom prst="rect">
              <a:avLst/>
            </a:prstGeom>
          </p:spPr>
        </p:pic>
      </p:grpSp>
      <p:sp>
        <p:nvSpPr>
          <p:cNvPr id="13" name="Title 12">
            <a:extLst>
              <a:ext uri="{FF2B5EF4-FFF2-40B4-BE49-F238E27FC236}">
                <a16:creationId xmlns:a16="http://schemas.microsoft.com/office/drawing/2014/main" id="{511623DB-5BC9-8563-C389-7359B8202EB9}"/>
              </a:ext>
            </a:extLst>
          </p:cNvPr>
          <p:cNvSpPr>
            <a:spLocks noGrp="1"/>
          </p:cNvSpPr>
          <p:nvPr>
            <p:ph type="title"/>
          </p:nvPr>
        </p:nvSpPr>
        <p:spPr/>
        <p:txBody>
          <a:bodyPr/>
          <a:lstStyle/>
          <a:p>
            <a:r>
              <a:rPr lang="en-US" dirty="0"/>
              <a:t>The Integrated Etrieve Platform</a:t>
            </a:r>
          </a:p>
        </p:txBody>
      </p:sp>
      <p:pic>
        <p:nvPicPr>
          <p:cNvPr id="15" name="Graphic 14">
            <a:extLst>
              <a:ext uri="{FF2B5EF4-FFF2-40B4-BE49-F238E27FC236}">
                <a16:creationId xmlns:a16="http://schemas.microsoft.com/office/drawing/2014/main" id="{0F6818FB-3200-377A-1E64-32ADC5EC369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55024" y="1918970"/>
            <a:ext cx="914400" cy="914400"/>
          </a:xfrm>
          <a:prstGeom prst="rect">
            <a:avLst/>
          </a:prstGeom>
        </p:spPr>
      </p:pic>
      <p:sp>
        <p:nvSpPr>
          <p:cNvPr id="26" name="TextBox 25">
            <a:extLst>
              <a:ext uri="{FF2B5EF4-FFF2-40B4-BE49-F238E27FC236}">
                <a16:creationId xmlns:a16="http://schemas.microsoft.com/office/drawing/2014/main" id="{47359EE7-A669-7C2D-FD60-CEE4A677D926}"/>
              </a:ext>
            </a:extLst>
          </p:cNvPr>
          <p:cNvSpPr txBox="1"/>
          <p:nvPr/>
        </p:nvSpPr>
        <p:spPr>
          <a:xfrm>
            <a:off x="282828" y="3038993"/>
            <a:ext cx="1858792" cy="1058238"/>
          </a:xfrm>
          <a:prstGeom prst="rect">
            <a:avLst/>
          </a:prstGeom>
          <a:noFill/>
        </p:spPr>
        <p:txBody>
          <a:bodyPr wrap="square" rtlCol="0">
            <a:spAutoFit/>
          </a:bodyPr>
          <a:lstStyle/>
          <a:p>
            <a:pPr algn="ctr">
              <a:lnSpc>
                <a:spcPct val="90000"/>
              </a:lnSpc>
              <a:spcAft>
                <a:spcPts val="600"/>
              </a:spcAft>
            </a:pPr>
            <a:r>
              <a:rPr lang="en-US" b="1" dirty="0">
                <a:latin typeface="Plus Jakarta Sans" pitchFamily="2" charset="77"/>
                <a:cs typeface="Plus Jakarta Sans" pitchFamily="2" charset="77"/>
              </a:rPr>
              <a:t>Etrieve </a:t>
            </a:r>
            <a:br>
              <a:rPr lang="en-US" b="1" dirty="0">
                <a:latin typeface="Plus Jakarta Sans" pitchFamily="2" charset="77"/>
                <a:cs typeface="Plus Jakarta Sans" pitchFamily="2" charset="77"/>
              </a:rPr>
            </a:br>
            <a:r>
              <a:rPr lang="en-US" b="1" dirty="0">
                <a:latin typeface="Plus Jakarta Sans" pitchFamily="2" charset="77"/>
                <a:cs typeface="Plus Jakarta Sans" pitchFamily="2" charset="77"/>
              </a:rPr>
              <a:t>Content</a:t>
            </a:r>
          </a:p>
          <a:p>
            <a:pPr algn="ctr">
              <a:lnSpc>
                <a:spcPct val="90000"/>
              </a:lnSpc>
              <a:spcAft>
                <a:spcPts val="600"/>
              </a:spcAft>
            </a:pPr>
            <a:r>
              <a:rPr lang="en-US" sz="1400" dirty="0">
                <a:solidFill>
                  <a:schemeClr val="tx1">
                    <a:lumMod val="50000"/>
                    <a:lumOff val="50000"/>
                  </a:schemeClr>
                </a:solidFill>
                <a:latin typeface="Plus Jakarta Sans" pitchFamily="2" charset="77"/>
                <a:cs typeface="Plus Jakarta Sans" pitchFamily="2" charset="77"/>
              </a:rPr>
              <a:t>Document Management</a:t>
            </a:r>
          </a:p>
        </p:txBody>
      </p:sp>
      <p:pic>
        <p:nvPicPr>
          <p:cNvPr id="25" name="Graphic 24">
            <a:extLst>
              <a:ext uri="{FF2B5EF4-FFF2-40B4-BE49-F238E27FC236}">
                <a16:creationId xmlns:a16="http://schemas.microsoft.com/office/drawing/2014/main" id="{3B61FAE3-7B78-839C-8B51-293C1BF4908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708534" y="1918970"/>
            <a:ext cx="914400" cy="914400"/>
          </a:xfrm>
          <a:prstGeom prst="rect">
            <a:avLst/>
          </a:prstGeom>
        </p:spPr>
      </p:pic>
      <p:sp>
        <p:nvSpPr>
          <p:cNvPr id="27" name="TextBox 26">
            <a:extLst>
              <a:ext uri="{FF2B5EF4-FFF2-40B4-BE49-F238E27FC236}">
                <a16:creationId xmlns:a16="http://schemas.microsoft.com/office/drawing/2014/main" id="{7CD3F591-6A23-CDD7-879E-8580CB4411FD}"/>
              </a:ext>
            </a:extLst>
          </p:cNvPr>
          <p:cNvSpPr txBox="1"/>
          <p:nvPr/>
        </p:nvSpPr>
        <p:spPr>
          <a:xfrm>
            <a:off x="2236338" y="3038993"/>
            <a:ext cx="1858792" cy="1058238"/>
          </a:xfrm>
          <a:prstGeom prst="rect">
            <a:avLst/>
          </a:prstGeom>
          <a:noFill/>
        </p:spPr>
        <p:txBody>
          <a:bodyPr wrap="square" rtlCol="0">
            <a:spAutoFit/>
          </a:bodyPr>
          <a:lstStyle/>
          <a:p>
            <a:pPr algn="ctr">
              <a:lnSpc>
                <a:spcPct val="90000"/>
              </a:lnSpc>
              <a:spcAft>
                <a:spcPts val="600"/>
              </a:spcAft>
            </a:pPr>
            <a:r>
              <a:rPr lang="en-US" b="1" dirty="0">
                <a:latin typeface="Plus Jakarta Sans" pitchFamily="2" charset="77"/>
                <a:cs typeface="Plus Jakarta Sans" pitchFamily="2" charset="77"/>
              </a:rPr>
              <a:t>Etrieve</a:t>
            </a:r>
            <a:br>
              <a:rPr lang="en-US" b="1" dirty="0">
                <a:latin typeface="Plus Jakarta Sans" pitchFamily="2" charset="77"/>
                <a:cs typeface="Plus Jakarta Sans" pitchFamily="2" charset="77"/>
              </a:rPr>
            </a:br>
            <a:r>
              <a:rPr lang="en-US" b="1" dirty="0">
                <a:latin typeface="Plus Jakarta Sans" pitchFamily="2" charset="77"/>
                <a:cs typeface="Plus Jakarta Sans" pitchFamily="2" charset="77"/>
              </a:rPr>
              <a:t>Forms</a:t>
            </a:r>
          </a:p>
          <a:p>
            <a:pPr algn="ctr">
              <a:lnSpc>
                <a:spcPct val="90000"/>
              </a:lnSpc>
              <a:spcAft>
                <a:spcPts val="600"/>
              </a:spcAft>
            </a:pPr>
            <a:r>
              <a:rPr lang="en-US" sz="1400" dirty="0">
                <a:solidFill>
                  <a:schemeClr val="tx1">
                    <a:lumMod val="50000"/>
                    <a:lumOff val="50000"/>
                  </a:schemeClr>
                </a:solidFill>
                <a:latin typeface="Plus Jakarta Sans" pitchFamily="2" charset="77"/>
                <a:cs typeface="Plus Jakarta Sans" pitchFamily="2" charset="77"/>
              </a:rPr>
              <a:t>Electronic </a:t>
            </a:r>
            <a:br>
              <a:rPr lang="en-US" sz="1400" dirty="0">
                <a:solidFill>
                  <a:schemeClr val="tx1">
                    <a:lumMod val="50000"/>
                    <a:lumOff val="50000"/>
                  </a:schemeClr>
                </a:solidFill>
                <a:latin typeface="Plus Jakarta Sans" pitchFamily="2" charset="77"/>
                <a:cs typeface="Plus Jakarta Sans" pitchFamily="2" charset="77"/>
              </a:rPr>
            </a:br>
            <a:r>
              <a:rPr lang="en-US" sz="1400" dirty="0">
                <a:solidFill>
                  <a:schemeClr val="tx1">
                    <a:lumMod val="50000"/>
                    <a:lumOff val="50000"/>
                  </a:schemeClr>
                </a:solidFill>
                <a:latin typeface="Plus Jakarta Sans" pitchFamily="2" charset="77"/>
                <a:cs typeface="Plus Jakarta Sans" pitchFamily="2" charset="77"/>
              </a:rPr>
              <a:t>Web Forms</a:t>
            </a:r>
          </a:p>
        </p:txBody>
      </p:sp>
      <p:pic>
        <p:nvPicPr>
          <p:cNvPr id="17" name="Graphic 16">
            <a:extLst>
              <a:ext uri="{FF2B5EF4-FFF2-40B4-BE49-F238E27FC236}">
                <a16:creationId xmlns:a16="http://schemas.microsoft.com/office/drawing/2014/main" id="{68208602-9B52-ECD8-2C7E-78C94D5C279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662044" y="1928909"/>
            <a:ext cx="914400" cy="914400"/>
          </a:xfrm>
          <a:prstGeom prst="rect">
            <a:avLst/>
          </a:prstGeom>
        </p:spPr>
      </p:pic>
      <p:sp>
        <p:nvSpPr>
          <p:cNvPr id="28" name="TextBox 27">
            <a:extLst>
              <a:ext uri="{FF2B5EF4-FFF2-40B4-BE49-F238E27FC236}">
                <a16:creationId xmlns:a16="http://schemas.microsoft.com/office/drawing/2014/main" id="{52D56764-9850-FE12-3752-0EAA1BFC7590}"/>
              </a:ext>
            </a:extLst>
          </p:cNvPr>
          <p:cNvSpPr txBox="1"/>
          <p:nvPr/>
        </p:nvSpPr>
        <p:spPr>
          <a:xfrm>
            <a:off x="4189848" y="3038993"/>
            <a:ext cx="1858792" cy="1058238"/>
          </a:xfrm>
          <a:prstGeom prst="rect">
            <a:avLst/>
          </a:prstGeom>
          <a:noFill/>
        </p:spPr>
        <p:txBody>
          <a:bodyPr wrap="square" rtlCol="0">
            <a:spAutoFit/>
          </a:bodyPr>
          <a:lstStyle/>
          <a:p>
            <a:pPr algn="ctr">
              <a:lnSpc>
                <a:spcPct val="90000"/>
              </a:lnSpc>
              <a:spcAft>
                <a:spcPts val="600"/>
              </a:spcAft>
            </a:pPr>
            <a:r>
              <a:rPr lang="en-US" b="1" dirty="0">
                <a:latin typeface="Plus Jakarta Sans" pitchFamily="2" charset="77"/>
                <a:cs typeface="Plus Jakarta Sans" pitchFamily="2" charset="77"/>
              </a:rPr>
              <a:t>Etrieve </a:t>
            </a:r>
            <a:br>
              <a:rPr lang="en-US" b="1" dirty="0">
                <a:latin typeface="Plus Jakarta Sans" pitchFamily="2" charset="77"/>
                <a:cs typeface="Plus Jakarta Sans" pitchFamily="2" charset="77"/>
              </a:rPr>
            </a:br>
            <a:r>
              <a:rPr lang="en-US" b="1" dirty="0">
                <a:latin typeface="Plus Jakarta Sans" pitchFamily="2" charset="77"/>
                <a:cs typeface="Plus Jakarta Sans" pitchFamily="2" charset="77"/>
              </a:rPr>
              <a:t>Flow</a:t>
            </a:r>
          </a:p>
          <a:p>
            <a:pPr algn="ctr">
              <a:lnSpc>
                <a:spcPct val="90000"/>
              </a:lnSpc>
              <a:spcAft>
                <a:spcPts val="600"/>
              </a:spcAft>
            </a:pPr>
            <a:r>
              <a:rPr lang="en-US" sz="1400" dirty="0">
                <a:solidFill>
                  <a:schemeClr val="tx1">
                    <a:lumMod val="50000"/>
                    <a:lumOff val="50000"/>
                  </a:schemeClr>
                </a:solidFill>
                <a:latin typeface="Plus Jakarta Sans" pitchFamily="2" charset="77"/>
                <a:cs typeface="Plus Jakarta Sans" pitchFamily="2" charset="77"/>
              </a:rPr>
              <a:t>Process </a:t>
            </a:r>
            <a:br>
              <a:rPr lang="en-US" sz="1400" dirty="0">
                <a:solidFill>
                  <a:schemeClr val="tx1">
                    <a:lumMod val="50000"/>
                    <a:lumOff val="50000"/>
                  </a:schemeClr>
                </a:solidFill>
                <a:latin typeface="Plus Jakarta Sans" pitchFamily="2" charset="77"/>
                <a:cs typeface="Plus Jakarta Sans" pitchFamily="2" charset="77"/>
              </a:rPr>
            </a:br>
            <a:r>
              <a:rPr lang="en-US" sz="1400" dirty="0">
                <a:solidFill>
                  <a:schemeClr val="tx1">
                    <a:lumMod val="50000"/>
                    <a:lumOff val="50000"/>
                  </a:schemeClr>
                </a:solidFill>
                <a:latin typeface="Plus Jakarta Sans" pitchFamily="2" charset="77"/>
                <a:cs typeface="Plus Jakarta Sans" pitchFamily="2" charset="77"/>
              </a:rPr>
              <a:t>Automation</a:t>
            </a:r>
          </a:p>
        </p:txBody>
      </p:sp>
      <p:pic>
        <p:nvPicPr>
          <p:cNvPr id="21" name="Graphic 20">
            <a:extLst>
              <a:ext uri="{FF2B5EF4-FFF2-40B4-BE49-F238E27FC236}">
                <a16:creationId xmlns:a16="http://schemas.microsoft.com/office/drawing/2014/main" id="{081456B7-7CD1-D248-017B-4ED3F6A82F6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615554" y="1918970"/>
            <a:ext cx="914400" cy="914400"/>
          </a:xfrm>
          <a:prstGeom prst="rect">
            <a:avLst/>
          </a:prstGeom>
        </p:spPr>
      </p:pic>
      <p:sp>
        <p:nvSpPr>
          <p:cNvPr id="29" name="TextBox 28">
            <a:extLst>
              <a:ext uri="{FF2B5EF4-FFF2-40B4-BE49-F238E27FC236}">
                <a16:creationId xmlns:a16="http://schemas.microsoft.com/office/drawing/2014/main" id="{19C0F258-B8D4-E405-AA14-EC491F56715C}"/>
              </a:ext>
            </a:extLst>
          </p:cNvPr>
          <p:cNvSpPr txBox="1"/>
          <p:nvPr/>
        </p:nvSpPr>
        <p:spPr>
          <a:xfrm>
            <a:off x="6143358" y="3038992"/>
            <a:ext cx="1858792" cy="1111073"/>
          </a:xfrm>
          <a:prstGeom prst="rect">
            <a:avLst/>
          </a:prstGeom>
          <a:noFill/>
        </p:spPr>
        <p:txBody>
          <a:bodyPr wrap="square" rtlCol="0">
            <a:spAutoFit/>
          </a:bodyPr>
          <a:lstStyle/>
          <a:p>
            <a:pPr algn="ctr">
              <a:lnSpc>
                <a:spcPct val="90000"/>
              </a:lnSpc>
              <a:spcAft>
                <a:spcPts val="600"/>
              </a:spcAft>
            </a:pPr>
            <a:r>
              <a:rPr lang="en-US" b="1" dirty="0">
                <a:latin typeface="Plus Jakarta Sans" pitchFamily="2" charset="77"/>
                <a:cs typeface="Plus Jakarta Sans" pitchFamily="2" charset="77"/>
              </a:rPr>
              <a:t>Etrieve Document Signatures</a:t>
            </a:r>
          </a:p>
          <a:p>
            <a:pPr algn="ctr">
              <a:lnSpc>
                <a:spcPct val="90000"/>
              </a:lnSpc>
              <a:spcAft>
                <a:spcPts val="600"/>
              </a:spcAft>
            </a:pPr>
            <a:r>
              <a:rPr kumimoji="0" lang="en-US" sz="1400" b="0" i="0" u="none" strike="noStrike" kern="1200" cap="none" spc="0" normalizeH="0" baseline="0" noProof="0" dirty="0">
                <a:ln>
                  <a:noFill/>
                </a:ln>
                <a:solidFill>
                  <a:srgbClr val="000000">
                    <a:lumMod val="50000"/>
                    <a:lumOff val="50000"/>
                  </a:srgbClr>
                </a:solidFill>
                <a:effectLst/>
                <a:uLnTx/>
                <a:uFillTx/>
                <a:latin typeface="Plus Jakarta Sans" pitchFamily="2" charset="77"/>
                <a:cs typeface="Plus Jakarta Sans" pitchFamily="2" charset="77"/>
              </a:rPr>
              <a:t>PDF Signatures</a:t>
            </a:r>
            <a:endParaRPr lang="en-US" b="1" dirty="0">
              <a:latin typeface="Plus Jakarta Sans" pitchFamily="2" charset="77"/>
              <a:cs typeface="Plus Jakarta Sans" pitchFamily="2" charset="77"/>
            </a:endParaRPr>
          </a:p>
        </p:txBody>
      </p:sp>
      <p:pic>
        <p:nvPicPr>
          <p:cNvPr id="19" name="Graphic 18">
            <a:extLst>
              <a:ext uri="{FF2B5EF4-FFF2-40B4-BE49-F238E27FC236}">
                <a16:creationId xmlns:a16="http://schemas.microsoft.com/office/drawing/2014/main" id="{8D931368-C7D0-A4A7-02F6-4CF57F8BEDC4}"/>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569064" y="1918970"/>
            <a:ext cx="914400" cy="914400"/>
          </a:xfrm>
          <a:prstGeom prst="rect">
            <a:avLst/>
          </a:prstGeom>
        </p:spPr>
      </p:pic>
      <p:sp>
        <p:nvSpPr>
          <p:cNvPr id="30" name="TextBox 29">
            <a:extLst>
              <a:ext uri="{FF2B5EF4-FFF2-40B4-BE49-F238E27FC236}">
                <a16:creationId xmlns:a16="http://schemas.microsoft.com/office/drawing/2014/main" id="{C1E80BB8-6373-2505-4F8F-9506D02F0602}"/>
              </a:ext>
            </a:extLst>
          </p:cNvPr>
          <p:cNvSpPr txBox="1"/>
          <p:nvPr/>
        </p:nvSpPr>
        <p:spPr>
          <a:xfrm>
            <a:off x="8096868" y="3038991"/>
            <a:ext cx="1858792" cy="1111073"/>
          </a:xfrm>
          <a:prstGeom prst="rect">
            <a:avLst/>
          </a:prstGeom>
          <a:noFill/>
        </p:spPr>
        <p:txBody>
          <a:bodyPr wrap="square" rtlCol="0">
            <a:spAutoFit/>
          </a:bodyPr>
          <a:lstStyle/>
          <a:p>
            <a:pPr algn="ctr">
              <a:lnSpc>
                <a:spcPct val="90000"/>
              </a:lnSpc>
              <a:spcAft>
                <a:spcPts val="600"/>
              </a:spcAft>
            </a:pPr>
            <a:r>
              <a:rPr lang="en-US" b="1" dirty="0">
                <a:latin typeface="Plus Jakarta Sans" pitchFamily="2" charset="77"/>
                <a:cs typeface="Plus Jakarta Sans" pitchFamily="2" charset="77"/>
              </a:rPr>
              <a:t>Intelligent Document Processing</a:t>
            </a:r>
          </a:p>
          <a:p>
            <a:pPr algn="ctr">
              <a:lnSpc>
                <a:spcPct val="90000"/>
              </a:lnSpc>
              <a:spcAft>
                <a:spcPts val="600"/>
              </a:spcAft>
            </a:pPr>
            <a:r>
              <a:rPr lang="en-US" sz="1400" dirty="0">
                <a:solidFill>
                  <a:schemeClr val="tx1">
                    <a:lumMod val="50000"/>
                    <a:lumOff val="50000"/>
                  </a:schemeClr>
                </a:solidFill>
                <a:latin typeface="Plus Jakarta Sans" pitchFamily="2" charset="77"/>
                <a:cs typeface="Plus Jakarta Sans" pitchFamily="2" charset="77"/>
              </a:rPr>
              <a:t>Intelligent Capture</a:t>
            </a:r>
          </a:p>
        </p:txBody>
      </p:sp>
      <p:cxnSp>
        <p:nvCxnSpPr>
          <p:cNvPr id="39" name="Straight Connector 38">
            <a:extLst>
              <a:ext uri="{FF2B5EF4-FFF2-40B4-BE49-F238E27FC236}">
                <a16:creationId xmlns:a16="http://schemas.microsoft.com/office/drawing/2014/main" id="{0B494981-3887-60CB-CA2E-338427544784}"/>
              </a:ext>
            </a:extLst>
          </p:cNvPr>
          <p:cNvCxnSpPr/>
          <p:nvPr/>
        </p:nvCxnSpPr>
        <p:spPr>
          <a:xfrm>
            <a:off x="1818861" y="2421976"/>
            <a:ext cx="739571" cy="0"/>
          </a:xfrm>
          <a:prstGeom prst="line">
            <a:avLst/>
          </a:prstGeom>
          <a:ln>
            <a:solidFill>
              <a:schemeClr val="accent5">
                <a:lumMod val="40000"/>
                <a:lumOff val="60000"/>
              </a:schemeClr>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E5788228-E056-ABC7-5487-D939B681575E}"/>
              </a:ext>
            </a:extLst>
          </p:cNvPr>
          <p:cNvCxnSpPr/>
          <p:nvPr/>
        </p:nvCxnSpPr>
        <p:spPr>
          <a:xfrm>
            <a:off x="3770367" y="2421976"/>
            <a:ext cx="739571" cy="0"/>
          </a:xfrm>
          <a:prstGeom prst="line">
            <a:avLst/>
          </a:prstGeom>
          <a:ln>
            <a:solidFill>
              <a:schemeClr val="accent5">
                <a:lumMod val="40000"/>
                <a:lumOff val="60000"/>
              </a:schemeClr>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21225338-A657-566F-8557-4F999A45D8E9}"/>
              </a:ext>
            </a:extLst>
          </p:cNvPr>
          <p:cNvCxnSpPr/>
          <p:nvPr/>
        </p:nvCxnSpPr>
        <p:spPr>
          <a:xfrm>
            <a:off x="5677074" y="2421976"/>
            <a:ext cx="739571" cy="0"/>
          </a:xfrm>
          <a:prstGeom prst="line">
            <a:avLst/>
          </a:prstGeom>
          <a:ln>
            <a:solidFill>
              <a:schemeClr val="accent5">
                <a:lumMod val="40000"/>
                <a:lumOff val="60000"/>
              </a:schemeClr>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2BB66CBD-10FE-FAFC-885D-E9423260C33B}"/>
              </a:ext>
            </a:extLst>
          </p:cNvPr>
          <p:cNvCxnSpPr/>
          <p:nvPr/>
        </p:nvCxnSpPr>
        <p:spPr>
          <a:xfrm>
            <a:off x="7703621" y="2421976"/>
            <a:ext cx="739571" cy="0"/>
          </a:xfrm>
          <a:prstGeom prst="line">
            <a:avLst/>
          </a:prstGeom>
          <a:ln>
            <a:solidFill>
              <a:schemeClr val="accent5">
                <a:lumMod val="40000"/>
                <a:lumOff val="60000"/>
              </a:schemeClr>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94487FB1-CD98-150E-F3C3-37ACB79CA604}"/>
              </a:ext>
            </a:extLst>
          </p:cNvPr>
          <p:cNvCxnSpPr/>
          <p:nvPr/>
        </p:nvCxnSpPr>
        <p:spPr>
          <a:xfrm>
            <a:off x="9664048" y="2421976"/>
            <a:ext cx="739571" cy="0"/>
          </a:xfrm>
          <a:prstGeom prst="line">
            <a:avLst/>
          </a:prstGeom>
          <a:ln>
            <a:solidFill>
              <a:schemeClr val="accent5">
                <a:lumMod val="40000"/>
                <a:lumOff val="60000"/>
              </a:schemeClr>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F4BC5ADD-1EC5-FB75-C3E6-CA60C0BA601E}"/>
              </a:ext>
            </a:extLst>
          </p:cNvPr>
          <p:cNvSpPr txBox="1"/>
          <p:nvPr/>
        </p:nvSpPr>
        <p:spPr>
          <a:xfrm>
            <a:off x="10050376" y="3027923"/>
            <a:ext cx="1858792" cy="1111073"/>
          </a:xfrm>
          <a:prstGeom prst="rect">
            <a:avLst/>
          </a:prstGeom>
          <a:noFill/>
        </p:spPr>
        <p:txBody>
          <a:bodyPr wrap="square" rtlCol="0">
            <a:spAutoFit/>
          </a:bodyPr>
          <a:lstStyle/>
          <a:p>
            <a:pPr algn="ctr">
              <a:lnSpc>
                <a:spcPct val="90000"/>
              </a:lnSpc>
              <a:spcAft>
                <a:spcPts val="600"/>
              </a:spcAft>
            </a:pPr>
            <a:r>
              <a:rPr lang="en-US" b="1" dirty="0">
                <a:latin typeface="Plus Jakarta Sans" pitchFamily="2" charset="77"/>
                <a:cs typeface="Plus Jakarta Sans" pitchFamily="2" charset="77"/>
              </a:rPr>
              <a:t>Intelligent Transcript Processing</a:t>
            </a:r>
          </a:p>
          <a:p>
            <a:pPr algn="ctr">
              <a:lnSpc>
                <a:spcPct val="90000"/>
              </a:lnSpc>
              <a:spcAft>
                <a:spcPts val="600"/>
              </a:spcAft>
            </a:pPr>
            <a:r>
              <a:rPr lang="en-US" sz="1400" dirty="0">
                <a:solidFill>
                  <a:schemeClr val="tx1">
                    <a:lumMod val="50000"/>
                    <a:lumOff val="50000"/>
                  </a:schemeClr>
                </a:solidFill>
                <a:latin typeface="Plus Jakarta Sans" pitchFamily="2" charset="77"/>
                <a:cs typeface="Plus Jakarta Sans" pitchFamily="2" charset="77"/>
              </a:rPr>
              <a:t>Transcript Capture</a:t>
            </a:r>
          </a:p>
        </p:txBody>
      </p:sp>
      <p:pic>
        <p:nvPicPr>
          <p:cNvPr id="4" name="Graphic 3">
            <a:extLst>
              <a:ext uri="{FF2B5EF4-FFF2-40B4-BE49-F238E27FC236}">
                <a16:creationId xmlns:a16="http://schemas.microsoft.com/office/drawing/2014/main" id="{79C81372-BEB8-7650-114A-CE5553357AF8}"/>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522572" y="1928909"/>
            <a:ext cx="914400" cy="914400"/>
          </a:xfrm>
          <a:prstGeom prst="rect">
            <a:avLst/>
          </a:prstGeom>
        </p:spPr>
      </p:pic>
    </p:spTree>
    <p:extLst>
      <p:ext uri="{BB962C8B-B14F-4D97-AF65-F5344CB8AC3E}">
        <p14:creationId xmlns:p14="http://schemas.microsoft.com/office/powerpoint/2010/main" val="2135403692"/>
      </p:ext>
    </p:extLst>
  </p:cSld>
  <p:clrMapOvr>
    <a:masterClrMapping/>
  </p:clrMapOvr>
  <p:transition spd="slow" advClick="0"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9032B90-1BD6-11C5-5B9C-37608D1D8A4F}"/>
              </a:ext>
            </a:extLst>
          </p:cNvPr>
          <p:cNvSpPr/>
          <p:nvPr/>
        </p:nvSpPr>
        <p:spPr>
          <a:xfrm>
            <a:off x="0" y="4673135"/>
            <a:ext cx="12192000" cy="172940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E46574E-0616-3A8A-83F6-9634AEF64699}"/>
              </a:ext>
            </a:extLst>
          </p:cNvPr>
          <p:cNvSpPr>
            <a:spLocks noGrp="1"/>
          </p:cNvSpPr>
          <p:nvPr>
            <p:ph type="title"/>
          </p:nvPr>
        </p:nvSpPr>
        <p:spPr>
          <a:xfrm>
            <a:off x="609600" y="459138"/>
            <a:ext cx="10972800" cy="1022611"/>
          </a:xfrm>
        </p:spPr>
        <p:txBody>
          <a:bodyPr/>
          <a:lstStyle/>
          <a:p>
            <a:r>
              <a:rPr lang="en-US" dirty="0"/>
              <a:t>What working with Softdocs looks like</a:t>
            </a:r>
          </a:p>
        </p:txBody>
      </p:sp>
      <p:pic>
        <p:nvPicPr>
          <p:cNvPr id="3" name="Picture 2" descr="A person holding a tablet and pen&#10;&#10;AI-generated content may be incorrect.">
            <a:extLst>
              <a:ext uri="{FF2B5EF4-FFF2-40B4-BE49-F238E27FC236}">
                <a16:creationId xmlns:a16="http://schemas.microsoft.com/office/drawing/2014/main" id="{DECFBFE8-A106-02E1-E04F-9F2FF0BAF2B0}"/>
              </a:ext>
            </a:extLst>
          </p:cNvPr>
          <p:cNvPicPr>
            <a:picLocks noChangeAspect="1"/>
          </p:cNvPicPr>
          <p:nvPr/>
        </p:nvPicPr>
        <p:blipFill>
          <a:blip r:embed="rId3">
            <a:extLst>
              <a:ext uri="{28A0092B-C50C-407E-A947-70E740481C1C}">
                <a14:useLocalDpi xmlns:a14="http://schemas.microsoft.com/office/drawing/2010/main" val="0"/>
              </a:ext>
            </a:extLst>
          </a:blip>
          <a:srcRect l="12587" t="3567" r="28000" b="7129"/>
          <a:stretch/>
        </p:blipFill>
        <p:spPr>
          <a:xfrm>
            <a:off x="1397102" y="1470116"/>
            <a:ext cx="2003626" cy="2008526"/>
          </a:xfrm>
          <a:prstGeom prst="ellipse">
            <a:avLst/>
          </a:prstGeom>
        </p:spPr>
      </p:pic>
      <p:pic>
        <p:nvPicPr>
          <p:cNvPr id="4" name="Picture 3">
            <a:extLst>
              <a:ext uri="{FF2B5EF4-FFF2-40B4-BE49-F238E27FC236}">
                <a16:creationId xmlns:a16="http://schemas.microsoft.com/office/drawing/2014/main" id="{0B7D852F-94F7-36C5-D8CD-777430276999}"/>
              </a:ext>
            </a:extLst>
          </p:cNvPr>
          <p:cNvPicPr>
            <a:picLocks noChangeAspect="1"/>
          </p:cNvPicPr>
          <p:nvPr/>
        </p:nvPicPr>
        <p:blipFill>
          <a:blip r:embed="rId4">
            <a:extLst>
              <a:ext uri="{28A0092B-C50C-407E-A947-70E740481C1C}">
                <a14:useLocalDpi xmlns:a14="http://schemas.microsoft.com/office/drawing/2010/main" val="0"/>
              </a:ext>
            </a:extLst>
          </a:blip>
          <a:srcRect l="19587" t="15390" r="41242" b="25710"/>
          <a:stretch>
            <a:fillRect/>
          </a:stretch>
        </p:blipFill>
        <p:spPr>
          <a:xfrm>
            <a:off x="5094187" y="1470116"/>
            <a:ext cx="2003626" cy="2008526"/>
          </a:xfrm>
          <a:prstGeom prst="ellipse">
            <a:avLst/>
          </a:prstGeom>
        </p:spPr>
      </p:pic>
      <p:pic>
        <p:nvPicPr>
          <p:cNvPr id="5" name="Picture 4">
            <a:extLst>
              <a:ext uri="{FF2B5EF4-FFF2-40B4-BE49-F238E27FC236}">
                <a16:creationId xmlns:a16="http://schemas.microsoft.com/office/drawing/2014/main" id="{2A64B911-3822-F189-0D3E-C5709A3B9BD4}"/>
              </a:ext>
            </a:extLst>
          </p:cNvPr>
          <p:cNvPicPr>
            <a:picLocks noChangeAspect="1"/>
          </p:cNvPicPr>
          <p:nvPr/>
        </p:nvPicPr>
        <p:blipFill>
          <a:blip r:embed="rId5">
            <a:extLst>
              <a:ext uri="{28A0092B-C50C-407E-A947-70E740481C1C}">
                <a14:useLocalDpi xmlns:a14="http://schemas.microsoft.com/office/drawing/2010/main" val="0"/>
              </a:ext>
            </a:extLst>
          </a:blip>
          <a:srcRect l="10831" t="19150" r="45687" b="17486"/>
          <a:stretch>
            <a:fillRect/>
          </a:stretch>
        </p:blipFill>
        <p:spPr>
          <a:xfrm>
            <a:off x="8944865" y="1481751"/>
            <a:ext cx="2003626" cy="2008526"/>
          </a:xfrm>
          <a:prstGeom prst="ellipse">
            <a:avLst/>
          </a:prstGeom>
        </p:spPr>
      </p:pic>
      <p:sp>
        <p:nvSpPr>
          <p:cNvPr id="6" name="TextBox 5">
            <a:extLst>
              <a:ext uri="{FF2B5EF4-FFF2-40B4-BE49-F238E27FC236}">
                <a16:creationId xmlns:a16="http://schemas.microsoft.com/office/drawing/2014/main" id="{9F91DFA4-FED1-3A33-92B9-E05345A2E92F}"/>
              </a:ext>
            </a:extLst>
          </p:cNvPr>
          <p:cNvSpPr txBox="1"/>
          <p:nvPr/>
        </p:nvSpPr>
        <p:spPr>
          <a:xfrm>
            <a:off x="920055" y="3654134"/>
            <a:ext cx="2957720" cy="778675"/>
          </a:xfrm>
          <a:prstGeom prst="rect">
            <a:avLst/>
          </a:prstGeom>
          <a:noFill/>
        </p:spPr>
        <p:txBody>
          <a:bodyPr wrap="square" rtlCol="0">
            <a:spAutoFit/>
          </a:bodyPr>
          <a:lstStyle/>
          <a:p>
            <a:pPr algn="ctr">
              <a:lnSpc>
                <a:spcPct val="90000"/>
              </a:lnSpc>
              <a:spcAft>
                <a:spcPts val="600"/>
              </a:spcAft>
            </a:pPr>
            <a:r>
              <a:rPr lang="en-US" sz="2200" dirty="0">
                <a:solidFill>
                  <a:schemeClr val="accent2"/>
                </a:solidFill>
                <a:latin typeface="Plus Jakarta Sans Medium" pitchFamily="2" charset="77"/>
                <a:cs typeface="Plus Jakarta Sans Medium" pitchFamily="2" charset="77"/>
              </a:rPr>
              <a:t>One flat cost, </a:t>
            </a:r>
          </a:p>
          <a:p>
            <a:pPr algn="ctr">
              <a:lnSpc>
                <a:spcPct val="90000"/>
              </a:lnSpc>
              <a:spcAft>
                <a:spcPts val="600"/>
              </a:spcAft>
            </a:pPr>
            <a:r>
              <a:rPr lang="en-US" sz="2200" dirty="0">
                <a:solidFill>
                  <a:schemeClr val="accent2"/>
                </a:solidFill>
                <a:latin typeface="Plus Jakarta Sans Medium" pitchFamily="2" charset="77"/>
                <a:cs typeface="Plus Jakarta Sans Medium" pitchFamily="2" charset="77"/>
              </a:rPr>
              <a:t>no hourly surprises</a:t>
            </a:r>
          </a:p>
        </p:txBody>
      </p:sp>
      <p:sp>
        <p:nvSpPr>
          <p:cNvPr id="7" name="TextBox 6">
            <a:extLst>
              <a:ext uri="{FF2B5EF4-FFF2-40B4-BE49-F238E27FC236}">
                <a16:creationId xmlns:a16="http://schemas.microsoft.com/office/drawing/2014/main" id="{D710D326-B597-B983-9CB5-06232DB3F236}"/>
              </a:ext>
            </a:extLst>
          </p:cNvPr>
          <p:cNvSpPr txBox="1"/>
          <p:nvPr/>
        </p:nvSpPr>
        <p:spPr>
          <a:xfrm>
            <a:off x="4617140" y="3654134"/>
            <a:ext cx="2957720" cy="701731"/>
          </a:xfrm>
          <a:prstGeom prst="rect">
            <a:avLst/>
          </a:prstGeom>
          <a:noFill/>
        </p:spPr>
        <p:txBody>
          <a:bodyPr wrap="square" rtlCol="0">
            <a:spAutoFit/>
          </a:bodyPr>
          <a:lstStyle/>
          <a:p>
            <a:pPr algn="ctr">
              <a:lnSpc>
                <a:spcPct val="90000"/>
              </a:lnSpc>
              <a:spcAft>
                <a:spcPts val="600"/>
              </a:spcAft>
            </a:pPr>
            <a:r>
              <a:rPr lang="en-US" sz="2200" dirty="0">
                <a:solidFill>
                  <a:schemeClr val="accent2"/>
                </a:solidFill>
                <a:latin typeface="Plus Jakarta Sans Medium" pitchFamily="2" charset="77"/>
                <a:cs typeface="Plus Jakarta Sans Medium" pitchFamily="2" charset="77"/>
              </a:rPr>
              <a:t>Hands-on training in your live system</a:t>
            </a:r>
          </a:p>
        </p:txBody>
      </p:sp>
      <p:sp>
        <p:nvSpPr>
          <p:cNvPr id="8" name="TextBox 7">
            <a:extLst>
              <a:ext uri="{FF2B5EF4-FFF2-40B4-BE49-F238E27FC236}">
                <a16:creationId xmlns:a16="http://schemas.microsoft.com/office/drawing/2014/main" id="{4916FD39-9EB1-3016-4223-C961114FD384}"/>
              </a:ext>
            </a:extLst>
          </p:cNvPr>
          <p:cNvSpPr txBox="1"/>
          <p:nvPr/>
        </p:nvSpPr>
        <p:spPr>
          <a:xfrm>
            <a:off x="8467818" y="3677404"/>
            <a:ext cx="2957720" cy="701731"/>
          </a:xfrm>
          <a:prstGeom prst="rect">
            <a:avLst/>
          </a:prstGeom>
          <a:noFill/>
        </p:spPr>
        <p:txBody>
          <a:bodyPr wrap="square" rtlCol="0">
            <a:spAutoFit/>
          </a:bodyPr>
          <a:lstStyle/>
          <a:p>
            <a:pPr algn="ctr">
              <a:lnSpc>
                <a:spcPct val="90000"/>
              </a:lnSpc>
              <a:spcAft>
                <a:spcPts val="600"/>
              </a:spcAft>
            </a:pPr>
            <a:r>
              <a:rPr lang="en-US" sz="2200" dirty="0">
                <a:solidFill>
                  <a:schemeClr val="accent2"/>
                </a:solidFill>
                <a:latin typeface="Plus Jakarta Sans Medium" pitchFamily="2" charset="77"/>
                <a:cs typeface="Plus Jakarta Sans Medium" pitchFamily="2" charset="77"/>
              </a:rPr>
              <a:t>A team that stays past go-live</a:t>
            </a:r>
          </a:p>
        </p:txBody>
      </p:sp>
      <p:pic>
        <p:nvPicPr>
          <p:cNvPr id="24" name="Graphic 23">
            <a:extLst>
              <a:ext uri="{FF2B5EF4-FFF2-40B4-BE49-F238E27FC236}">
                <a16:creationId xmlns:a16="http://schemas.microsoft.com/office/drawing/2014/main" id="{189E9E6A-AB8F-220F-C4A8-FA8C4BB43DC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30336" y="5186971"/>
            <a:ext cx="3395473" cy="701731"/>
          </a:xfrm>
          <a:prstGeom prst="rect">
            <a:avLst/>
          </a:prstGeom>
        </p:spPr>
      </p:pic>
      <p:pic>
        <p:nvPicPr>
          <p:cNvPr id="28" name="Picture 27">
            <a:extLst>
              <a:ext uri="{FF2B5EF4-FFF2-40B4-BE49-F238E27FC236}">
                <a16:creationId xmlns:a16="http://schemas.microsoft.com/office/drawing/2014/main" id="{E998846B-D39A-A774-C7AB-2015FC450A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7426" y="4673135"/>
            <a:ext cx="1468089" cy="1729409"/>
          </a:xfrm>
          <a:prstGeom prst="rect">
            <a:avLst/>
          </a:prstGeom>
        </p:spPr>
      </p:pic>
      <p:pic>
        <p:nvPicPr>
          <p:cNvPr id="30" name="Picture 29">
            <a:extLst>
              <a:ext uri="{FF2B5EF4-FFF2-40B4-BE49-F238E27FC236}">
                <a16:creationId xmlns:a16="http://schemas.microsoft.com/office/drawing/2014/main" id="{B81E75E8-5CFC-0EAF-06A1-BB026F5320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74860" y="4673133"/>
            <a:ext cx="1468089" cy="1729409"/>
          </a:xfrm>
          <a:prstGeom prst="rect">
            <a:avLst/>
          </a:prstGeom>
        </p:spPr>
      </p:pic>
      <p:pic>
        <p:nvPicPr>
          <p:cNvPr id="32" name="Picture 31">
            <a:extLst>
              <a:ext uri="{FF2B5EF4-FFF2-40B4-BE49-F238E27FC236}">
                <a16:creationId xmlns:a16="http://schemas.microsoft.com/office/drawing/2014/main" id="{93EB50B9-CADA-DF0B-AD5C-035C0BF454A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42294" y="4673133"/>
            <a:ext cx="1468089" cy="1729409"/>
          </a:xfrm>
          <a:prstGeom prst="rect">
            <a:avLst/>
          </a:prstGeom>
        </p:spPr>
      </p:pic>
      <p:sp>
        <p:nvSpPr>
          <p:cNvPr id="33" name="TextBox 32">
            <a:extLst>
              <a:ext uri="{FF2B5EF4-FFF2-40B4-BE49-F238E27FC236}">
                <a16:creationId xmlns:a16="http://schemas.microsoft.com/office/drawing/2014/main" id="{2644D2B2-14C9-A4E4-3B21-EC0CAB62F9F9}"/>
              </a:ext>
            </a:extLst>
          </p:cNvPr>
          <p:cNvSpPr txBox="1"/>
          <p:nvPr/>
        </p:nvSpPr>
        <p:spPr>
          <a:xfrm>
            <a:off x="609600" y="217504"/>
            <a:ext cx="4714345" cy="307777"/>
          </a:xfrm>
          <a:prstGeom prst="rect">
            <a:avLst/>
          </a:prstGeom>
          <a:noFill/>
        </p:spPr>
        <p:txBody>
          <a:bodyPr wrap="square" rtlCol="0">
            <a:spAutoFit/>
          </a:bodyPr>
          <a:lstStyle/>
          <a:p>
            <a:r>
              <a:rPr lang="en-US" sz="1400" b="1" dirty="0">
                <a:solidFill>
                  <a:schemeClr val="accent2"/>
                </a:solidFill>
                <a:latin typeface="Plus Jakarta Sans Medium" pitchFamily="2" charset="77"/>
                <a:cs typeface="Plus Jakarta Sans Medium" pitchFamily="2" charset="77"/>
              </a:rPr>
              <a:t>MORE THAN A PLATFORM</a:t>
            </a:r>
          </a:p>
        </p:txBody>
      </p:sp>
    </p:spTree>
    <p:extLst>
      <p:ext uri="{BB962C8B-B14F-4D97-AF65-F5344CB8AC3E}">
        <p14:creationId xmlns:p14="http://schemas.microsoft.com/office/powerpoint/2010/main" val="2037453240"/>
      </p:ext>
    </p:extLst>
  </p:cSld>
  <p:clrMapOvr>
    <a:masterClrMapping/>
  </p:clrMapOvr>
  <p:transition spd="slow" advClick="0" advTm="12000">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24529-4610-947A-A7C8-97B88F10BF36}"/>
            </a:ext>
          </a:extLst>
        </p:cNvPr>
        <p:cNvGrpSpPr/>
        <p:nvPr/>
      </p:nvGrpSpPr>
      <p:grpSpPr>
        <a:xfrm>
          <a:off x="0" y="0"/>
          <a:ext cx="0" cy="0"/>
          <a:chOff x="0" y="0"/>
          <a:chExt cx="0" cy="0"/>
        </a:xfrm>
      </p:grpSpPr>
      <p:sp>
        <p:nvSpPr>
          <p:cNvPr id="12" name="Text 10">
            <a:extLst>
              <a:ext uri="{FF2B5EF4-FFF2-40B4-BE49-F238E27FC236}">
                <a16:creationId xmlns:a16="http://schemas.microsoft.com/office/drawing/2014/main" id="{3FE33B9D-2E72-1346-321F-4BE850961314}"/>
              </a:ext>
            </a:extLst>
          </p:cNvPr>
          <p:cNvSpPr/>
          <p:nvPr/>
        </p:nvSpPr>
        <p:spPr>
          <a:xfrm>
            <a:off x="5806440" y="1968934"/>
            <a:ext cx="5532120" cy="365760"/>
          </a:xfrm>
          <a:prstGeom prst="rect">
            <a:avLst/>
          </a:prstGeom>
          <a:noFill/>
          <a:ln/>
        </p:spPr>
        <p:txBody>
          <a:bodyPr wrap="square" lIns="0" tIns="0" rIns="0" bIns="0" rtlCol="0" anchor="ctr"/>
          <a:lstStyle/>
          <a:p>
            <a:pPr marL="0" indent="0">
              <a:buNone/>
            </a:pPr>
            <a:endParaRPr lang="en-US" sz="1800" dirty="0"/>
          </a:p>
        </p:txBody>
      </p:sp>
      <p:sp>
        <p:nvSpPr>
          <p:cNvPr id="18" name="Text 15">
            <a:extLst>
              <a:ext uri="{FF2B5EF4-FFF2-40B4-BE49-F238E27FC236}">
                <a16:creationId xmlns:a16="http://schemas.microsoft.com/office/drawing/2014/main" id="{63E5E3ED-750E-307E-753C-645766319CFA}"/>
              </a:ext>
            </a:extLst>
          </p:cNvPr>
          <p:cNvSpPr/>
          <p:nvPr/>
        </p:nvSpPr>
        <p:spPr>
          <a:xfrm>
            <a:off x="5486400" y="6547104"/>
            <a:ext cx="6519672" cy="274320"/>
          </a:xfrm>
          <a:prstGeom prst="rect">
            <a:avLst/>
          </a:prstGeom>
          <a:noFill/>
          <a:ln/>
        </p:spPr>
        <p:txBody>
          <a:bodyPr wrap="square" lIns="0" tIns="0" rIns="0" bIns="0" rtlCol="0" anchor="ctr"/>
          <a:lstStyle/>
          <a:p>
            <a:pPr marL="0" indent="0" algn="r">
              <a:buNone/>
            </a:pPr>
            <a:r>
              <a:rPr lang="en-US" sz="900" dirty="0">
                <a:solidFill>
                  <a:srgbClr val="6C757D"/>
                </a:solidFill>
                <a:latin typeface="Aptos" pitchFamily="34" charset="0"/>
                <a:ea typeface="Aptos" pitchFamily="34" charset="-122"/>
                <a:cs typeface="Aptos" pitchFamily="34" charset="-120"/>
              </a:rPr>
              <a:t>Copyright 2026 Softdocs. Confidential and proprietary.</a:t>
            </a:r>
            <a:endParaRPr lang="en-US" sz="900" dirty="0"/>
          </a:p>
        </p:txBody>
      </p:sp>
      <p:sp>
        <p:nvSpPr>
          <p:cNvPr id="16" name="Shape 0">
            <a:extLst>
              <a:ext uri="{FF2B5EF4-FFF2-40B4-BE49-F238E27FC236}">
                <a16:creationId xmlns:a16="http://schemas.microsoft.com/office/drawing/2014/main" id="{054E080C-F4CD-D2D7-CCF5-B9F4E91C1AF8}"/>
              </a:ext>
            </a:extLst>
          </p:cNvPr>
          <p:cNvSpPr/>
          <p:nvPr/>
        </p:nvSpPr>
        <p:spPr>
          <a:xfrm>
            <a:off x="0" y="0"/>
            <a:ext cx="219456" cy="6858000"/>
          </a:xfrm>
          <a:prstGeom prst="rect">
            <a:avLst/>
          </a:prstGeom>
          <a:solidFill>
            <a:srgbClr val="591D6D"/>
          </a:solidFill>
          <a:ln w="12700">
            <a:solidFill>
              <a:srgbClr val="591D6D"/>
            </a:solidFill>
            <a:prstDash val="solid"/>
          </a:ln>
        </p:spPr>
        <p:txBody>
          <a:bodyPr/>
          <a:lstStyle/>
          <a:p>
            <a:endParaRPr lang="en-US"/>
          </a:p>
        </p:txBody>
      </p:sp>
      <p:sp>
        <p:nvSpPr>
          <p:cNvPr id="3" name="Rectangle 2">
            <a:extLst>
              <a:ext uri="{FF2B5EF4-FFF2-40B4-BE49-F238E27FC236}">
                <a16:creationId xmlns:a16="http://schemas.microsoft.com/office/drawing/2014/main" id="{D427B1DC-D1C1-260D-75F1-E2DA3A10AE08}"/>
              </a:ext>
            </a:extLst>
          </p:cNvPr>
          <p:cNvSpPr/>
          <p:nvPr/>
        </p:nvSpPr>
        <p:spPr>
          <a:xfrm>
            <a:off x="713495" y="1562224"/>
            <a:ext cx="3946427" cy="2453054"/>
          </a:xfrm>
          <a:prstGeom prst="rect">
            <a:avLst/>
          </a:prstGeom>
          <a:solidFill>
            <a:schemeClr val="tx2">
              <a:alpha val="20192"/>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58BC2E7E-ECC0-94F9-A690-E62094623B53}"/>
              </a:ext>
            </a:extLst>
          </p:cNvPr>
          <p:cNvSpPr/>
          <p:nvPr/>
        </p:nvSpPr>
        <p:spPr>
          <a:xfrm>
            <a:off x="713496" y="4035674"/>
            <a:ext cx="3946427" cy="2453054"/>
          </a:xfrm>
          <a:prstGeom prst="rect">
            <a:avLst/>
          </a:prstGeom>
          <a:solidFill>
            <a:schemeClr val="tx2">
              <a:alpha val="20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4277A92-9ABD-B21C-DACC-CA775B9DE6AE}"/>
              </a:ext>
            </a:extLst>
          </p:cNvPr>
          <p:cNvSpPr/>
          <p:nvPr/>
        </p:nvSpPr>
        <p:spPr>
          <a:xfrm>
            <a:off x="4659923" y="1562224"/>
            <a:ext cx="3946427" cy="2453054"/>
          </a:xfrm>
          <a:prstGeom prst="rect">
            <a:avLst/>
          </a:prstGeom>
          <a:solidFill>
            <a:schemeClr val="accent4"/>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1CA3A40-CEBE-A88D-F2C8-249AF326789A}"/>
              </a:ext>
            </a:extLst>
          </p:cNvPr>
          <p:cNvSpPr/>
          <p:nvPr/>
        </p:nvSpPr>
        <p:spPr>
          <a:xfrm>
            <a:off x="4659923" y="4035674"/>
            <a:ext cx="3946427" cy="2453054"/>
          </a:xfrm>
          <a:prstGeom prst="rect">
            <a:avLst/>
          </a:prstGeom>
          <a:solidFill>
            <a:schemeClr val="tx2">
              <a:alpha val="2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32D9B40-6D6B-1225-6AF7-0B58E1A29F82}"/>
              </a:ext>
            </a:extLst>
          </p:cNvPr>
          <p:cNvSpPr txBox="1"/>
          <p:nvPr/>
        </p:nvSpPr>
        <p:spPr>
          <a:xfrm>
            <a:off x="6925201" y="1673097"/>
            <a:ext cx="1515414" cy="341632"/>
          </a:xfrm>
          <a:prstGeom prst="rect">
            <a:avLst/>
          </a:prstGeom>
          <a:noFill/>
        </p:spPr>
        <p:txBody>
          <a:bodyPr wrap="square" rtlCol="0">
            <a:spAutoFit/>
          </a:bodyPr>
          <a:lstStyle/>
          <a:p>
            <a:pPr>
              <a:lnSpc>
                <a:spcPct val="90000"/>
              </a:lnSpc>
              <a:spcAft>
                <a:spcPts val="600"/>
              </a:spcAft>
            </a:pPr>
            <a:r>
              <a:rPr lang="en-US" b="1" dirty="0">
                <a:solidFill>
                  <a:schemeClr val="accent1"/>
                </a:solidFill>
                <a:latin typeface="Plus Jakarta Sans Medium" pitchFamily="2" charset="77"/>
                <a:cs typeface="Plus Jakarta Sans Medium" pitchFamily="2" charset="77"/>
              </a:rPr>
              <a:t>START HERE</a:t>
            </a:r>
          </a:p>
        </p:txBody>
      </p:sp>
      <p:sp>
        <p:nvSpPr>
          <p:cNvPr id="25" name="Oval 24">
            <a:extLst>
              <a:ext uri="{FF2B5EF4-FFF2-40B4-BE49-F238E27FC236}">
                <a16:creationId xmlns:a16="http://schemas.microsoft.com/office/drawing/2014/main" id="{7380D2FE-D0A1-95AD-7576-63B7BAD69A00}"/>
              </a:ext>
            </a:extLst>
          </p:cNvPr>
          <p:cNvSpPr/>
          <p:nvPr/>
        </p:nvSpPr>
        <p:spPr>
          <a:xfrm>
            <a:off x="6096000" y="3015762"/>
            <a:ext cx="322385" cy="316523"/>
          </a:xfrm>
          <a:prstGeom prst="ellipse">
            <a:avLst/>
          </a:prstGeom>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78B44FB-23C2-A635-EF56-E3DF965609C9}"/>
              </a:ext>
            </a:extLst>
          </p:cNvPr>
          <p:cNvSpPr/>
          <p:nvPr/>
        </p:nvSpPr>
        <p:spPr>
          <a:xfrm>
            <a:off x="6969163" y="2334694"/>
            <a:ext cx="322385" cy="316523"/>
          </a:xfrm>
          <a:prstGeom prst="ellipse">
            <a:avLst/>
          </a:prstGeom>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986788A-633C-AB0B-05CD-878E585B3704}"/>
              </a:ext>
            </a:extLst>
          </p:cNvPr>
          <p:cNvSpPr/>
          <p:nvPr/>
        </p:nvSpPr>
        <p:spPr>
          <a:xfrm>
            <a:off x="5773615" y="5137514"/>
            <a:ext cx="322385" cy="316523"/>
          </a:xfrm>
          <a:prstGeom prst="ellipse">
            <a:avLst/>
          </a:prstGeom>
          <a:solidFill>
            <a:schemeClr val="accent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08A4721D-B229-44D9-67BA-AF2FE4566751}"/>
              </a:ext>
            </a:extLst>
          </p:cNvPr>
          <p:cNvSpPr/>
          <p:nvPr/>
        </p:nvSpPr>
        <p:spPr>
          <a:xfrm>
            <a:off x="2404768" y="2765726"/>
            <a:ext cx="322385" cy="316523"/>
          </a:xfrm>
          <a:prstGeom prst="ellipse">
            <a:avLst/>
          </a:prstGeom>
          <a:solidFill>
            <a:schemeClr val="accent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D1AEE3EC-3A2C-00DE-F022-CAD001EDD792}"/>
              </a:ext>
            </a:extLst>
          </p:cNvPr>
          <p:cNvSpPr/>
          <p:nvPr/>
        </p:nvSpPr>
        <p:spPr>
          <a:xfrm>
            <a:off x="1447007" y="1925785"/>
            <a:ext cx="322385" cy="316523"/>
          </a:xfrm>
          <a:prstGeom prst="ellipse">
            <a:avLst/>
          </a:prstGeom>
          <a:solidFill>
            <a:schemeClr val="accent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76EC24D9-6082-74E5-627E-22432B628C81}"/>
              </a:ext>
            </a:extLst>
          </p:cNvPr>
          <p:cNvSpPr txBox="1"/>
          <p:nvPr/>
        </p:nvSpPr>
        <p:spPr>
          <a:xfrm>
            <a:off x="6121116" y="3042068"/>
            <a:ext cx="272152" cy="286232"/>
          </a:xfrm>
          <a:prstGeom prst="rect">
            <a:avLst/>
          </a:prstGeom>
          <a:noFill/>
        </p:spPr>
        <p:txBody>
          <a:bodyPr wrap="square" rtlCol="0">
            <a:spAutoFit/>
          </a:bodyPr>
          <a:lstStyle/>
          <a:p>
            <a:pPr>
              <a:lnSpc>
                <a:spcPct val="90000"/>
              </a:lnSpc>
              <a:spcAft>
                <a:spcPts val="600"/>
              </a:spcAft>
            </a:pPr>
            <a:r>
              <a:rPr lang="en-US" sz="1400" b="1" dirty="0">
                <a:solidFill>
                  <a:schemeClr val="bg2"/>
                </a:solidFill>
                <a:latin typeface="Plus Jakarta Sans Medium" pitchFamily="2" charset="77"/>
                <a:cs typeface="Plus Jakarta Sans Medium" pitchFamily="2" charset="77"/>
              </a:rPr>
              <a:t>1</a:t>
            </a:r>
          </a:p>
        </p:txBody>
      </p:sp>
      <p:sp>
        <p:nvSpPr>
          <p:cNvPr id="34" name="TextBox 33">
            <a:extLst>
              <a:ext uri="{FF2B5EF4-FFF2-40B4-BE49-F238E27FC236}">
                <a16:creationId xmlns:a16="http://schemas.microsoft.com/office/drawing/2014/main" id="{4EED25DC-6915-3606-BFD1-E4F7FE01B6CF}"/>
              </a:ext>
            </a:extLst>
          </p:cNvPr>
          <p:cNvSpPr txBox="1"/>
          <p:nvPr/>
        </p:nvSpPr>
        <p:spPr>
          <a:xfrm>
            <a:off x="6994279" y="2364985"/>
            <a:ext cx="272152" cy="286232"/>
          </a:xfrm>
          <a:prstGeom prst="rect">
            <a:avLst/>
          </a:prstGeom>
          <a:noFill/>
        </p:spPr>
        <p:txBody>
          <a:bodyPr wrap="square" rtlCol="0">
            <a:spAutoFit/>
          </a:bodyPr>
          <a:lstStyle/>
          <a:p>
            <a:pPr>
              <a:lnSpc>
                <a:spcPct val="90000"/>
              </a:lnSpc>
              <a:spcAft>
                <a:spcPts val="600"/>
              </a:spcAft>
            </a:pPr>
            <a:r>
              <a:rPr lang="en-US" sz="1400" b="1" dirty="0">
                <a:solidFill>
                  <a:schemeClr val="bg2"/>
                </a:solidFill>
                <a:latin typeface="Plus Jakarta Sans Medium" pitchFamily="2" charset="77"/>
                <a:cs typeface="Plus Jakarta Sans Medium" pitchFamily="2" charset="77"/>
              </a:rPr>
              <a:t>2</a:t>
            </a:r>
          </a:p>
        </p:txBody>
      </p:sp>
      <p:sp>
        <p:nvSpPr>
          <p:cNvPr id="35" name="TextBox 34">
            <a:extLst>
              <a:ext uri="{FF2B5EF4-FFF2-40B4-BE49-F238E27FC236}">
                <a16:creationId xmlns:a16="http://schemas.microsoft.com/office/drawing/2014/main" id="{702EBACA-B30F-118D-0C88-7560E04CC0B1}"/>
              </a:ext>
            </a:extLst>
          </p:cNvPr>
          <p:cNvSpPr txBox="1"/>
          <p:nvPr/>
        </p:nvSpPr>
        <p:spPr>
          <a:xfrm>
            <a:off x="5796211" y="5152659"/>
            <a:ext cx="272152" cy="286232"/>
          </a:xfrm>
          <a:prstGeom prst="rect">
            <a:avLst/>
          </a:prstGeom>
          <a:noFill/>
        </p:spPr>
        <p:txBody>
          <a:bodyPr wrap="square" rtlCol="0">
            <a:spAutoFit/>
          </a:bodyPr>
          <a:lstStyle/>
          <a:p>
            <a:pPr>
              <a:lnSpc>
                <a:spcPct val="90000"/>
              </a:lnSpc>
              <a:spcAft>
                <a:spcPts val="600"/>
              </a:spcAft>
            </a:pPr>
            <a:r>
              <a:rPr lang="en-US" sz="1400" b="1" dirty="0">
                <a:solidFill>
                  <a:schemeClr val="bg2"/>
                </a:solidFill>
                <a:latin typeface="Plus Jakarta Sans Medium" pitchFamily="2" charset="77"/>
                <a:cs typeface="Plus Jakarta Sans Medium" pitchFamily="2" charset="77"/>
              </a:rPr>
              <a:t>3</a:t>
            </a:r>
          </a:p>
        </p:txBody>
      </p:sp>
      <p:sp>
        <p:nvSpPr>
          <p:cNvPr id="36" name="TextBox 35">
            <a:extLst>
              <a:ext uri="{FF2B5EF4-FFF2-40B4-BE49-F238E27FC236}">
                <a16:creationId xmlns:a16="http://schemas.microsoft.com/office/drawing/2014/main" id="{327C2D7F-C0DE-0A2D-600F-C9C9AAE83E27}"/>
              </a:ext>
            </a:extLst>
          </p:cNvPr>
          <p:cNvSpPr txBox="1"/>
          <p:nvPr/>
        </p:nvSpPr>
        <p:spPr>
          <a:xfrm>
            <a:off x="2414556" y="2788751"/>
            <a:ext cx="272152" cy="286232"/>
          </a:xfrm>
          <a:prstGeom prst="rect">
            <a:avLst/>
          </a:prstGeom>
          <a:noFill/>
        </p:spPr>
        <p:txBody>
          <a:bodyPr wrap="square" rtlCol="0">
            <a:spAutoFit/>
          </a:bodyPr>
          <a:lstStyle/>
          <a:p>
            <a:pPr>
              <a:lnSpc>
                <a:spcPct val="90000"/>
              </a:lnSpc>
              <a:spcAft>
                <a:spcPts val="600"/>
              </a:spcAft>
            </a:pPr>
            <a:r>
              <a:rPr lang="en-US" sz="1400" b="1" dirty="0">
                <a:solidFill>
                  <a:schemeClr val="bg2"/>
                </a:solidFill>
                <a:latin typeface="Plus Jakarta Sans Medium" pitchFamily="2" charset="77"/>
                <a:cs typeface="Plus Jakarta Sans Medium" pitchFamily="2" charset="77"/>
              </a:rPr>
              <a:t>4</a:t>
            </a:r>
          </a:p>
        </p:txBody>
      </p:sp>
      <p:sp>
        <p:nvSpPr>
          <p:cNvPr id="37" name="TextBox 36">
            <a:extLst>
              <a:ext uri="{FF2B5EF4-FFF2-40B4-BE49-F238E27FC236}">
                <a16:creationId xmlns:a16="http://schemas.microsoft.com/office/drawing/2014/main" id="{B857A261-C8FD-C4EC-6C0D-47D94FEE62B2}"/>
              </a:ext>
            </a:extLst>
          </p:cNvPr>
          <p:cNvSpPr txBox="1"/>
          <p:nvPr/>
        </p:nvSpPr>
        <p:spPr>
          <a:xfrm>
            <a:off x="1457529" y="1939064"/>
            <a:ext cx="272152" cy="286232"/>
          </a:xfrm>
          <a:prstGeom prst="rect">
            <a:avLst/>
          </a:prstGeom>
          <a:noFill/>
        </p:spPr>
        <p:txBody>
          <a:bodyPr wrap="square" rtlCol="0">
            <a:spAutoFit/>
          </a:bodyPr>
          <a:lstStyle/>
          <a:p>
            <a:pPr>
              <a:lnSpc>
                <a:spcPct val="90000"/>
              </a:lnSpc>
              <a:spcAft>
                <a:spcPts val="600"/>
              </a:spcAft>
            </a:pPr>
            <a:r>
              <a:rPr lang="en-US" sz="1400" b="1" dirty="0">
                <a:solidFill>
                  <a:schemeClr val="bg2"/>
                </a:solidFill>
                <a:latin typeface="Plus Jakarta Sans Medium" pitchFamily="2" charset="77"/>
                <a:cs typeface="Plus Jakarta Sans Medium" pitchFamily="2" charset="77"/>
              </a:rPr>
              <a:t>5</a:t>
            </a:r>
          </a:p>
        </p:txBody>
      </p:sp>
      <p:sp>
        <p:nvSpPr>
          <p:cNvPr id="38" name="Oval 37">
            <a:extLst>
              <a:ext uri="{FF2B5EF4-FFF2-40B4-BE49-F238E27FC236}">
                <a16:creationId xmlns:a16="http://schemas.microsoft.com/office/drawing/2014/main" id="{2DBB9DE0-5774-DAB3-F7E7-4D68A807CB2E}"/>
              </a:ext>
            </a:extLst>
          </p:cNvPr>
          <p:cNvSpPr/>
          <p:nvPr/>
        </p:nvSpPr>
        <p:spPr>
          <a:xfrm>
            <a:off x="9038668" y="2043023"/>
            <a:ext cx="351692" cy="364545"/>
          </a:xfrm>
          <a:prstGeom prst="ellipse">
            <a:avLst/>
          </a:prstGeom>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7F506567-E361-5215-5EE4-DCDC1C86F0C4}"/>
              </a:ext>
            </a:extLst>
          </p:cNvPr>
          <p:cNvSpPr/>
          <p:nvPr/>
        </p:nvSpPr>
        <p:spPr>
          <a:xfrm>
            <a:off x="9038668" y="3082249"/>
            <a:ext cx="351692" cy="364545"/>
          </a:xfrm>
          <a:prstGeom prst="ellipse">
            <a:avLst/>
          </a:prstGeom>
          <a:solidFill>
            <a:schemeClr val="accent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a:extLst>
              <a:ext uri="{FF2B5EF4-FFF2-40B4-BE49-F238E27FC236}">
                <a16:creationId xmlns:a16="http://schemas.microsoft.com/office/drawing/2014/main" id="{02A3B3EA-7E25-C4F3-97CF-5FF928217838}"/>
              </a:ext>
            </a:extLst>
          </p:cNvPr>
          <p:cNvSpPr txBox="1"/>
          <p:nvPr/>
        </p:nvSpPr>
        <p:spPr>
          <a:xfrm>
            <a:off x="9390360" y="2052565"/>
            <a:ext cx="2153718" cy="612475"/>
          </a:xfrm>
          <a:prstGeom prst="rect">
            <a:avLst/>
          </a:prstGeom>
          <a:noFill/>
        </p:spPr>
        <p:txBody>
          <a:bodyPr wrap="square" rtlCol="0">
            <a:spAutoFit/>
          </a:bodyPr>
          <a:lstStyle/>
          <a:p>
            <a:pPr>
              <a:lnSpc>
                <a:spcPct val="90000"/>
              </a:lnSpc>
              <a:spcAft>
                <a:spcPts val="600"/>
              </a:spcAft>
            </a:pPr>
            <a:r>
              <a:rPr lang="en-US" sz="1600" dirty="0">
                <a:latin typeface="Plus Jakarta Sans Medium" pitchFamily="2" charset="77"/>
                <a:cs typeface="Plus Jakarta Sans Medium" pitchFamily="2" charset="77"/>
              </a:rPr>
              <a:t>1. Retyping data</a:t>
            </a:r>
          </a:p>
          <a:p>
            <a:pPr>
              <a:lnSpc>
                <a:spcPct val="90000"/>
              </a:lnSpc>
              <a:spcAft>
                <a:spcPts val="600"/>
              </a:spcAft>
            </a:pPr>
            <a:r>
              <a:rPr lang="en-US" sz="1600" dirty="0">
                <a:latin typeface="Plus Jakarta Sans Medium" pitchFamily="2" charset="77"/>
                <a:cs typeface="Plus Jakarta Sans Medium" pitchFamily="2" charset="77"/>
              </a:rPr>
              <a:t>2. Stalled approvals</a:t>
            </a:r>
          </a:p>
        </p:txBody>
      </p:sp>
      <p:sp>
        <p:nvSpPr>
          <p:cNvPr id="41" name="TextBox 40">
            <a:extLst>
              <a:ext uri="{FF2B5EF4-FFF2-40B4-BE49-F238E27FC236}">
                <a16:creationId xmlns:a16="http://schemas.microsoft.com/office/drawing/2014/main" id="{FA0FC283-B734-D76D-6D48-582987554AA6}"/>
              </a:ext>
            </a:extLst>
          </p:cNvPr>
          <p:cNvSpPr txBox="1"/>
          <p:nvPr/>
        </p:nvSpPr>
        <p:spPr>
          <a:xfrm>
            <a:off x="9413441" y="3042068"/>
            <a:ext cx="2592631" cy="911019"/>
          </a:xfrm>
          <a:prstGeom prst="rect">
            <a:avLst/>
          </a:prstGeom>
          <a:noFill/>
        </p:spPr>
        <p:txBody>
          <a:bodyPr wrap="square" rtlCol="0">
            <a:spAutoFit/>
          </a:bodyPr>
          <a:lstStyle/>
          <a:p>
            <a:pPr>
              <a:lnSpc>
                <a:spcPct val="90000"/>
              </a:lnSpc>
              <a:spcAft>
                <a:spcPts val="600"/>
              </a:spcAft>
            </a:pPr>
            <a:r>
              <a:rPr lang="en-US" sz="1600" dirty="0">
                <a:latin typeface="Plus Jakarta Sans Medium" pitchFamily="2" charset="77"/>
                <a:cs typeface="Plus Jakarta Sans Medium" pitchFamily="2" charset="77"/>
              </a:rPr>
              <a:t>3. “Did this go through?”</a:t>
            </a:r>
          </a:p>
          <a:p>
            <a:pPr>
              <a:lnSpc>
                <a:spcPct val="90000"/>
              </a:lnSpc>
              <a:spcAft>
                <a:spcPts val="600"/>
              </a:spcAft>
            </a:pPr>
            <a:r>
              <a:rPr lang="en-US" sz="1600" dirty="0">
                <a:latin typeface="Plus Jakarta Sans Medium" pitchFamily="2" charset="77"/>
                <a:cs typeface="Plus Jakarta Sans Medium" pitchFamily="2" charset="77"/>
              </a:rPr>
              <a:t>4. Duplicate Docs</a:t>
            </a:r>
          </a:p>
          <a:p>
            <a:pPr>
              <a:lnSpc>
                <a:spcPct val="90000"/>
              </a:lnSpc>
              <a:spcAft>
                <a:spcPts val="600"/>
              </a:spcAft>
            </a:pPr>
            <a:r>
              <a:rPr lang="en-US" sz="1600" dirty="0">
                <a:latin typeface="Plus Jakarta Sans Medium" pitchFamily="2" charset="77"/>
                <a:cs typeface="Plus Jakarta Sans Medium" pitchFamily="2" charset="77"/>
              </a:rPr>
              <a:t>5. Spreadsheets</a:t>
            </a:r>
          </a:p>
        </p:txBody>
      </p:sp>
      <p:cxnSp>
        <p:nvCxnSpPr>
          <p:cNvPr id="43" name="Straight Connector 42">
            <a:extLst>
              <a:ext uri="{FF2B5EF4-FFF2-40B4-BE49-F238E27FC236}">
                <a16:creationId xmlns:a16="http://schemas.microsoft.com/office/drawing/2014/main" id="{15831DBE-FF57-CB5E-3AFE-D6FC24FF3C21}"/>
              </a:ext>
            </a:extLst>
          </p:cNvPr>
          <p:cNvCxnSpPr/>
          <p:nvPr/>
        </p:nvCxnSpPr>
        <p:spPr>
          <a:xfrm>
            <a:off x="9126415" y="4360985"/>
            <a:ext cx="2725616" cy="0"/>
          </a:xfrm>
          <a:prstGeom prst="line">
            <a:avLst/>
          </a:prstGeom>
          <a:ln>
            <a:solidFill>
              <a:schemeClr val="tx2">
                <a:alpha val="50000"/>
              </a:schemeClr>
            </a:solidFill>
          </a:ln>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C2DA9417-34E1-7469-0D2D-99B53BB65C1C}"/>
              </a:ext>
            </a:extLst>
          </p:cNvPr>
          <p:cNvSpPr txBox="1"/>
          <p:nvPr/>
        </p:nvSpPr>
        <p:spPr>
          <a:xfrm>
            <a:off x="9214514" y="4721893"/>
            <a:ext cx="2791558" cy="1055674"/>
          </a:xfrm>
          <a:prstGeom prst="rect">
            <a:avLst/>
          </a:prstGeom>
          <a:noFill/>
        </p:spPr>
        <p:txBody>
          <a:bodyPr wrap="square" rtlCol="0">
            <a:spAutoFit/>
          </a:bodyPr>
          <a:lstStyle/>
          <a:p>
            <a:pPr>
              <a:lnSpc>
                <a:spcPct val="90000"/>
              </a:lnSpc>
              <a:spcAft>
                <a:spcPts val="600"/>
              </a:spcAft>
            </a:pPr>
            <a:r>
              <a:rPr lang="en-US" sz="1600" dirty="0">
                <a:solidFill>
                  <a:schemeClr val="bg1">
                    <a:lumMod val="50000"/>
                  </a:schemeClr>
                </a:solidFill>
                <a:latin typeface="Plus Jakarta Sans Medium" pitchFamily="2" charset="77"/>
                <a:cs typeface="Plus Jakarta Sans Medium" pitchFamily="2" charset="77"/>
              </a:rPr>
              <a:t>X-axis: how often it happens</a:t>
            </a:r>
          </a:p>
          <a:p>
            <a:pPr>
              <a:lnSpc>
                <a:spcPct val="90000"/>
              </a:lnSpc>
              <a:spcAft>
                <a:spcPts val="600"/>
              </a:spcAft>
            </a:pPr>
            <a:r>
              <a:rPr lang="en-US" sz="1600" dirty="0">
                <a:solidFill>
                  <a:schemeClr val="bg1">
                    <a:lumMod val="50000"/>
                  </a:schemeClr>
                </a:solidFill>
                <a:latin typeface="Plus Jakarta Sans Medium" pitchFamily="2" charset="77"/>
                <a:cs typeface="Plus Jakarta Sans Medium" pitchFamily="2" charset="77"/>
              </a:rPr>
              <a:t>Y-axis: how risky or visible the pain is</a:t>
            </a:r>
          </a:p>
        </p:txBody>
      </p:sp>
      <p:sp>
        <p:nvSpPr>
          <p:cNvPr id="46" name="Title 1">
            <a:extLst>
              <a:ext uri="{FF2B5EF4-FFF2-40B4-BE49-F238E27FC236}">
                <a16:creationId xmlns:a16="http://schemas.microsoft.com/office/drawing/2014/main" id="{2965FE7C-1A5F-D8DC-B7D8-28CC01AD14B6}"/>
              </a:ext>
            </a:extLst>
          </p:cNvPr>
          <p:cNvSpPr txBox="1">
            <a:spLocks/>
          </p:cNvSpPr>
          <p:nvPr/>
        </p:nvSpPr>
        <p:spPr>
          <a:xfrm>
            <a:off x="618590" y="735999"/>
            <a:ext cx="10972800" cy="1022611"/>
          </a:xfrm>
          <a:prstGeom prst="rect">
            <a:avLst/>
          </a:prstGeom>
        </p:spPr>
        <p:txBody>
          <a:bodyPr/>
          <a:lstStyle>
            <a:lvl1pPr algn="l" defTabSz="914400" rtl="0" eaLnBrk="1" latinLnBrk="0" hangingPunct="1">
              <a:lnSpc>
                <a:spcPct val="90000"/>
              </a:lnSpc>
              <a:spcBef>
                <a:spcPct val="0"/>
              </a:spcBef>
              <a:buNone/>
              <a:defRPr sz="4400" b="1" i="0" kern="1200" spc="-150" baseline="0">
                <a:solidFill>
                  <a:schemeClr val="accent3"/>
                </a:solidFill>
                <a:latin typeface="Plus Jakarta Sans ExtraBold" pitchFamily="2" charset="77"/>
                <a:ea typeface="+mj-ea"/>
                <a:cs typeface="Plus Jakarta Sans ExtraBold" pitchFamily="2" charset="77"/>
              </a:defRPr>
            </a:lvl1pPr>
          </a:lstStyle>
          <a:p>
            <a:r>
              <a:rPr lang="en-US" dirty="0"/>
              <a:t>Score it. Start where it counts.</a:t>
            </a:r>
          </a:p>
        </p:txBody>
      </p:sp>
      <p:sp>
        <p:nvSpPr>
          <p:cNvPr id="47" name="TextBox 46">
            <a:extLst>
              <a:ext uri="{FF2B5EF4-FFF2-40B4-BE49-F238E27FC236}">
                <a16:creationId xmlns:a16="http://schemas.microsoft.com/office/drawing/2014/main" id="{4F7CF4B2-DF82-1847-EAD1-2769903C76FE}"/>
              </a:ext>
            </a:extLst>
          </p:cNvPr>
          <p:cNvSpPr txBox="1"/>
          <p:nvPr/>
        </p:nvSpPr>
        <p:spPr>
          <a:xfrm>
            <a:off x="618590" y="288155"/>
            <a:ext cx="4714345" cy="307777"/>
          </a:xfrm>
          <a:prstGeom prst="rect">
            <a:avLst/>
          </a:prstGeom>
          <a:noFill/>
        </p:spPr>
        <p:txBody>
          <a:bodyPr wrap="square" rtlCol="0">
            <a:spAutoFit/>
          </a:bodyPr>
          <a:lstStyle/>
          <a:p>
            <a:r>
              <a:rPr lang="en-US" sz="1400" b="1" dirty="0">
                <a:solidFill>
                  <a:schemeClr val="accent2"/>
                </a:solidFill>
                <a:latin typeface="Plus Jakarta Sans Medium" pitchFamily="2" charset="77"/>
                <a:cs typeface="Plus Jakarta Sans Medium" pitchFamily="2" charset="77"/>
              </a:rPr>
              <a:t>FINDING THE ONE THING WORTH FIXING FIRST</a:t>
            </a:r>
          </a:p>
        </p:txBody>
      </p:sp>
    </p:spTree>
    <p:extLst>
      <p:ext uri="{BB962C8B-B14F-4D97-AF65-F5344CB8AC3E}">
        <p14:creationId xmlns:p14="http://schemas.microsoft.com/office/powerpoint/2010/main" val="47072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569D485F-26F7-38CA-5867-05C6A8AE195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BDBF048-C72A-D178-F107-B2F09B0C8CD5}"/>
              </a:ext>
            </a:extLst>
          </p:cNvPr>
          <p:cNvSpPr>
            <a:spLocks noGrp="1"/>
          </p:cNvSpPr>
          <p:nvPr>
            <p:ph type="title" idx="4294967295"/>
          </p:nvPr>
        </p:nvSpPr>
        <p:spPr>
          <a:xfrm>
            <a:off x="405114" y="0"/>
            <a:ext cx="10972800" cy="3208450"/>
          </a:xfrm>
        </p:spPr>
        <p:txBody>
          <a:bodyPr anchor="ctr">
            <a:normAutofit/>
          </a:bodyPr>
          <a:lstStyle/>
          <a:p>
            <a:pPr>
              <a:lnSpc>
                <a:spcPct val="85000"/>
              </a:lnSpc>
            </a:pPr>
            <a:r>
              <a:rPr lang="en-US" sz="6000" dirty="0">
                <a:solidFill>
                  <a:schemeClr val="bg1"/>
                </a:solidFill>
              </a:rPr>
              <a:t>Pick one thing.</a:t>
            </a:r>
            <a:br>
              <a:rPr lang="en-US" sz="6000" dirty="0">
                <a:solidFill>
                  <a:schemeClr val="bg1"/>
                </a:solidFill>
              </a:rPr>
            </a:br>
            <a:r>
              <a:rPr lang="en-US" sz="6000" dirty="0">
                <a:solidFill>
                  <a:schemeClr val="bg1"/>
                </a:solidFill>
              </a:rPr>
              <a:t>Start there.</a:t>
            </a:r>
          </a:p>
        </p:txBody>
      </p:sp>
      <p:pic>
        <p:nvPicPr>
          <p:cNvPr id="15" name="Picture 14">
            <a:extLst>
              <a:ext uri="{FF2B5EF4-FFF2-40B4-BE49-F238E27FC236}">
                <a16:creationId xmlns:a16="http://schemas.microsoft.com/office/drawing/2014/main" id="{B886B0E8-2DEE-9C1C-F82B-EA51308A9F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1093" y="5349658"/>
            <a:ext cx="1069848" cy="1069848"/>
          </a:xfrm>
          <a:prstGeom prst="rect">
            <a:avLst/>
          </a:prstGeom>
        </p:spPr>
      </p:pic>
      <p:pic>
        <p:nvPicPr>
          <p:cNvPr id="19" name="Picture 18">
            <a:extLst>
              <a:ext uri="{FF2B5EF4-FFF2-40B4-BE49-F238E27FC236}">
                <a16:creationId xmlns:a16="http://schemas.microsoft.com/office/drawing/2014/main" id="{328C7949-2709-C9E0-D1F3-996D90A35A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0941" y="83"/>
            <a:ext cx="1069848" cy="1069848"/>
          </a:xfrm>
          <a:prstGeom prst="rect">
            <a:avLst/>
          </a:prstGeom>
        </p:spPr>
      </p:pic>
      <p:pic>
        <p:nvPicPr>
          <p:cNvPr id="21" name="Picture 20">
            <a:extLst>
              <a:ext uri="{FF2B5EF4-FFF2-40B4-BE49-F238E27FC236}">
                <a16:creationId xmlns:a16="http://schemas.microsoft.com/office/drawing/2014/main" id="{E5A1AB94-2106-E685-312D-1A3ACF2F65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11933" y="3210046"/>
            <a:ext cx="1069848" cy="1069848"/>
          </a:xfrm>
          <a:prstGeom prst="rect">
            <a:avLst/>
          </a:prstGeom>
        </p:spPr>
      </p:pic>
      <p:pic>
        <p:nvPicPr>
          <p:cNvPr id="25" name="Picture 24">
            <a:extLst>
              <a:ext uri="{FF2B5EF4-FFF2-40B4-BE49-F238E27FC236}">
                <a16:creationId xmlns:a16="http://schemas.microsoft.com/office/drawing/2014/main" id="{CE8D3457-397E-7A94-248F-602020D38D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22152" y="5349909"/>
            <a:ext cx="1069848" cy="1069848"/>
          </a:xfrm>
          <a:prstGeom prst="rect">
            <a:avLst/>
          </a:prstGeom>
        </p:spPr>
      </p:pic>
      <p:pic>
        <p:nvPicPr>
          <p:cNvPr id="17" name="Picture 16">
            <a:extLst>
              <a:ext uri="{FF2B5EF4-FFF2-40B4-BE49-F238E27FC236}">
                <a16:creationId xmlns:a16="http://schemas.microsoft.com/office/drawing/2014/main" id="{C35DA59A-8868-2885-0E8D-EDF049599E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51969" y="3210046"/>
            <a:ext cx="1070015" cy="1070015"/>
          </a:xfrm>
          <a:prstGeom prst="rect">
            <a:avLst/>
          </a:prstGeom>
        </p:spPr>
      </p:pic>
      <p:pic>
        <p:nvPicPr>
          <p:cNvPr id="23" name="Picture 22">
            <a:extLst>
              <a:ext uri="{FF2B5EF4-FFF2-40B4-BE49-F238E27FC236}">
                <a16:creationId xmlns:a16="http://schemas.microsoft.com/office/drawing/2014/main" id="{89128429-3C31-73E5-2740-A77CCD09E4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81954" y="2140031"/>
            <a:ext cx="1070015" cy="1070015"/>
          </a:xfrm>
          <a:prstGeom prst="rect">
            <a:avLst/>
          </a:prstGeom>
        </p:spPr>
      </p:pic>
      <p:pic>
        <p:nvPicPr>
          <p:cNvPr id="27" name="Picture 26">
            <a:extLst>
              <a:ext uri="{FF2B5EF4-FFF2-40B4-BE49-F238E27FC236}">
                <a16:creationId xmlns:a16="http://schemas.microsoft.com/office/drawing/2014/main" id="{3D2A2788-16EF-8D00-E9B3-D9DF5400B1F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21985" y="4280062"/>
            <a:ext cx="1070015" cy="1070015"/>
          </a:xfrm>
          <a:prstGeom prst="rect">
            <a:avLst/>
          </a:prstGeom>
        </p:spPr>
      </p:pic>
      <p:pic>
        <p:nvPicPr>
          <p:cNvPr id="29" name="Picture 28">
            <a:extLst>
              <a:ext uri="{FF2B5EF4-FFF2-40B4-BE49-F238E27FC236}">
                <a16:creationId xmlns:a16="http://schemas.microsoft.com/office/drawing/2014/main" id="{938B408C-A68A-698B-C8F3-FA0A1CA08BB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51969" y="5350079"/>
            <a:ext cx="1070015" cy="1070015"/>
          </a:xfrm>
          <a:prstGeom prst="rect">
            <a:avLst/>
          </a:prstGeom>
        </p:spPr>
      </p:pic>
      <p:pic>
        <p:nvPicPr>
          <p:cNvPr id="31" name="Picture 30">
            <a:extLst>
              <a:ext uri="{FF2B5EF4-FFF2-40B4-BE49-F238E27FC236}">
                <a16:creationId xmlns:a16="http://schemas.microsoft.com/office/drawing/2014/main" id="{137BF221-511D-4D28-6B12-05318106467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051969" y="2140031"/>
            <a:ext cx="1070015" cy="1070015"/>
          </a:xfrm>
          <a:prstGeom prst="rect">
            <a:avLst/>
          </a:prstGeom>
        </p:spPr>
      </p:pic>
      <p:pic>
        <p:nvPicPr>
          <p:cNvPr id="33" name="Picture 32">
            <a:extLst>
              <a:ext uri="{FF2B5EF4-FFF2-40B4-BE49-F238E27FC236}">
                <a16:creationId xmlns:a16="http://schemas.microsoft.com/office/drawing/2014/main" id="{C68402CF-6C0B-3CCF-A414-69664C20BE6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121985" y="2140031"/>
            <a:ext cx="1070015" cy="1070015"/>
          </a:xfrm>
          <a:prstGeom prst="rect">
            <a:avLst/>
          </a:prstGeom>
        </p:spPr>
      </p:pic>
      <p:pic>
        <p:nvPicPr>
          <p:cNvPr id="35" name="Picture 34">
            <a:extLst>
              <a:ext uri="{FF2B5EF4-FFF2-40B4-BE49-F238E27FC236}">
                <a16:creationId xmlns:a16="http://schemas.microsoft.com/office/drawing/2014/main" id="{7E504BB8-6D84-DDBF-9E03-BB0BC24AFF7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981615" y="4279977"/>
            <a:ext cx="1070015" cy="1070015"/>
          </a:xfrm>
          <a:prstGeom prst="rect">
            <a:avLst/>
          </a:prstGeom>
        </p:spPr>
      </p:pic>
      <p:pic>
        <p:nvPicPr>
          <p:cNvPr id="37" name="Picture 36">
            <a:extLst>
              <a:ext uri="{FF2B5EF4-FFF2-40B4-BE49-F238E27FC236}">
                <a16:creationId xmlns:a16="http://schemas.microsoft.com/office/drawing/2014/main" id="{E07DA280-86C2-ED8C-E38A-190BDC7E97E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121985" y="1070015"/>
            <a:ext cx="1070015" cy="1070015"/>
          </a:xfrm>
          <a:prstGeom prst="rect">
            <a:avLst/>
          </a:prstGeom>
        </p:spPr>
      </p:pic>
      <p:pic>
        <p:nvPicPr>
          <p:cNvPr id="39" name="Picture 38">
            <a:extLst>
              <a:ext uri="{FF2B5EF4-FFF2-40B4-BE49-F238E27FC236}">
                <a16:creationId xmlns:a16="http://schemas.microsoft.com/office/drawing/2014/main" id="{4E2A6CC4-8898-81C3-DFFD-601539B9E46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121985" y="0"/>
            <a:ext cx="1070015" cy="1070015"/>
          </a:xfrm>
          <a:prstGeom prst="rect">
            <a:avLst/>
          </a:prstGeom>
        </p:spPr>
      </p:pic>
      <p:pic>
        <p:nvPicPr>
          <p:cNvPr id="42" name="Picture 41">
            <a:extLst>
              <a:ext uri="{FF2B5EF4-FFF2-40B4-BE49-F238E27FC236}">
                <a16:creationId xmlns:a16="http://schemas.microsoft.com/office/drawing/2014/main" id="{1680FEB5-1A6E-C84F-1B84-114BB6F3311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981951" y="3210213"/>
            <a:ext cx="1069848" cy="1069848"/>
          </a:xfrm>
          <a:prstGeom prst="rect">
            <a:avLst/>
          </a:prstGeom>
        </p:spPr>
      </p:pic>
      <p:pic>
        <p:nvPicPr>
          <p:cNvPr id="44" name="Picture 43">
            <a:extLst>
              <a:ext uri="{FF2B5EF4-FFF2-40B4-BE49-F238E27FC236}">
                <a16:creationId xmlns:a16="http://schemas.microsoft.com/office/drawing/2014/main" id="{16B6B03E-268A-B474-FDDC-DACC5660747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051968" y="4280061"/>
            <a:ext cx="1069848" cy="1069848"/>
          </a:xfrm>
          <a:prstGeom prst="rect">
            <a:avLst/>
          </a:prstGeom>
        </p:spPr>
      </p:pic>
      <p:pic>
        <p:nvPicPr>
          <p:cNvPr id="46" name="Picture 45">
            <a:extLst>
              <a:ext uri="{FF2B5EF4-FFF2-40B4-BE49-F238E27FC236}">
                <a16:creationId xmlns:a16="http://schemas.microsoft.com/office/drawing/2014/main" id="{92F4ED13-9F01-8AFE-99E7-20F61BE37DC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051799" y="1070098"/>
            <a:ext cx="1069848" cy="1069848"/>
          </a:xfrm>
          <a:prstGeom prst="rect">
            <a:avLst/>
          </a:prstGeom>
        </p:spPr>
      </p:pic>
      <p:pic>
        <p:nvPicPr>
          <p:cNvPr id="48" name="Picture 47">
            <a:extLst>
              <a:ext uri="{FF2B5EF4-FFF2-40B4-BE49-F238E27FC236}">
                <a16:creationId xmlns:a16="http://schemas.microsoft.com/office/drawing/2014/main" id="{19889ECC-B6A0-076F-5572-A43B3462726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840908" y="4279643"/>
            <a:ext cx="1069848" cy="1069848"/>
          </a:xfrm>
          <a:prstGeom prst="rect">
            <a:avLst/>
          </a:prstGeom>
        </p:spPr>
      </p:pic>
      <p:sp>
        <p:nvSpPr>
          <p:cNvPr id="50" name="Rectangle 49">
            <a:extLst>
              <a:ext uri="{FF2B5EF4-FFF2-40B4-BE49-F238E27FC236}">
                <a16:creationId xmlns:a16="http://schemas.microsoft.com/office/drawing/2014/main" id="{81572E92-C1BA-14CB-0EE4-792FEE679B2D}"/>
              </a:ext>
            </a:extLst>
          </p:cNvPr>
          <p:cNvSpPr/>
          <p:nvPr/>
        </p:nvSpPr>
        <p:spPr>
          <a:xfrm>
            <a:off x="10051799" y="-337"/>
            <a:ext cx="1069848" cy="106984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95831FE5-D812-0353-BEED-409D16C21414}"/>
              </a:ext>
            </a:extLst>
          </p:cNvPr>
          <p:cNvSpPr/>
          <p:nvPr/>
        </p:nvSpPr>
        <p:spPr>
          <a:xfrm>
            <a:off x="11121312" y="3209542"/>
            <a:ext cx="1069848" cy="106984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96F66A0-E700-8516-4202-B2C22393EF91}"/>
              </a:ext>
            </a:extLst>
          </p:cNvPr>
          <p:cNvSpPr/>
          <p:nvPr/>
        </p:nvSpPr>
        <p:spPr>
          <a:xfrm>
            <a:off x="7909745" y="1069301"/>
            <a:ext cx="1069848" cy="106984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B072E58B-0833-7988-B737-380FC3921A82}"/>
              </a:ext>
            </a:extLst>
          </p:cNvPr>
          <p:cNvSpPr/>
          <p:nvPr/>
        </p:nvSpPr>
        <p:spPr>
          <a:xfrm>
            <a:off x="8980438" y="5349153"/>
            <a:ext cx="1069848" cy="106984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DB7EC4AA-F4EA-68FA-50A2-E7817E1F87B1}"/>
              </a:ext>
            </a:extLst>
          </p:cNvPr>
          <p:cNvSpPr/>
          <p:nvPr/>
        </p:nvSpPr>
        <p:spPr>
          <a:xfrm>
            <a:off x="5769042" y="5349153"/>
            <a:ext cx="1069848" cy="10698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4DCCD6F8-5A5F-90C8-8582-9DBFCEA011A6}"/>
              </a:ext>
            </a:extLst>
          </p:cNvPr>
          <p:cNvSpPr txBox="1"/>
          <p:nvPr/>
        </p:nvSpPr>
        <p:spPr>
          <a:xfrm>
            <a:off x="405114" y="5349153"/>
            <a:ext cx="5107999" cy="954107"/>
          </a:xfrm>
          <a:prstGeom prst="rect">
            <a:avLst/>
          </a:prstGeom>
          <a:noFill/>
        </p:spPr>
        <p:txBody>
          <a:bodyPr wrap="square" rtlCol="0">
            <a:spAutoFit/>
          </a:bodyPr>
          <a:lstStyle/>
          <a:p>
            <a:r>
              <a:rPr lang="en-US" sz="2800" dirty="0"/>
              <a:t>Kathy Harris</a:t>
            </a:r>
            <a:br>
              <a:rPr lang="en-US" sz="2800" dirty="0"/>
            </a:br>
            <a:r>
              <a:rPr lang="en-US" sz="2800" dirty="0"/>
              <a:t>kharris@Softdocs.com</a:t>
            </a:r>
          </a:p>
        </p:txBody>
      </p:sp>
      <p:sp>
        <p:nvSpPr>
          <p:cNvPr id="2" name="Title 1">
            <a:extLst>
              <a:ext uri="{FF2B5EF4-FFF2-40B4-BE49-F238E27FC236}">
                <a16:creationId xmlns:a16="http://schemas.microsoft.com/office/drawing/2014/main" id="{C8CB40DE-17DB-D956-2F4B-D941D002E43C}"/>
              </a:ext>
            </a:extLst>
          </p:cNvPr>
          <p:cNvSpPr txBox="1">
            <a:spLocks/>
          </p:cNvSpPr>
          <p:nvPr/>
        </p:nvSpPr>
        <p:spPr>
          <a:xfrm>
            <a:off x="509392" y="3138245"/>
            <a:ext cx="3261278" cy="1022611"/>
          </a:xfrm>
          <a:prstGeom prst="rect">
            <a:avLst/>
          </a:prstGeom>
        </p:spPr>
        <p:txBody>
          <a:bodyPr/>
          <a:lstStyle>
            <a:lvl1pPr algn="l" defTabSz="914400" rtl="0" eaLnBrk="1" latinLnBrk="0" hangingPunct="1">
              <a:lnSpc>
                <a:spcPct val="90000"/>
              </a:lnSpc>
              <a:spcBef>
                <a:spcPct val="0"/>
              </a:spcBef>
              <a:buNone/>
              <a:defRPr sz="4400" b="1" i="0" kern="1200" spc="-150" baseline="0">
                <a:solidFill>
                  <a:schemeClr val="accent3"/>
                </a:solidFill>
                <a:latin typeface="Plus Jakarta Sans ExtraBold" pitchFamily="2" charset="77"/>
                <a:ea typeface="+mj-ea"/>
                <a:cs typeface="Plus Jakarta Sans ExtraBold" pitchFamily="2" charset="77"/>
              </a:defRPr>
            </a:lvl1pPr>
          </a:lstStyle>
          <a:p>
            <a:r>
              <a:rPr lang="en-US" dirty="0">
                <a:solidFill>
                  <a:schemeClr val="bg1"/>
                </a:solidFill>
              </a:rPr>
              <a:t>Questions?</a:t>
            </a:r>
          </a:p>
        </p:txBody>
      </p:sp>
    </p:spTree>
    <p:extLst>
      <p:ext uri="{BB962C8B-B14F-4D97-AF65-F5344CB8AC3E}">
        <p14:creationId xmlns:p14="http://schemas.microsoft.com/office/powerpoint/2010/main" val="218454487"/>
      </p:ext>
    </p:extLst>
  </p:cSld>
  <p:clrMapOvr>
    <a:masterClrMapping/>
  </p:clrMapOvr>
  <p:transition spd="slow" advClick="0" advTm="12000">
    <p:fade/>
  </p:transition>
</p:sld>
</file>

<file path=ppt/theme/theme1.xml><?xml version="1.0" encoding="utf-8"?>
<a:theme xmlns:a="http://schemas.openxmlformats.org/drawingml/2006/main" name="Softdocs 2025">
  <a:themeElements>
    <a:clrScheme name="Custom 3">
      <a:dk1>
        <a:srgbClr val="000000"/>
      </a:dk1>
      <a:lt1>
        <a:srgbClr val="FFFFFF"/>
      </a:lt1>
      <a:dk2>
        <a:srgbClr val="343A40"/>
      </a:dk2>
      <a:lt2>
        <a:srgbClr val="E9ECEF"/>
      </a:lt2>
      <a:accent1>
        <a:srgbClr val="591D6D"/>
      </a:accent1>
      <a:accent2>
        <a:srgbClr val="2273AD"/>
      </a:accent2>
      <a:accent3>
        <a:srgbClr val="280047"/>
      </a:accent3>
      <a:accent4>
        <a:srgbClr val="FFA602"/>
      </a:accent4>
      <a:accent5>
        <a:srgbClr val="00AFFF"/>
      </a:accent5>
      <a:accent6>
        <a:srgbClr val="96CB8C"/>
      </a:accent6>
      <a:hlink>
        <a:srgbClr val="591D6D"/>
      </a:hlink>
      <a:folHlink>
        <a:srgbClr val="666666"/>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76804d0-9dc8-4d01-b443-98cf3e1ffb08">
      <Terms xmlns="http://schemas.microsoft.com/office/infopath/2007/PartnerControls"/>
    </lcf76f155ced4ddcb4097134ff3c332f>
    <TaxCatchAll xmlns="5ad325d4-d470-435c-9431-c261439f978d" xsi:nil="true"/>
    <SharedWithUsers xmlns="5ad325d4-d470-435c-9431-c261439f978d">
      <UserInfo>
        <DisplayName>Christie Williams</DisplayName>
        <AccountId>18371</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C59CBE76FD03142B4490D07BA917605" ma:contentTypeVersion="20" ma:contentTypeDescription="Create a new document." ma:contentTypeScope="" ma:versionID="98cb5f212ad9fd25b6abfc3d76c1b8ba">
  <xsd:schema xmlns:xsd="http://www.w3.org/2001/XMLSchema" xmlns:xs="http://www.w3.org/2001/XMLSchema" xmlns:p="http://schemas.microsoft.com/office/2006/metadata/properties" xmlns:ns2="b76804d0-9dc8-4d01-b443-98cf3e1ffb08" xmlns:ns3="5ad325d4-d470-435c-9431-c261439f978d" targetNamespace="http://schemas.microsoft.com/office/2006/metadata/properties" ma:root="true" ma:fieldsID="08f30e4fd58cecf3e60cc57c5d9d1e39" ns2:_="" ns3:_="">
    <xsd:import namespace="b76804d0-9dc8-4d01-b443-98cf3e1ffb08"/>
    <xsd:import namespace="5ad325d4-d470-435c-9431-c261439f978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6804d0-9dc8-4d01-b443-98cf3e1ffb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hidden="true" ma:internalName="MediaServiceAutoTags" ma:readOnly="true">
      <xsd:simpleType>
        <xsd:restriction base="dms:Text"/>
      </xsd:simpleType>
    </xsd:element>
    <xsd:element name="MediaServiceLocation" ma:index="12" nillable="true" ma:displayName="Location" ma:hidden="true" ma:internalName="MediaServiceLocation" ma:readOnly="true">
      <xsd:simpleType>
        <xsd:restriction base="dms:Text"/>
      </xsd:simpleType>
    </xsd:element>
    <xsd:element name="MediaServiceOCR" ma:index="13" nillable="true" ma:displayName="Extracted Text" ma:hidden="true" ma:internalName="MediaServiceOCR"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true">
      <xsd:simpleType>
        <xsd:restriction base="dms:Note"/>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0512000-948f-41ba-9de1-89f7a3daf7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ad325d4-d470-435c-9431-c261439f978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fe54c6f-1ee8-43f4-9f68-8722528fb219}" ma:internalName="TaxCatchAll" ma:showField="CatchAllData" ma:web="5ad325d4-d470-435c-9431-c261439f97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2F47BE-104E-4A5E-9091-8248CB32B745}">
  <ds:schemaRefs>
    <ds:schemaRef ds:uri="http://schemas.microsoft.com/sharepoint/v3/contenttype/forms"/>
  </ds:schemaRefs>
</ds:datastoreItem>
</file>

<file path=customXml/itemProps2.xml><?xml version="1.0" encoding="utf-8"?>
<ds:datastoreItem xmlns:ds="http://schemas.openxmlformats.org/officeDocument/2006/customXml" ds:itemID="{3FF27CF1-1997-4797-82AC-7E40506895DC}">
  <ds:schemaRefs>
    <ds:schemaRef ds:uri="http://purl.org/dc/terms/"/>
    <ds:schemaRef ds:uri="http://www.w3.org/XML/1998/namespace"/>
    <ds:schemaRef ds:uri="http://schemas.microsoft.com/office/2006/documentManagement/types"/>
    <ds:schemaRef ds:uri="http://purl.org/dc/dcmitype/"/>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5ad325d4-d470-435c-9431-c261439f978d"/>
    <ds:schemaRef ds:uri="b76804d0-9dc8-4d01-b443-98cf3e1ffb08"/>
  </ds:schemaRefs>
</ds:datastoreItem>
</file>

<file path=customXml/itemProps3.xml><?xml version="1.0" encoding="utf-8"?>
<ds:datastoreItem xmlns:ds="http://schemas.openxmlformats.org/officeDocument/2006/customXml" ds:itemID="{954E9E1A-56FE-4F23-8F13-D5CC9EDD71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6804d0-9dc8-4d01-b443-98cf3e1ffb08"/>
    <ds:schemaRef ds:uri="5ad325d4-d470-435c-9431-c261439f97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30773</TotalTime>
  <Words>2832</Words>
  <Application>Microsoft Office PowerPoint</Application>
  <PresentationFormat>Widescreen</PresentationFormat>
  <Paragraphs>426</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Softdocs 2025</vt:lpstr>
      <vt:lpstr>Stop Re-Entering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Same steps. Different experience.</vt:lpstr>
      <vt:lpstr>How OCC Replaced Two Legacy Systems and Saved 15,000 Hours Annually — Without Increasing Costs   </vt:lpstr>
      <vt:lpstr>The Integrated Etrieve Platform</vt:lpstr>
      <vt:lpstr>What working with Softdocs looks like</vt:lpstr>
      <vt:lpstr>PowerPoint Presentation</vt:lpstr>
      <vt:lpstr>Pick one thing. Start there.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Ashikur Rahman</dc:creator>
  <cp:lastModifiedBy>Meghan Norris</cp:lastModifiedBy>
  <cp:revision>56</cp:revision>
  <dcterms:created xsi:type="dcterms:W3CDTF">2024-05-07T13:10:02Z</dcterms:created>
  <dcterms:modified xsi:type="dcterms:W3CDTF">2026-09-18T21:29:35Z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0x010100AC59CBE76FD03142B4490D07BA917605</vt:lpwstr>
  </property>
  <property fmtid="{D5CDD505-2E9C-101B-9397-08002B2CF9AE}" pid="3" name="MediaServiceImageTags">
    <vt:lpwstr/>
  </property>
  <property fmtid="{D5CDD505-2E9C-101B-9397-08002B2CF9AE}" pid="4" name="_dlc_DocIdItemGuid">
    <vt:lpwstr>96929ee5-2975-4fcb-a31d-6fba9009d944</vt:lpwstr>
  </property>
</Properties>
</file>