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70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0" roundtripDataSignature="AMtx7mjQ4m6Fi34vu4DJRl1aEo66JBUV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C3F53B-8B3D-4840-B3A5-5CE1BBF14DDD}" v="3" dt="2026-09-16T20:53:35.9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Bresson" userId="6893a139-128f-4097-8d9e-40196afbca45" providerId="ADAL" clId="{A2B21822-C1D9-4EF8-94E0-2F95E8CDA374}"/>
    <pc:docChg chg="modSld sldOrd">
      <pc:chgData name="David Bresson" userId="6893a139-128f-4097-8d9e-40196afbca45" providerId="ADAL" clId="{A2B21822-C1D9-4EF8-94E0-2F95E8CDA374}" dt="2026-09-16T20:52:49.479" v="1"/>
      <pc:docMkLst>
        <pc:docMk/>
      </pc:docMkLst>
      <pc:sldChg chg="ord">
        <pc:chgData name="David Bresson" userId="6893a139-128f-4097-8d9e-40196afbca45" providerId="ADAL" clId="{A2B21822-C1D9-4EF8-94E0-2F95E8CDA374}" dt="2026-09-16T20:18:31.693" v="0"/>
        <pc:sldMkLst>
          <pc:docMk/>
          <pc:sldMk cId="183597065" sldId="263"/>
        </pc:sldMkLst>
      </pc:sldChg>
      <pc:sldChg chg="ord">
        <pc:chgData name="David Bresson" userId="6893a139-128f-4097-8d9e-40196afbca45" providerId="ADAL" clId="{A2B21822-C1D9-4EF8-94E0-2F95E8CDA374}" dt="2026-09-16T20:52:49.479" v="1"/>
        <pc:sldMkLst>
          <pc:docMk/>
          <pc:sldMk cId="2388858594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>
          <a:extLst>
            <a:ext uri="{FF2B5EF4-FFF2-40B4-BE49-F238E27FC236}">
              <a16:creationId xmlns:a16="http://schemas.microsoft.com/office/drawing/2014/main" id="{7575B061-9EDA-4CDE-2621-9288188BB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:notes">
            <a:extLst>
              <a:ext uri="{FF2B5EF4-FFF2-40B4-BE49-F238E27FC236}">
                <a16:creationId xmlns:a16="http://schemas.microsoft.com/office/drawing/2014/main" id="{C9E3EFF5-0890-8112-30E9-181F348A2C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2:notes">
            <a:extLst>
              <a:ext uri="{FF2B5EF4-FFF2-40B4-BE49-F238E27FC236}">
                <a16:creationId xmlns:a16="http://schemas.microsoft.com/office/drawing/2014/main" id="{05503654-1C8F-A394-AA4F-E57F6ACB60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7990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>
          <a:extLst>
            <a:ext uri="{FF2B5EF4-FFF2-40B4-BE49-F238E27FC236}">
              <a16:creationId xmlns:a16="http://schemas.microsoft.com/office/drawing/2014/main" id="{0D3A341D-1EFA-2BA4-7F61-99E1D5E10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:notes">
            <a:extLst>
              <a:ext uri="{FF2B5EF4-FFF2-40B4-BE49-F238E27FC236}">
                <a16:creationId xmlns:a16="http://schemas.microsoft.com/office/drawing/2014/main" id="{CADD12B5-FA1A-93C2-4B59-F78EE6C91B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2:notes">
            <a:extLst>
              <a:ext uri="{FF2B5EF4-FFF2-40B4-BE49-F238E27FC236}">
                <a16:creationId xmlns:a16="http://schemas.microsoft.com/office/drawing/2014/main" id="{C45C1335-A192-12B0-E398-7591201C7A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69689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>
          <a:extLst>
            <a:ext uri="{FF2B5EF4-FFF2-40B4-BE49-F238E27FC236}">
              <a16:creationId xmlns:a16="http://schemas.microsoft.com/office/drawing/2014/main" id="{50295C15-4018-385F-DCB8-884199A9B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:notes">
            <a:extLst>
              <a:ext uri="{FF2B5EF4-FFF2-40B4-BE49-F238E27FC236}">
                <a16:creationId xmlns:a16="http://schemas.microsoft.com/office/drawing/2014/main" id="{8F328B1A-102C-8B49-6EFE-DA28D6FC6B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2:notes">
            <a:extLst>
              <a:ext uri="{FF2B5EF4-FFF2-40B4-BE49-F238E27FC236}">
                <a16:creationId xmlns:a16="http://schemas.microsoft.com/office/drawing/2014/main" id="{67852371-8292-EAB3-B53A-38E1AFACCA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3985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>
          <a:extLst>
            <a:ext uri="{FF2B5EF4-FFF2-40B4-BE49-F238E27FC236}">
              <a16:creationId xmlns:a16="http://schemas.microsoft.com/office/drawing/2014/main" id="{FC2DC137-9BAC-8003-8EC9-FFFADC4A4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:notes">
            <a:extLst>
              <a:ext uri="{FF2B5EF4-FFF2-40B4-BE49-F238E27FC236}">
                <a16:creationId xmlns:a16="http://schemas.microsoft.com/office/drawing/2014/main" id="{B71C30D3-CEF2-806C-466E-6750AE25C4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2:notes">
            <a:extLst>
              <a:ext uri="{FF2B5EF4-FFF2-40B4-BE49-F238E27FC236}">
                <a16:creationId xmlns:a16="http://schemas.microsoft.com/office/drawing/2014/main" id="{D893CFF2-C071-4319-42B3-1D8ED78CE6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34239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>
          <a:extLst>
            <a:ext uri="{FF2B5EF4-FFF2-40B4-BE49-F238E27FC236}">
              <a16:creationId xmlns:a16="http://schemas.microsoft.com/office/drawing/2014/main" id="{D92EC6DD-DA46-9E44-5EF0-6AFF1C897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:notes">
            <a:extLst>
              <a:ext uri="{FF2B5EF4-FFF2-40B4-BE49-F238E27FC236}">
                <a16:creationId xmlns:a16="http://schemas.microsoft.com/office/drawing/2014/main" id="{D021E37C-92AE-E1B6-D999-5459B66904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2:notes">
            <a:extLst>
              <a:ext uri="{FF2B5EF4-FFF2-40B4-BE49-F238E27FC236}">
                <a16:creationId xmlns:a16="http://schemas.microsoft.com/office/drawing/2014/main" id="{5FA91D8E-5274-B9C4-29D5-E9EBCE5209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88135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>
          <a:extLst>
            <a:ext uri="{FF2B5EF4-FFF2-40B4-BE49-F238E27FC236}">
              <a16:creationId xmlns:a16="http://schemas.microsoft.com/office/drawing/2014/main" id="{32E5CD80-C5E8-70B9-A3F9-A851697C4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:notes">
            <a:extLst>
              <a:ext uri="{FF2B5EF4-FFF2-40B4-BE49-F238E27FC236}">
                <a16:creationId xmlns:a16="http://schemas.microsoft.com/office/drawing/2014/main" id="{1F9541EA-56AB-8879-5B48-9A4C810087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2:notes">
            <a:extLst>
              <a:ext uri="{FF2B5EF4-FFF2-40B4-BE49-F238E27FC236}">
                <a16:creationId xmlns:a16="http://schemas.microsoft.com/office/drawing/2014/main" id="{4203F28E-9B4A-5AA5-66C1-71EA2A3189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416156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>
          <a:extLst>
            <a:ext uri="{FF2B5EF4-FFF2-40B4-BE49-F238E27FC236}">
              <a16:creationId xmlns:a16="http://schemas.microsoft.com/office/drawing/2014/main" id="{DB69B985-44BE-C54C-6829-082E1F05F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:notes">
            <a:extLst>
              <a:ext uri="{FF2B5EF4-FFF2-40B4-BE49-F238E27FC236}">
                <a16:creationId xmlns:a16="http://schemas.microsoft.com/office/drawing/2014/main" id="{3D8453B5-E54E-30C0-6467-A3B053092B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2:notes">
            <a:extLst>
              <a:ext uri="{FF2B5EF4-FFF2-40B4-BE49-F238E27FC236}">
                <a16:creationId xmlns:a16="http://schemas.microsoft.com/office/drawing/2014/main" id="{212B8A11-97BA-48DF-3D67-2163B1F245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991627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>
          <a:extLst>
            <a:ext uri="{FF2B5EF4-FFF2-40B4-BE49-F238E27FC236}">
              <a16:creationId xmlns:a16="http://schemas.microsoft.com/office/drawing/2014/main" id="{AC8C2731-C5F2-1E80-DDDD-7BBC66DB9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:notes">
            <a:extLst>
              <a:ext uri="{FF2B5EF4-FFF2-40B4-BE49-F238E27FC236}">
                <a16:creationId xmlns:a16="http://schemas.microsoft.com/office/drawing/2014/main" id="{227B5691-76DB-2A08-A1A8-148E315A67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2:notes">
            <a:extLst>
              <a:ext uri="{FF2B5EF4-FFF2-40B4-BE49-F238E27FC236}">
                <a16:creationId xmlns:a16="http://schemas.microsoft.com/office/drawing/2014/main" id="{D77A174E-B36F-B00E-DF07-9EE908F6C4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25829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>
          <a:extLst>
            <a:ext uri="{FF2B5EF4-FFF2-40B4-BE49-F238E27FC236}">
              <a16:creationId xmlns:a16="http://schemas.microsoft.com/office/drawing/2014/main" id="{82519F7C-5049-CB04-F4AA-ACAC47D4E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:notes">
            <a:extLst>
              <a:ext uri="{FF2B5EF4-FFF2-40B4-BE49-F238E27FC236}">
                <a16:creationId xmlns:a16="http://schemas.microsoft.com/office/drawing/2014/main" id="{0ED5926F-D204-97E0-DD2E-A5C9B75474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2:notes">
            <a:extLst>
              <a:ext uri="{FF2B5EF4-FFF2-40B4-BE49-F238E27FC236}">
                <a16:creationId xmlns:a16="http://schemas.microsoft.com/office/drawing/2014/main" id="{90A8725D-1575-5204-E63B-3DCF8A40F3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320927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>
          <a:extLst>
            <a:ext uri="{FF2B5EF4-FFF2-40B4-BE49-F238E27FC236}">
              <a16:creationId xmlns:a16="http://schemas.microsoft.com/office/drawing/2014/main" id="{EE66D912-3E2D-ED0C-DDBD-740852AF5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:notes">
            <a:extLst>
              <a:ext uri="{FF2B5EF4-FFF2-40B4-BE49-F238E27FC236}">
                <a16:creationId xmlns:a16="http://schemas.microsoft.com/office/drawing/2014/main" id="{7DB16469-6C57-F185-C884-6D8A0107E4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2:notes">
            <a:extLst>
              <a:ext uri="{FF2B5EF4-FFF2-40B4-BE49-F238E27FC236}">
                <a16:creationId xmlns:a16="http://schemas.microsoft.com/office/drawing/2014/main" id="{BE2A5D16-88E9-5879-64DA-10F19C9D88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244500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>
          <a:extLst>
            <a:ext uri="{FF2B5EF4-FFF2-40B4-BE49-F238E27FC236}">
              <a16:creationId xmlns:a16="http://schemas.microsoft.com/office/drawing/2014/main" id="{940B743A-C063-52E5-A9FA-F55B4C1A9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:notes">
            <a:extLst>
              <a:ext uri="{FF2B5EF4-FFF2-40B4-BE49-F238E27FC236}">
                <a16:creationId xmlns:a16="http://schemas.microsoft.com/office/drawing/2014/main" id="{D5653F65-5F0D-4D61-9CA6-604E6DB100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2:notes">
            <a:extLst>
              <a:ext uri="{FF2B5EF4-FFF2-40B4-BE49-F238E27FC236}">
                <a16:creationId xmlns:a16="http://schemas.microsoft.com/office/drawing/2014/main" id="{DA7663CA-4DF2-D628-1426-6C23E74923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295455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>
          <a:extLst>
            <a:ext uri="{FF2B5EF4-FFF2-40B4-BE49-F238E27FC236}">
              <a16:creationId xmlns:a16="http://schemas.microsoft.com/office/drawing/2014/main" id="{F39C60DE-98E5-9224-ACD8-1EB55214B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:notes">
            <a:extLst>
              <a:ext uri="{FF2B5EF4-FFF2-40B4-BE49-F238E27FC236}">
                <a16:creationId xmlns:a16="http://schemas.microsoft.com/office/drawing/2014/main" id="{ACB81FA1-8DD1-4DF0-DCF8-20293773D6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2:notes">
            <a:extLst>
              <a:ext uri="{FF2B5EF4-FFF2-40B4-BE49-F238E27FC236}">
                <a16:creationId xmlns:a16="http://schemas.microsoft.com/office/drawing/2014/main" id="{770AC87A-4607-BC72-966F-05C08E60C7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550783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>
          <a:extLst>
            <a:ext uri="{FF2B5EF4-FFF2-40B4-BE49-F238E27FC236}">
              <a16:creationId xmlns:a16="http://schemas.microsoft.com/office/drawing/2014/main" id="{00E4A1B9-EEBE-9FCE-CD27-0E2B174A4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:notes">
            <a:extLst>
              <a:ext uri="{FF2B5EF4-FFF2-40B4-BE49-F238E27FC236}">
                <a16:creationId xmlns:a16="http://schemas.microsoft.com/office/drawing/2014/main" id="{0D3ABE27-60D5-556B-C1D4-4579B205EA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2:notes">
            <a:extLst>
              <a:ext uri="{FF2B5EF4-FFF2-40B4-BE49-F238E27FC236}">
                <a16:creationId xmlns:a16="http://schemas.microsoft.com/office/drawing/2014/main" id="{797D0AAD-2F2F-A9AA-39E6-79FF4C28FF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186520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>
          <a:extLst>
            <a:ext uri="{FF2B5EF4-FFF2-40B4-BE49-F238E27FC236}">
              <a16:creationId xmlns:a16="http://schemas.microsoft.com/office/drawing/2014/main" id="{4688151F-8E2C-A830-FDAE-C68C8D17D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:notes">
            <a:extLst>
              <a:ext uri="{FF2B5EF4-FFF2-40B4-BE49-F238E27FC236}">
                <a16:creationId xmlns:a16="http://schemas.microsoft.com/office/drawing/2014/main" id="{927E2771-EDA4-4B18-9CBA-08E56E9016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2:notes">
            <a:extLst>
              <a:ext uri="{FF2B5EF4-FFF2-40B4-BE49-F238E27FC236}">
                <a16:creationId xmlns:a16="http://schemas.microsoft.com/office/drawing/2014/main" id="{33E47DB1-3F06-95F6-A459-3E759612B27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43157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body" idx="1"/>
          </p:nvPr>
        </p:nvSpPr>
        <p:spPr>
          <a:xfrm>
            <a:off x="228600" y="1066800"/>
            <a:ext cx="8686800" cy="5110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sldNum" idx="12"/>
          </p:nvPr>
        </p:nvSpPr>
        <p:spPr>
          <a:xfrm>
            <a:off x="64770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6000"/>
              <a:buFont typeface="Calibri"/>
              <a:buNone/>
              <a:defRPr sz="60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sldNum" idx="12"/>
          </p:nvPr>
        </p:nvSpPr>
        <p:spPr>
          <a:xfrm>
            <a:off x="64770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64770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>
            <a:spLocks noGrp="1"/>
          </p:cNvSpPr>
          <p:nvPr>
            <p:ph type="title"/>
          </p:nvPr>
        </p:nvSpPr>
        <p:spPr>
          <a:xfrm>
            <a:off x="623888" y="1027104"/>
            <a:ext cx="7886700" cy="3535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6000"/>
              <a:buFont typeface="Calibri"/>
              <a:buNone/>
              <a:defRPr sz="60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sldNum" idx="12"/>
          </p:nvPr>
        </p:nvSpPr>
        <p:spPr>
          <a:xfrm>
            <a:off x="64770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body" idx="1"/>
          </p:nvPr>
        </p:nvSpPr>
        <p:spPr>
          <a:xfrm>
            <a:off x="628650" y="990600"/>
            <a:ext cx="3867150" cy="518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2"/>
          </p:nvPr>
        </p:nvSpPr>
        <p:spPr>
          <a:xfrm>
            <a:off x="4648200" y="990600"/>
            <a:ext cx="3867150" cy="518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sldNum" idx="12"/>
          </p:nvPr>
        </p:nvSpPr>
        <p:spPr>
          <a:xfrm>
            <a:off x="64770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2"/>
          <p:cNvSpPr txBox="1">
            <a:spLocks noGrp="1"/>
          </p:cNvSpPr>
          <p:nvPr>
            <p:ph type="body" idx="1"/>
          </p:nvPr>
        </p:nvSpPr>
        <p:spPr>
          <a:xfrm>
            <a:off x="630238" y="1066800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2"/>
          </p:nvPr>
        </p:nvSpPr>
        <p:spPr>
          <a:xfrm>
            <a:off x="630238" y="1890712"/>
            <a:ext cx="3868737" cy="428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body" idx="3"/>
          </p:nvPr>
        </p:nvSpPr>
        <p:spPr>
          <a:xfrm>
            <a:off x="4629150" y="1066800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body" idx="4"/>
          </p:nvPr>
        </p:nvSpPr>
        <p:spPr>
          <a:xfrm>
            <a:off x="4629150" y="1890712"/>
            <a:ext cx="3887788" cy="428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sldNum" idx="12"/>
          </p:nvPr>
        </p:nvSpPr>
        <p:spPr>
          <a:xfrm>
            <a:off x="64770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64770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title"/>
          </p:nvPr>
        </p:nvSpPr>
        <p:spPr>
          <a:xfrm>
            <a:off x="630238" y="1066800"/>
            <a:ext cx="2949575" cy="1293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200"/>
              <a:buFont typeface="Calibri"/>
              <a:buNone/>
              <a:defRPr sz="32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body" idx="1"/>
          </p:nvPr>
        </p:nvSpPr>
        <p:spPr>
          <a:xfrm>
            <a:off x="3887788" y="1290637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body" idx="2"/>
          </p:nvPr>
        </p:nvSpPr>
        <p:spPr>
          <a:xfrm>
            <a:off x="630238" y="2360612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64770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630238" y="1066800"/>
            <a:ext cx="2949575" cy="1293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200"/>
              <a:buFont typeface="Calibri"/>
              <a:buNone/>
              <a:defRPr sz="32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5"/>
          <p:cNvSpPr>
            <a:spLocks noGrp="1"/>
          </p:cNvSpPr>
          <p:nvPr>
            <p:ph type="pic" idx="2"/>
          </p:nvPr>
        </p:nvSpPr>
        <p:spPr>
          <a:xfrm>
            <a:off x="3887788" y="1290637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15"/>
          <p:cNvSpPr txBox="1">
            <a:spLocks noGrp="1"/>
          </p:cNvSpPr>
          <p:nvPr>
            <p:ph type="body" idx="1"/>
          </p:nvPr>
        </p:nvSpPr>
        <p:spPr>
          <a:xfrm>
            <a:off x="630238" y="2360612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ldNum" idx="12"/>
          </p:nvPr>
        </p:nvSpPr>
        <p:spPr>
          <a:xfrm>
            <a:off x="64770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>
  <p:cSld name="Title and Vertical 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>
            <a:spLocks noGrp="1"/>
          </p:cNvSpPr>
          <p:nvPr>
            <p:ph type="body" idx="1"/>
          </p:nvPr>
        </p:nvSpPr>
        <p:spPr>
          <a:xfrm rot="5400000">
            <a:off x="2006600" y="-731837"/>
            <a:ext cx="5130801" cy="86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sldNum" idx="12"/>
          </p:nvPr>
        </p:nvSpPr>
        <p:spPr>
          <a:xfrm>
            <a:off x="64770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7"/>
          <p:cNvSpPr txBox="1">
            <a:spLocks noGrp="1"/>
          </p:cNvSpPr>
          <p:nvPr>
            <p:ph type="title"/>
          </p:nvPr>
        </p:nvSpPr>
        <p:spPr>
          <a:xfrm rot="5400000">
            <a:off x="4974431" y="2636043"/>
            <a:ext cx="5110163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200"/>
              <a:buFont typeface="Calibri"/>
              <a:buNone/>
              <a:defRPr sz="32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body" idx="1"/>
          </p:nvPr>
        </p:nvSpPr>
        <p:spPr>
          <a:xfrm rot="5400000">
            <a:off x="954881" y="740568"/>
            <a:ext cx="5110163" cy="576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sldNum" idx="12"/>
          </p:nvPr>
        </p:nvSpPr>
        <p:spPr>
          <a:xfrm>
            <a:off x="64770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7"/>
          <p:cNvSpPr txBox="1">
            <a:spLocks noGrp="1"/>
          </p:cNvSpPr>
          <p:nvPr>
            <p:ph type="ctrTitle"/>
          </p:nvPr>
        </p:nvSpPr>
        <p:spPr>
          <a:xfrm>
            <a:off x="1143000" y="18081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9" name="Google Shape;119;p27"/>
          <p:cNvSpPr txBox="1">
            <a:spLocks noGrp="1"/>
          </p:cNvSpPr>
          <p:nvPr>
            <p:ph type="subTitle" idx="1"/>
          </p:nvPr>
        </p:nvSpPr>
        <p:spPr>
          <a:xfrm>
            <a:off x="1143000" y="42878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0" name="Google Shape;120;p27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7"/>
          <p:cNvSpPr txBox="1">
            <a:spLocks noGrp="1"/>
          </p:cNvSpPr>
          <p:nvPr>
            <p:ph type="ftr" idx="11"/>
          </p:nvPr>
        </p:nvSpPr>
        <p:spPr>
          <a:xfrm>
            <a:off x="1600199" y="6375400"/>
            <a:ext cx="61674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7"/>
          <p:cNvSpPr txBox="1">
            <a:spLocks noGrp="1"/>
          </p:cNvSpPr>
          <p:nvPr>
            <p:ph type="sldNum" idx="12"/>
          </p:nvPr>
        </p:nvSpPr>
        <p:spPr>
          <a:xfrm>
            <a:off x="83058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8"/>
          <p:cNvSpPr txBox="1">
            <a:spLocks noGrp="1"/>
          </p:cNvSpPr>
          <p:nvPr>
            <p:ph type="body" idx="1"/>
          </p:nvPr>
        </p:nvSpPr>
        <p:spPr>
          <a:xfrm>
            <a:off x="228600" y="1676400"/>
            <a:ext cx="8686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28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8"/>
          <p:cNvSpPr txBox="1">
            <a:spLocks noGrp="1"/>
          </p:cNvSpPr>
          <p:nvPr>
            <p:ph type="ftr" idx="11"/>
          </p:nvPr>
        </p:nvSpPr>
        <p:spPr>
          <a:xfrm>
            <a:off x="1600199" y="6375400"/>
            <a:ext cx="61674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8"/>
          <p:cNvSpPr txBox="1">
            <a:spLocks noGrp="1"/>
          </p:cNvSpPr>
          <p:nvPr>
            <p:ph type="sldNum" idx="12"/>
          </p:nvPr>
        </p:nvSpPr>
        <p:spPr>
          <a:xfrm>
            <a:off x="83058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9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0" name="Google Shape;130;p29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9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9"/>
          <p:cNvSpPr txBox="1">
            <a:spLocks noGrp="1"/>
          </p:cNvSpPr>
          <p:nvPr>
            <p:ph type="ftr" idx="11"/>
          </p:nvPr>
        </p:nvSpPr>
        <p:spPr>
          <a:xfrm>
            <a:off x="1600199" y="6375400"/>
            <a:ext cx="61674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9"/>
          <p:cNvSpPr txBox="1">
            <a:spLocks noGrp="1"/>
          </p:cNvSpPr>
          <p:nvPr>
            <p:ph type="sldNum" idx="12"/>
          </p:nvPr>
        </p:nvSpPr>
        <p:spPr>
          <a:xfrm>
            <a:off x="83058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30"/>
          <p:cNvSpPr txBox="1">
            <a:spLocks noGrp="1"/>
          </p:cNvSpPr>
          <p:nvPr>
            <p:ph type="body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30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0"/>
          <p:cNvSpPr txBox="1">
            <a:spLocks noGrp="1"/>
          </p:cNvSpPr>
          <p:nvPr>
            <p:ph type="ftr" idx="11"/>
          </p:nvPr>
        </p:nvSpPr>
        <p:spPr>
          <a:xfrm>
            <a:off x="1600199" y="6375400"/>
            <a:ext cx="61674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0"/>
          <p:cNvSpPr txBox="1">
            <a:spLocks noGrp="1"/>
          </p:cNvSpPr>
          <p:nvPr>
            <p:ph type="sldNum" idx="12"/>
          </p:nvPr>
        </p:nvSpPr>
        <p:spPr>
          <a:xfrm>
            <a:off x="83058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2" name="Google Shape;142;p31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31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4" name="Google Shape;144;p31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31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1"/>
          <p:cNvSpPr txBox="1">
            <a:spLocks noGrp="1"/>
          </p:cNvSpPr>
          <p:nvPr>
            <p:ph type="ftr" idx="11"/>
          </p:nvPr>
        </p:nvSpPr>
        <p:spPr>
          <a:xfrm>
            <a:off x="1600199" y="6375400"/>
            <a:ext cx="61674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1"/>
          <p:cNvSpPr txBox="1">
            <a:spLocks noGrp="1"/>
          </p:cNvSpPr>
          <p:nvPr>
            <p:ph type="sldNum" idx="12"/>
          </p:nvPr>
        </p:nvSpPr>
        <p:spPr>
          <a:xfrm>
            <a:off x="83058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2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2"/>
          <p:cNvSpPr txBox="1">
            <a:spLocks noGrp="1"/>
          </p:cNvSpPr>
          <p:nvPr>
            <p:ph type="ftr" idx="11"/>
          </p:nvPr>
        </p:nvSpPr>
        <p:spPr>
          <a:xfrm>
            <a:off x="1600199" y="6375400"/>
            <a:ext cx="61674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2"/>
          <p:cNvSpPr txBox="1">
            <a:spLocks noGrp="1"/>
          </p:cNvSpPr>
          <p:nvPr>
            <p:ph type="sldNum" idx="12"/>
          </p:nvPr>
        </p:nvSpPr>
        <p:spPr>
          <a:xfrm>
            <a:off x="83058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3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3"/>
          <p:cNvSpPr txBox="1">
            <a:spLocks noGrp="1"/>
          </p:cNvSpPr>
          <p:nvPr>
            <p:ph type="ftr" idx="11"/>
          </p:nvPr>
        </p:nvSpPr>
        <p:spPr>
          <a:xfrm>
            <a:off x="1600199" y="6375400"/>
            <a:ext cx="61674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3"/>
          <p:cNvSpPr txBox="1">
            <a:spLocks noGrp="1"/>
          </p:cNvSpPr>
          <p:nvPr>
            <p:ph type="sldNum" idx="12"/>
          </p:nvPr>
        </p:nvSpPr>
        <p:spPr>
          <a:xfrm>
            <a:off x="83058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4"/>
          <p:cNvSpPr txBox="1">
            <a:spLocks noGrp="1"/>
          </p:cNvSpPr>
          <p:nvPr>
            <p:ph type="title"/>
          </p:nvPr>
        </p:nvSpPr>
        <p:spPr>
          <a:xfrm>
            <a:off x="630238" y="1677988"/>
            <a:ext cx="2949575" cy="912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p34"/>
          <p:cNvSpPr txBox="1">
            <a:spLocks noGrp="1"/>
          </p:cNvSpPr>
          <p:nvPr>
            <p:ph type="body" idx="1"/>
          </p:nvPr>
        </p:nvSpPr>
        <p:spPr>
          <a:xfrm>
            <a:off x="3887788" y="1677988"/>
            <a:ext cx="4629150" cy="4486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59" name="Google Shape;159;p34"/>
          <p:cNvSpPr txBox="1">
            <a:spLocks noGrp="1"/>
          </p:cNvSpPr>
          <p:nvPr>
            <p:ph type="body" idx="2"/>
          </p:nvPr>
        </p:nvSpPr>
        <p:spPr>
          <a:xfrm>
            <a:off x="630238" y="2667000"/>
            <a:ext cx="2949575" cy="3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60" name="Google Shape;160;p34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34"/>
          <p:cNvSpPr txBox="1">
            <a:spLocks noGrp="1"/>
          </p:cNvSpPr>
          <p:nvPr>
            <p:ph type="ftr" idx="11"/>
          </p:nvPr>
        </p:nvSpPr>
        <p:spPr>
          <a:xfrm>
            <a:off x="1600199" y="6375400"/>
            <a:ext cx="61674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34"/>
          <p:cNvSpPr txBox="1">
            <a:spLocks noGrp="1"/>
          </p:cNvSpPr>
          <p:nvPr>
            <p:ph type="sldNum" idx="12"/>
          </p:nvPr>
        </p:nvSpPr>
        <p:spPr>
          <a:xfrm>
            <a:off x="83058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5"/>
          <p:cNvSpPr>
            <a:spLocks noGrp="1"/>
          </p:cNvSpPr>
          <p:nvPr>
            <p:ph type="pic" idx="2"/>
          </p:nvPr>
        </p:nvSpPr>
        <p:spPr>
          <a:xfrm>
            <a:off x="3887788" y="1677988"/>
            <a:ext cx="4629150" cy="4494212"/>
          </a:xfrm>
          <a:prstGeom prst="rect">
            <a:avLst/>
          </a:prstGeom>
          <a:noFill/>
          <a:ln>
            <a:noFill/>
          </a:ln>
        </p:spPr>
      </p:sp>
      <p:sp>
        <p:nvSpPr>
          <p:cNvPr id="165" name="Google Shape;165;p35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5"/>
          <p:cNvSpPr txBox="1">
            <a:spLocks noGrp="1"/>
          </p:cNvSpPr>
          <p:nvPr>
            <p:ph type="ftr" idx="11"/>
          </p:nvPr>
        </p:nvSpPr>
        <p:spPr>
          <a:xfrm>
            <a:off x="1600199" y="6375400"/>
            <a:ext cx="61674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5"/>
          <p:cNvSpPr txBox="1">
            <a:spLocks noGrp="1"/>
          </p:cNvSpPr>
          <p:nvPr>
            <p:ph type="sldNum" idx="12"/>
          </p:nvPr>
        </p:nvSpPr>
        <p:spPr>
          <a:xfrm>
            <a:off x="83058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8" name="Google Shape;168;p35"/>
          <p:cNvSpPr txBox="1">
            <a:spLocks noGrp="1"/>
          </p:cNvSpPr>
          <p:nvPr>
            <p:ph type="title"/>
          </p:nvPr>
        </p:nvSpPr>
        <p:spPr>
          <a:xfrm>
            <a:off x="630238" y="1677988"/>
            <a:ext cx="2949575" cy="912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9" name="Google Shape;169;p35"/>
          <p:cNvSpPr txBox="1">
            <a:spLocks noGrp="1"/>
          </p:cNvSpPr>
          <p:nvPr>
            <p:ph type="body" idx="1"/>
          </p:nvPr>
        </p:nvSpPr>
        <p:spPr>
          <a:xfrm>
            <a:off x="630238" y="2667000"/>
            <a:ext cx="2949575" cy="3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>
  <p:cSld name="Title and Vertical Text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6"/>
          <p:cNvSpPr txBox="1">
            <a:spLocks noGrp="1"/>
          </p:cNvSpPr>
          <p:nvPr>
            <p:ph type="body" idx="1"/>
          </p:nvPr>
        </p:nvSpPr>
        <p:spPr>
          <a:xfrm rot="5400000">
            <a:off x="2396331" y="-491331"/>
            <a:ext cx="4351338" cy="86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2" name="Google Shape;172;p36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36"/>
          <p:cNvSpPr txBox="1">
            <a:spLocks noGrp="1"/>
          </p:cNvSpPr>
          <p:nvPr>
            <p:ph type="ftr" idx="11"/>
          </p:nvPr>
        </p:nvSpPr>
        <p:spPr>
          <a:xfrm>
            <a:off x="1600199" y="6375400"/>
            <a:ext cx="61674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36"/>
          <p:cNvSpPr txBox="1">
            <a:spLocks noGrp="1"/>
          </p:cNvSpPr>
          <p:nvPr>
            <p:ph type="sldNum" idx="12"/>
          </p:nvPr>
        </p:nvSpPr>
        <p:spPr>
          <a:xfrm>
            <a:off x="83058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7"/>
          <p:cNvSpPr txBox="1">
            <a:spLocks noGrp="1"/>
          </p:cNvSpPr>
          <p:nvPr>
            <p:ph type="title"/>
          </p:nvPr>
        </p:nvSpPr>
        <p:spPr>
          <a:xfrm rot="5400000">
            <a:off x="5241131" y="2902743"/>
            <a:ext cx="4576764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7" name="Google Shape;177;p37"/>
          <p:cNvSpPr txBox="1">
            <a:spLocks noGrp="1"/>
          </p:cNvSpPr>
          <p:nvPr>
            <p:ph type="body" idx="1"/>
          </p:nvPr>
        </p:nvSpPr>
        <p:spPr>
          <a:xfrm rot="5400000">
            <a:off x="1221581" y="1007268"/>
            <a:ext cx="4576763" cy="576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" name="Google Shape;178;p37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37"/>
          <p:cNvSpPr txBox="1">
            <a:spLocks noGrp="1"/>
          </p:cNvSpPr>
          <p:nvPr>
            <p:ph type="ftr" idx="11"/>
          </p:nvPr>
        </p:nvSpPr>
        <p:spPr>
          <a:xfrm>
            <a:off x="1600199" y="6375400"/>
            <a:ext cx="61674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37"/>
          <p:cNvSpPr txBox="1">
            <a:spLocks noGrp="1"/>
          </p:cNvSpPr>
          <p:nvPr>
            <p:ph type="sldNum" idx="12"/>
          </p:nvPr>
        </p:nvSpPr>
        <p:spPr>
          <a:xfrm>
            <a:off x="83058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body" idx="1"/>
          </p:nvPr>
        </p:nvSpPr>
        <p:spPr>
          <a:xfrm>
            <a:off x="228600" y="1046162"/>
            <a:ext cx="8686800" cy="5130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4"/>
          <p:cNvSpPr/>
          <p:nvPr/>
        </p:nvSpPr>
        <p:spPr>
          <a:xfrm>
            <a:off x="0" y="0"/>
            <a:ext cx="9151939" cy="952408"/>
          </a:xfrm>
          <a:prstGeom prst="rect">
            <a:avLst/>
          </a:prstGeom>
          <a:solidFill>
            <a:srgbClr val="7DA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8;p4"/>
          <p:cNvPicPr preferRelativeResize="0"/>
          <p:nvPr/>
        </p:nvPicPr>
        <p:blipFill rotWithShape="1">
          <a:blip r:embed="rId13">
            <a:alphaModFix/>
          </a:blip>
          <a:srcRect l="2" t="22499" r="60128" b="21249"/>
          <a:stretch/>
        </p:blipFill>
        <p:spPr>
          <a:xfrm>
            <a:off x="-1589" y="-14287"/>
            <a:ext cx="1068389" cy="1004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66800" y="0"/>
            <a:ext cx="685445" cy="95240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4"/>
          <p:cNvSpPr/>
          <p:nvPr/>
        </p:nvSpPr>
        <p:spPr>
          <a:xfrm>
            <a:off x="1752245" y="-3102"/>
            <a:ext cx="7396516" cy="955510"/>
          </a:xfrm>
          <a:prstGeom prst="rect">
            <a:avLst/>
          </a:prstGeom>
          <a:solidFill>
            <a:srgbClr val="477F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4"/>
          <p:cNvSpPr/>
          <p:nvPr/>
        </p:nvSpPr>
        <p:spPr>
          <a:xfrm>
            <a:off x="7938" y="6248400"/>
            <a:ext cx="9140823" cy="619124"/>
          </a:xfrm>
          <a:prstGeom prst="rect">
            <a:avLst/>
          </a:prstGeom>
          <a:solidFill>
            <a:srgbClr val="23497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ldNum" idx="12"/>
          </p:nvPr>
        </p:nvSpPr>
        <p:spPr>
          <a:xfrm>
            <a:off x="64770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" name="Google Shape;14;p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835105" y="6303962"/>
            <a:ext cx="1155700" cy="5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4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176111" y="6248400"/>
            <a:ext cx="546768" cy="61731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6"/>
          <p:cNvSpPr txBox="1">
            <a:spLocks noGrp="1"/>
          </p:cNvSpPr>
          <p:nvPr>
            <p:ph type="body" idx="1"/>
          </p:nvPr>
        </p:nvSpPr>
        <p:spPr>
          <a:xfrm>
            <a:off x="228600" y="1676400"/>
            <a:ext cx="8686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26"/>
          <p:cNvSpPr/>
          <p:nvPr/>
        </p:nvSpPr>
        <p:spPr>
          <a:xfrm>
            <a:off x="0" y="-1"/>
            <a:ext cx="9151939" cy="1522511"/>
          </a:xfrm>
          <a:prstGeom prst="rect">
            <a:avLst/>
          </a:prstGeom>
          <a:solidFill>
            <a:srgbClr val="7DAA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p26"/>
          <p:cNvPicPr preferRelativeResize="0"/>
          <p:nvPr/>
        </p:nvPicPr>
        <p:blipFill rotWithShape="1">
          <a:blip r:embed="rId13">
            <a:alphaModFix/>
          </a:blip>
          <a:srcRect t="22499" b="21249"/>
          <a:stretch/>
        </p:blipFill>
        <p:spPr>
          <a:xfrm>
            <a:off x="-1589" y="-166687"/>
            <a:ext cx="4804444" cy="1801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6"/>
          <p:cNvPicPr preferRelativeResize="0"/>
          <p:nvPr/>
        </p:nvPicPr>
        <p:blipFill rotWithShape="1">
          <a:blip r:embed="rId13">
            <a:alphaModFix/>
          </a:blip>
          <a:srcRect t="22499" r="60515" b="21249"/>
          <a:stretch/>
        </p:blipFill>
        <p:spPr>
          <a:xfrm>
            <a:off x="7939" y="-156069"/>
            <a:ext cx="1897061" cy="1801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6"/>
          <p:cNvPicPr preferRelativeResize="0"/>
          <p:nvPr/>
        </p:nvPicPr>
        <p:blipFill rotWithShape="1">
          <a:blip r:embed="rId14">
            <a:alphaModFix/>
          </a:blip>
          <a:srcRect l="33307" t="22499" r="27408" b="21249"/>
          <a:stretch/>
        </p:blipFill>
        <p:spPr>
          <a:xfrm>
            <a:off x="1600200" y="-152400"/>
            <a:ext cx="3276600" cy="1801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6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538827" y="161464"/>
            <a:ext cx="2373427" cy="1210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6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4782219" y="0"/>
            <a:ext cx="1094585" cy="152089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6"/>
          <p:cNvSpPr/>
          <p:nvPr/>
        </p:nvSpPr>
        <p:spPr>
          <a:xfrm>
            <a:off x="5746765" y="-3102"/>
            <a:ext cx="3401996" cy="1524000"/>
          </a:xfrm>
          <a:prstGeom prst="rect">
            <a:avLst/>
          </a:prstGeom>
          <a:solidFill>
            <a:srgbClr val="477F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6"/>
          <p:cNvSpPr txBox="1"/>
          <p:nvPr/>
        </p:nvSpPr>
        <p:spPr>
          <a:xfrm>
            <a:off x="5876803" y="1144384"/>
            <a:ext cx="2962397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7DAAE3"/>
                </a:solidFill>
                <a:latin typeface="Calibri"/>
                <a:ea typeface="Calibri"/>
                <a:cs typeface="Calibri"/>
                <a:sym typeface="Calibri"/>
              </a:rPr>
              <a:t>Livonia, Michigan / September 23 </a:t>
            </a:r>
            <a:endParaRPr sz="1200" b="0" i="0" u="none" strike="noStrike" cap="none">
              <a:solidFill>
                <a:srgbClr val="7DAAE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6"/>
          <p:cNvSpPr/>
          <p:nvPr/>
        </p:nvSpPr>
        <p:spPr>
          <a:xfrm>
            <a:off x="7938" y="6248400"/>
            <a:ext cx="9140823" cy="619124"/>
          </a:xfrm>
          <a:prstGeom prst="rect">
            <a:avLst/>
          </a:prstGeom>
          <a:solidFill>
            <a:srgbClr val="23497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6"/>
          <p:cNvSpPr txBox="1">
            <a:spLocks noGrp="1"/>
          </p:cNvSpPr>
          <p:nvPr>
            <p:ph type="dt" idx="10"/>
          </p:nvPr>
        </p:nvSpPr>
        <p:spPr>
          <a:xfrm>
            <a:off x="228600" y="6375400"/>
            <a:ext cx="1066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26"/>
          <p:cNvSpPr txBox="1">
            <a:spLocks noGrp="1"/>
          </p:cNvSpPr>
          <p:nvPr>
            <p:ph type="ftr" idx="11"/>
          </p:nvPr>
        </p:nvSpPr>
        <p:spPr>
          <a:xfrm>
            <a:off x="1600199" y="6375400"/>
            <a:ext cx="61674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sldNum" idx="12"/>
          </p:nvPr>
        </p:nvSpPr>
        <p:spPr>
          <a:xfrm>
            <a:off x="8305800" y="637540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6" name="Google Shape;116;p26"/>
          <p:cNvSpPr txBox="1"/>
          <p:nvPr/>
        </p:nvSpPr>
        <p:spPr>
          <a:xfrm>
            <a:off x="7086600" y="284769"/>
            <a:ext cx="1752600" cy="79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b="0" i="0" u="none" strike="noStrike" cap="none">
                <a:solidFill>
                  <a:srgbClr val="7DAAE3"/>
                </a:solidFill>
                <a:latin typeface="Calibri"/>
                <a:ea typeface="Calibri"/>
                <a:cs typeface="Calibri"/>
                <a:sym typeface="Calibri"/>
              </a:rPr>
              <a:t>2019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dbresson@kish.edu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ehermann@kish.edu" TargetMode="External"/><Relationship Id="rId4" Type="http://schemas.openxmlformats.org/officeDocument/2006/relationships/hyperlink" Target="mailto:mebner@kish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"/>
          <p:cNvSpPr txBox="1"/>
          <p:nvPr/>
        </p:nvSpPr>
        <p:spPr>
          <a:xfrm>
            <a:off x="0" y="6248401"/>
            <a:ext cx="914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September </a:t>
            </a: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21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"/>
          <p:cNvSpPr txBox="1"/>
          <p:nvPr/>
        </p:nvSpPr>
        <p:spPr>
          <a:xfrm>
            <a:off x="3803625" y="44950"/>
            <a:ext cx="518160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D0CECE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 dirty="0">
                <a:solidFill>
                  <a:srgbClr val="D0CECE"/>
                </a:solidFill>
                <a:latin typeface="Calibri"/>
                <a:ea typeface="Calibri"/>
                <a:cs typeface="Calibri"/>
                <a:sym typeface="Calibri"/>
              </a:rPr>
              <a:t>Valparaiso, Indiana / September </a:t>
            </a:r>
            <a:r>
              <a:rPr lang="en-US" sz="1100" dirty="0">
                <a:solidFill>
                  <a:srgbClr val="D0CECE"/>
                </a:solidFill>
                <a:latin typeface="Calibri"/>
                <a:ea typeface="Calibri"/>
                <a:cs typeface="Calibri"/>
                <a:sym typeface="Calibri"/>
              </a:rPr>
              <a:t>21,</a:t>
            </a:r>
            <a:r>
              <a:rPr lang="en-US" sz="1100" b="0" i="0" u="none" strike="noStrike" cap="none" dirty="0">
                <a:solidFill>
                  <a:srgbClr val="D0CECE"/>
                </a:solidFill>
                <a:latin typeface="Calibri"/>
                <a:ea typeface="Calibri"/>
                <a:cs typeface="Calibri"/>
                <a:sym typeface="Calibri"/>
              </a:rPr>
              <a:t> 2026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194" y="2959"/>
            <a:ext cx="3581710" cy="94816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3DD5A99-7EBC-E4C0-0694-A07CEB1784D4}"/>
              </a:ext>
            </a:extLst>
          </p:cNvPr>
          <p:cNvSpPr txBox="1"/>
          <p:nvPr/>
        </p:nvSpPr>
        <p:spPr>
          <a:xfrm>
            <a:off x="1385504" y="1033422"/>
            <a:ext cx="63729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Oswald" panose="00000500000000000000" pitchFamily="2" charset="0"/>
              </a:rPr>
              <a:t>From Ground to Cloud:  Our SaaS Success Story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6703A0-7F3F-5219-D51B-A0BFB1455E35}"/>
              </a:ext>
            </a:extLst>
          </p:cNvPr>
          <p:cNvSpPr txBox="1"/>
          <p:nvPr/>
        </p:nvSpPr>
        <p:spPr>
          <a:xfrm>
            <a:off x="4704699" y="3666744"/>
            <a:ext cx="337945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Dave Bresson – Database Administrator</a:t>
            </a:r>
          </a:p>
          <a:p>
            <a:r>
              <a:rPr lang="en-US" dirty="0"/>
              <a:t>Mike Ebner – Application Programmer</a:t>
            </a:r>
          </a:p>
          <a:p>
            <a:r>
              <a:rPr lang="en-US" dirty="0"/>
              <a:t>Eric Hermann – Application Programmer</a:t>
            </a:r>
          </a:p>
        </p:txBody>
      </p:sp>
      <p:pic>
        <p:nvPicPr>
          <p:cNvPr id="5" name="Picture 4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747351C6-FB32-0DBF-D218-6DE1E63AC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699" y="5173836"/>
            <a:ext cx="331470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/>
          <p:cNvSpPr txBox="1"/>
          <p:nvPr/>
        </p:nvSpPr>
        <p:spPr>
          <a:xfrm>
            <a:off x="342900" y="957363"/>
            <a:ext cx="84582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108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dirty="0">
                <a:solidFill>
                  <a:schemeClr val="tx1"/>
                </a:solidFill>
              </a:rPr>
              <a:t>Why SaaS?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94" name="Google Shape;194;p2"/>
          <p:cNvSpPr txBox="1">
            <a:spLocks noGrp="1"/>
          </p:cNvSpPr>
          <p:nvPr>
            <p:ph type="subTitle" idx="1"/>
          </p:nvPr>
        </p:nvSpPr>
        <p:spPr>
          <a:xfrm>
            <a:off x="1143000" y="2682213"/>
            <a:ext cx="6858000" cy="338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8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Security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lang="en-US" sz="28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8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Reliability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lang="en-US" sz="28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8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Insurance $</a:t>
            </a:r>
            <a:endParaRPr sz="28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>
          <a:extLst>
            <a:ext uri="{FF2B5EF4-FFF2-40B4-BE49-F238E27FC236}">
              <a16:creationId xmlns:a16="http://schemas.microsoft.com/office/drawing/2014/main" id="{BA39571C-C44E-76E0-84E8-568F418C4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>
            <a:extLst>
              <a:ext uri="{FF2B5EF4-FFF2-40B4-BE49-F238E27FC236}">
                <a16:creationId xmlns:a16="http://schemas.microsoft.com/office/drawing/2014/main" id="{AC94A7BC-83F1-40D9-68B0-F35E70CCCC80}"/>
              </a:ext>
            </a:extLst>
          </p:cNvPr>
          <p:cNvSpPr txBox="1"/>
          <p:nvPr/>
        </p:nvSpPr>
        <p:spPr>
          <a:xfrm>
            <a:off x="342900" y="957363"/>
            <a:ext cx="84582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">
            <a:extLst>
              <a:ext uri="{FF2B5EF4-FFF2-40B4-BE49-F238E27FC236}">
                <a16:creationId xmlns:a16="http://schemas.microsoft.com/office/drawing/2014/main" id="{9213BD53-8288-FEC2-1437-B2EBA09217C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108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dirty="0">
                <a:solidFill>
                  <a:schemeClr val="tx1"/>
                </a:solidFill>
              </a:rPr>
              <a:t>Length of Project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94" name="Google Shape;194;p2">
            <a:extLst>
              <a:ext uri="{FF2B5EF4-FFF2-40B4-BE49-F238E27FC236}">
                <a16:creationId xmlns:a16="http://schemas.microsoft.com/office/drawing/2014/main" id="{935B08C5-F4F1-9309-B168-6F66D8D2A0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43000" y="2682213"/>
            <a:ext cx="6858000" cy="338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8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Began in August 2022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lang="en-US" sz="28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8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Went Live in November 2024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lang="en-US" sz="28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16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 little over two years (including Experience implementation)</a:t>
            </a:r>
            <a:endParaRPr sz="16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065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>
          <a:extLst>
            <a:ext uri="{FF2B5EF4-FFF2-40B4-BE49-F238E27FC236}">
              <a16:creationId xmlns:a16="http://schemas.microsoft.com/office/drawing/2014/main" id="{FE4F7B61-640C-6E7A-90B7-6B9AD0E6E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>
            <a:extLst>
              <a:ext uri="{FF2B5EF4-FFF2-40B4-BE49-F238E27FC236}">
                <a16:creationId xmlns:a16="http://schemas.microsoft.com/office/drawing/2014/main" id="{C1C634D7-4222-253D-132A-2A82F4DF5102}"/>
              </a:ext>
            </a:extLst>
          </p:cNvPr>
          <p:cNvSpPr txBox="1"/>
          <p:nvPr/>
        </p:nvSpPr>
        <p:spPr>
          <a:xfrm>
            <a:off x="342900" y="957363"/>
            <a:ext cx="84582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">
            <a:extLst>
              <a:ext uri="{FF2B5EF4-FFF2-40B4-BE49-F238E27FC236}">
                <a16:creationId xmlns:a16="http://schemas.microsoft.com/office/drawing/2014/main" id="{456815FF-FF52-03B6-6F0B-3F2F2D3E9AF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108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dirty="0">
                <a:solidFill>
                  <a:schemeClr val="tx1"/>
                </a:solidFill>
              </a:rPr>
              <a:t>Project Kickoff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94" name="Google Shape;194;p2">
            <a:extLst>
              <a:ext uri="{FF2B5EF4-FFF2-40B4-BE49-F238E27FC236}">
                <a16:creationId xmlns:a16="http://schemas.microsoft.com/office/drawing/2014/main" id="{021D6E77-E862-2BB3-1C7A-619E0ED1CFD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43000" y="2682213"/>
            <a:ext cx="6858000" cy="338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8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Need College Buy-In</a:t>
            </a:r>
            <a:endParaRPr sz="16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698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>
          <a:extLst>
            <a:ext uri="{FF2B5EF4-FFF2-40B4-BE49-F238E27FC236}">
              <a16:creationId xmlns:a16="http://schemas.microsoft.com/office/drawing/2014/main" id="{6C2A6128-E978-DCCB-D04D-C99B1E376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>
            <a:extLst>
              <a:ext uri="{FF2B5EF4-FFF2-40B4-BE49-F238E27FC236}">
                <a16:creationId xmlns:a16="http://schemas.microsoft.com/office/drawing/2014/main" id="{B32E1306-08FE-3754-18C6-4AA236799E66}"/>
              </a:ext>
            </a:extLst>
          </p:cNvPr>
          <p:cNvSpPr txBox="1"/>
          <p:nvPr/>
        </p:nvSpPr>
        <p:spPr>
          <a:xfrm>
            <a:off x="342900" y="957363"/>
            <a:ext cx="84582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">
            <a:extLst>
              <a:ext uri="{FF2B5EF4-FFF2-40B4-BE49-F238E27FC236}">
                <a16:creationId xmlns:a16="http://schemas.microsoft.com/office/drawing/2014/main" id="{F6FEDBB8-445F-8F97-A038-22232DE5C0F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108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sz="32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LDAP/Authentication Planning/Setup</a:t>
            </a:r>
            <a:endParaRPr sz="3200" dirty="0">
              <a:solidFill>
                <a:schemeClr val="tx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94" name="Google Shape;194;p2">
            <a:extLst>
              <a:ext uri="{FF2B5EF4-FFF2-40B4-BE49-F238E27FC236}">
                <a16:creationId xmlns:a16="http://schemas.microsoft.com/office/drawing/2014/main" id="{87AA068A-8891-FC91-B96D-D7885DC78C9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43000" y="2682213"/>
            <a:ext cx="6858000" cy="338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8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Kish uses Active Directory/Azure/Whatever-it’s-called-these-days</a:t>
            </a:r>
            <a:endParaRPr sz="16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152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>
          <a:extLst>
            <a:ext uri="{FF2B5EF4-FFF2-40B4-BE49-F238E27FC236}">
              <a16:creationId xmlns:a16="http://schemas.microsoft.com/office/drawing/2014/main" id="{4AE3A5D7-4BF9-9981-1A3C-5891DE64C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>
            <a:extLst>
              <a:ext uri="{FF2B5EF4-FFF2-40B4-BE49-F238E27FC236}">
                <a16:creationId xmlns:a16="http://schemas.microsoft.com/office/drawing/2014/main" id="{C205A9AA-738E-951D-3D48-A81E14F46E02}"/>
              </a:ext>
            </a:extLst>
          </p:cNvPr>
          <p:cNvSpPr txBox="1"/>
          <p:nvPr/>
        </p:nvSpPr>
        <p:spPr>
          <a:xfrm>
            <a:off x="342900" y="957363"/>
            <a:ext cx="84582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">
            <a:extLst>
              <a:ext uri="{FF2B5EF4-FFF2-40B4-BE49-F238E27FC236}">
                <a16:creationId xmlns:a16="http://schemas.microsoft.com/office/drawing/2014/main" id="{B254971E-F94A-7E4B-E692-3D54B784752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108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Data Cleanup</a:t>
            </a:r>
            <a:endParaRPr dirty="0">
              <a:solidFill>
                <a:schemeClr val="tx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94" name="Google Shape;194;p2">
            <a:extLst>
              <a:ext uri="{FF2B5EF4-FFF2-40B4-BE49-F238E27FC236}">
                <a16:creationId xmlns:a16="http://schemas.microsoft.com/office/drawing/2014/main" id="{FEB7CADB-B00A-B420-012D-D0864A76B96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43000" y="2682213"/>
            <a:ext cx="6858000" cy="338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8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Get comfortable running CDSU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lang="en-US" sz="28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8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Only ASCII Chars 8, 10, 13, and 240 need to be removed, rest are ok to migrate</a:t>
            </a:r>
            <a:endParaRPr sz="16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100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>
          <a:extLst>
            <a:ext uri="{FF2B5EF4-FFF2-40B4-BE49-F238E27FC236}">
              <a16:creationId xmlns:a16="http://schemas.microsoft.com/office/drawing/2014/main" id="{0B08500A-F032-A276-2668-7C5212FBC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>
            <a:extLst>
              <a:ext uri="{FF2B5EF4-FFF2-40B4-BE49-F238E27FC236}">
                <a16:creationId xmlns:a16="http://schemas.microsoft.com/office/drawing/2014/main" id="{911E397D-9909-CFF1-0DF1-0C530845A1A4}"/>
              </a:ext>
            </a:extLst>
          </p:cNvPr>
          <p:cNvSpPr txBox="1"/>
          <p:nvPr/>
        </p:nvSpPr>
        <p:spPr>
          <a:xfrm>
            <a:off x="342900" y="957363"/>
            <a:ext cx="84582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">
            <a:extLst>
              <a:ext uri="{FF2B5EF4-FFF2-40B4-BE49-F238E27FC236}">
                <a16:creationId xmlns:a16="http://schemas.microsoft.com/office/drawing/2014/main" id="{0B75BCB3-86CA-4B0F-6495-39716F46644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108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sz="48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Back To Base Planning</a:t>
            </a:r>
            <a:endParaRPr sz="4800" dirty="0">
              <a:solidFill>
                <a:schemeClr val="tx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94" name="Google Shape;194;p2">
            <a:extLst>
              <a:ext uri="{FF2B5EF4-FFF2-40B4-BE49-F238E27FC236}">
                <a16:creationId xmlns:a16="http://schemas.microsoft.com/office/drawing/2014/main" id="{A9D347DC-C491-D754-E310-A179A53787E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43000" y="2682213"/>
            <a:ext cx="6858000" cy="338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8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Systems Analysis meetings with each area/module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lang="en-US" sz="28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8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Developed Report Inventory of custom reports and screens</a:t>
            </a:r>
            <a:endParaRPr sz="16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4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>
          <a:extLst>
            <a:ext uri="{FF2B5EF4-FFF2-40B4-BE49-F238E27FC236}">
              <a16:creationId xmlns:a16="http://schemas.microsoft.com/office/drawing/2014/main" id="{9B3281D8-3ED4-E72A-4F0F-5A85119AA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>
            <a:extLst>
              <a:ext uri="{FF2B5EF4-FFF2-40B4-BE49-F238E27FC236}">
                <a16:creationId xmlns:a16="http://schemas.microsoft.com/office/drawing/2014/main" id="{3EF52681-852C-5E69-8993-FBD70E928ABF}"/>
              </a:ext>
            </a:extLst>
          </p:cNvPr>
          <p:cNvSpPr txBox="1"/>
          <p:nvPr/>
        </p:nvSpPr>
        <p:spPr>
          <a:xfrm>
            <a:off x="342900" y="957363"/>
            <a:ext cx="84582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">
            <a:extLst>
              <a:ext uri="{FF2B5EF4-FFF2-40B4-BE49-F238E27FC236}">
                <a16:creationId xmlns:a16="http://schemas.microsoft.com/office/drawing/2014/main" id="{385E4AEC-8F95-4B5B-9B4B-BECEB4670F4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108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sz="48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Custom Integrations</a:t>
            </a:r>
            <a:endParaRPr sz="4800" dirty="0">
              <a:solidFill>
                <a:schemeClr val="tx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94" name="Google Shape;194;p2">
            <a:extLst>
              <a:ext uri="{FF2B5EF4-FFF2-40B4-BE49-F238E27FC236}">
                <a16:creationId xmlns:a16="http://schemas.microsoft.com/office/drawing/2014/main" id="{03272BAE-6C68-F8FB-BD5B-241C1946C74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43000" y="2682213"/>
            <a:ext cx="6858000" cy="338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8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Developed list of custom integrations in use at Kish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lang="en-US" sz="28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8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After training, started building out custom integrations in </a:t>
            </a:r>
            <a:r>
              <a:rPr lang="en-US" sz="2800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DataConnect</a:t>
            </a:r>
            <a:r>
              <a:rPr lang="en-US" sz="28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– work lasted from August 2023 to Summer 2024</a:t>
            </a:r>
            <a:endParaRPr sz="16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97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>
          <a:extLst>
            <a:ext uri="{FF2B5EF4-FFF2-40B4-BE49-F238E27FC236}">
              <a16:creationId xmlns:a16="http://schemas.microsoft.com/office/drawing/2014/main" id="{EAB6ABE3-C803-71EB-DF21-A6652FED4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>
            <a:extLst>
              <a:ext uri="{FF2B5EF4-FFF2-40B4-BE49-F238E27FC236}">
                <a16:creationId xmlns:a16="http://schemas.microsoft.com/office/drawing/2014/main" id="{EFC7896E-5730-6FEB-1FB4-B3EA37BC0B83}"/>
              </a:ext>
            </a:extLst>
          </p:cNvPr>
          <p:cNvSpPr txBox="1"/>
          <p:nvPr/>
        </p:nvSpPr>
        <p:spPr>
          <a:xfrm>
            <a:off x="342900" y="957363"/>
            <a:ext cx="84582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">
            <a:extLst>
              <a:ext uri="{FF2B5EF4-FFF2-40B4-BE49-F238E27FC236}">
                <a16:creationId xmlns:a16="http://schemas.microsoft.com/office/drawing/2014/main" id="{125CEBE3-16FB-8077-CDD6-75F020F01E7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108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sz="40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Ellucian Experience goes Live</a:t>
            </a:r>
            <a:endParaRPr sz="4000" dirty="0">
              <a:solidFill>
                <a:schemeClr val="tx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94" name="Google Shape;194;p2">
            <a:extLst>
              <a:ext uri="{FF2B5EF4-FFF2-40B4-BE49-F238E27FC236}">
                <a16:creationId xmlns:a16="http://schemas.microsoft.com/office/drawing/2014/main" id="{D19DBAAF-D2FD-57DA-6F35-D4CBE202FE2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43000" y="2682213"/>
            <a:ext cx="6858000" cy="338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Getting off of Portal was really the first part of our migration to SaaS</a:t>
            </a:r>
            <a:endParaRPr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730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>
          <a:extLst>
            <a:ext uri="{FF2B5EF4-FFF2-40B4-BE49-F238E27FC236}">
              <a16:creationId xmlns:a16="http://schemas.microsoft.com/office/drawing/2014/main" id="{8AFD1294-D101-983F-80E5-830C09DEE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>
            <a:extLst>
              <a:ext uri="{FF2B5EF4-FFF2-40B4-BE49-F238E27FC236}">
                <a16:creationId xmlns:a16="http://schemas.microsoft.com/office/drawing/2014/main" id="{ED3E6698-A5B7-8CDD-C47C-1C0A1EF326A3}"/>
              </a:ext>
            </a:extLst>
          </p:cNvPr>
          <p:cNvSpPr txBox="1"/>
          <p:nvPr/>
        </p:nvSpPr>
        <p:spPr>
          <a:xfrm>
            <a:off x="342900" y="957363"/>
            <a:ext cx="84582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">
            <a:extLst>
              <a:ext uri="{FF2B5EF4-FFF2-40B4-BE49-F238E27FC236}">
                <a16:creationId xmlns:a16="http://schemas.microsoft.com/office/drawing/2014/main" id="{3A484731-CE57-1CE3-1BB3-8CEDE5187F4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108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First Migration</a:t>
            </a:r>
            <a:endParaRPr dirty="0">
              <a:solidFill>
                <a:schemeClr val="tx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94" name="Google Shape;194;p2">
            <a:extLst>
              <a:ext uri="{FF2B5EF4-FFF2-40B4-BE49-F238E27FC236}">
                <a16:creationId xmlns:a16="http://schemas.microsoft.com/office/drawing/2014/main" id="{8D82EC1F-8D7F-BB6D-DBB2-5F030663265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43000" y="2682213"/>
            <a:ext cx="6858000" cy="338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We did our Dev environment migration in November 2023 after much planning, scanning and cleaning of data</a:t>
            </a:r>
            <a:endParaRPr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167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>
          <a:extLst>
            <a:ext uri="{FF2B5EF4-FFF2-40B4-BE49-F238E27FC236}">
              <a16:creationId xmlns:a16="http://schemas.microsoft.com/office/drawing/2014/main" id="{B7D62933-1141-D79D-9FF3-7252275EC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>
            <a:extLst>
              <a:ext uri="{FF2B5EF4-FFF2-40B4-BE49-F238E27FC236}">
                <a16:creationId xmlns:a16="http://schemas.microsoft.com/office/drawing/2014/main" id="{642A45C2-AE33-F028-8C89-99ABF570D6DC}"/>
              </a:ext>
            </a:extLst>
          </p:cNvPr>
          <p:cNvSpPr txBox="1"/>
          <p:nvPr/>
        </p:nvSpPr>
        <p:spPr>
          <a:xfrm>
            <a:off x="342900" y="957363"/>
            <a:ext cx="84582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">
            <a:extLst>
              <a:ext uri="{FF2B5EF4-FFF2-40B4-BE49-F238E27FC236}">
                <a16:creationId xmlns:a16="http://schemas.microsoft.com/office/drawing/2014/main" id="{A4A9B704-5B4D-D212-6681-98099D0D9E1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108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sz="40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Building out reports in Insights</a:t>
            </a:r>
            <a:endParaRPr sz="4000" dirty="0">
              <a:solidFill>
                <a:schemeClr val="tx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94" name="Google Shape;194;p2">
            <a:extLst>
              <a:ext uri="{FF2B5EF4-FFF2-40B4-BE49-F238E27FC236}">
                <a16:creationId xmlns:a16="http://schemas.microsoft.com/office/drawing/2014/main" id="{BC1D071A-9B38-B7A2-C03E-E73B91B2907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43000" y="2682213"/>
            <a:ext cx="6858000" cy="338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With data in the cloud, we could start building out reports in Insights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lang="en-US" sz="20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First we had to determine which Insights reports to do first and in what order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lang="en-US" sz="20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Work really began on Insights reports Summer of 2024 after </a:t>
            </a:r>
            <a:r>
              <a:rPr lang="en-US" sz="2000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DataConnect</a:t>
            </a:r>
            <a:r>
              <a:rPr lang="en-US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integrations mostly done</a:t>
            </a:r>
            <a:endParaRPr sz="20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977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>
          <a:extLst>
            <a:ext uri="{FF2B5EF4-FFF2-40B4-BE49-F238E27FC236}">
              <a16:creationId xmlns:a16="http://schemas.microsoft.com/office/drawing/2014/main" id="{9487F07E-F7F4-EB17-96F7-D09811CB2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>
            <a:extLst>
              <a:ext uri="{FF2B5EF4-FFF2-40B4-BE49-F238E27FC236}">
                <a16:creationId xmlns:a16="http://schemas.microsoft.com/office/drawing/2014/main" id="{91D2FD2F-8D61-7463-D6AE-2569968BD435}"/>
              </a:ext>
            </a:extLst>
          </p:cNvPr>
          <p:cNvSpPr txBox="1"/>
          <p:nvPr/>
        </p:nvSpPr>
        <p:spPr>
          <a:xfrm>
            <a:off x="342900" y="957363"/>
            <a:ext cx="84582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">
            <a:extLst>
              <a:ext uri="{FF2B5EF4-FFF2-40B4-BE49-F238E27FC236}">
                <a16:creationId xmlns:a16="http://schemas.microsoft.com/office/drawing/2014/main" id="{D7867624-EAA0-CF0C-7B37-E9300899157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108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sz="48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Second Test Migration</a:t>
            </a:r>
            <a:endParaRPr sz="4800" dirty="0">
              <a:solidFill>
                <a:schemeClr val="tx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94" name="Google Shape;194;p2">
            <a:extLst>
              <a:ext uri="{FF2B5EF4-FFF2-40B4-BE49-F238E27FC236}">
                <a16:creationId xmlns:a16="http://schemas.microsoft.com/office/drawing/2014/main" id="{3F7EB35C-BC23-4575-DB41-973E6112538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43000" y="2682213"/>
            <a:ext cx="6858000" cy="338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We performed another migration to test the cleanliness of the data and simulate the Prod migration as much as possible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lang="en-US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Find any last minute problems with data migration</a:t>
            </a:r>
            <a:endParaRPr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656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>
          <a:extLst>
            <a:ext uri="{FF2B5EF4-FFF2-40B4-BE49-F238E27FC236}">
              <a16:creationId xmlns:a16="http://schemas.microsoft.com/office/drawing/2014/main" id="{B1BCF0AD-15B0-27A1-04F0-AC19246D1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>
            <a:extLst>
              <a:ext uri="{FF2B5EF4-FFF2-40B4-BE49-F238E27FC236}">
                <a16:creationId xmlns:a16="http://schemas.microsoft.com/office/drawing/2014/main" id="{0E7AD092-152C-E797-D450-C607CD94A54B}"/>
              </a:ext>
            </a:extLst>
          </p:cNvPr>
          <p:cNvSpPr txBox="1"/>
          <p:nvPr/>
        </p:nvSpPr>
        <p:spPr>
          <a:xfrm>
            <a:off x="342900" y="957363"/>
            <a:ext cx="84582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">
            <a:extLst>
              <a:ext uri="{FF2B5EF4-FFF2-40B4-BE49-F238E27FC236}">
                <a16:creationId xmlns:a16="http://schemas.microsoft.com/office/drawing/2014/main" id="{F125CC52-BAA4-3364-C771-FBDFFFC1CAD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108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sz="36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Migration Delayed from September to November 2024</a:t>
            </a:r>
            <a:endParaRPr sz="3600" dirty="0">
              <a:solidFill>
                <a:schemeClr val="tx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94" name="Google Shape;194;p2">
            <a:extLst>
              <a:ext uri="{FF2B5EF4-FFF2-40B4-BE49-F238E27FC236}">
                <a16:creationId xmlns:a16="http://schemas.microsoft.com/office/drawing/2014/main" id="{B60EA5DE-AEA1-70E6-9B69-B81CFF91CCF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43000" y="2682213"/>
            <a:ext cx="6858000" cy="338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Due to Nelnet Integration not being done, delayed project two months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lang="en-US" sz="20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Gave us time to do more Insights reports and finish up any integrations, and more Back To Base</a:t>
            </a:r>
            <a:endParaRPr sz="20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227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>
          <a:extLst>
            <a:ext uri="{FF2B5EF4-FFF2-40B4-BE49-F238E27FC236}">
              <a16:creationId xmlns:a16="http://schemas.microsoft.com/office/drawing/2014/main" id="{8F8B21D2-BF04-CF39-DF2B-9D370F842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>
            <a:extLst>
              <a:ext uri="{FF2B5EF4-FFF2-40B4-BE49-F238E27FC236}">
                <a16:creationId xmlns:a16="http://schemas.microsoft.com/office/drawing/2014/main" id="{A407DDF2-AB54-3ADF-A415-6146C9F9644E}"/>
              </a:ext>
            </a:extLst>
          </p:cNvPr>
          <p:cNvSpPr txBox="1"/>
          <p:nvPr/>
        </p:nvSpPr>
        <p:spPr>
          <a:xfrm>
            <a:off x="342900" y="957363"/>
            <a:ext cx="84582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">
            <a:extLst>
              <a:ext uri="{FF2B5EF4-FFF2-40B4-BE49-F238E27FC236}">
                <a16:creationId xmlns:a16="http://schemas.microsoft.com/office/drawing/2014/main" id="{8F65A203-A468-C16E-62F0-7EDFF7D55B2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108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sz="40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November 2024 – Go Live!</a:t>
            </a:r>
            <a:endParaRPr sz="4000" dirty="0">
              <a:solidFill>
                <a:schemeClr val="tx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94" name="Google Shape;194;p2">
            <a:extLst>
              <a:ext uri="{FF2B5EF4-FFF2-40B4-BE49-F238E27FC236}">
                <a16:creationId xmlns:a16="http://schemas.microsoft.com/office/drawing/2014/main" id="{3198B28D-42EE-AB39-F64B-B69BD5B5F69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43000" y="2682213"/>
            <a:ext cx="6858000" cy="338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Migration to SaaS Production Friday - 11/15/2024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lang="en-US" sz="20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Employees let in for limited testing the following Tuesday – 11/19/2024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lang="en-US" sz="20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All employees let in on Wednesday - 11/20/2024</a:t>
            </a:r>
            <a:endParaRPr sz="20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687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>
          <a:extLst>
            <a:ext uri="{FF2B5EF4-FFF2-40B4-BE49-F238E27FC236}">
              <a16:creationId xmlns:a16="http://schemas.microsoft.com/office/drawing/2014/main" id="{79171343-61E2-DC69-5113-E4493A565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>
            <a:extLst>
              <a:ext uri="{FF2B5EF4-FFF2-40B4-BE49-F238E27FC236}">
                <a16:creationId xmlns:a16="http://schemas.microsoft.com/office/drawing/2014/main" id="{2EBBD30C-49DF-5DBB-5F26-CB3845CDFFCC}"/>
              </a:ext>
            </a:extLst>
          </p:cNvPr>
          <p:cNvSpPr txBox="1"/>
          <p:nvPr/>
        </p:nvSpPr>
        <p:spPr>
          <a:xfrm>
            <a:off x="342900" y="957363"/>
            <a:ext cx="84582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">
            <a:extLst>
              <a:ext uri="{FF2B5EF4-FFF2-40B4-BE49-F238E27FC236}">
                <a16:creationId xmlns:a16="http://schemas.microsoft.com/office/drawing/2014/main" id="{E551AFDC-517F-A10B-CF70-16178359EB3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43000" y="2704275"/>
            <a:ext cx="6858000" cy="108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Questions?</a:t>
            </a:r>
            <a:endParaRPr dirty="0">
              <a:solidFill>
                <a:schemeClr val="tx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710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>
          <a:extLst>
            <a:ext uri="{FF2B5EF4-FFF2-40B4-BE49-F238E27FC236}">
              <a16:creationId xmlns:a16="http://schemas.microsoft.com/office/drawing/2014/main" id="{FFD517F6-33F4-9201-DDD0-65CE03934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">
            <a:extLst>
              <a:ext uri="{FF2B5EF4-FFF2-40B4-BE49-F238E27FC236}">
                <a16:creationId xmlns:a16="http://schemas.microsoft.com/office/drawing/2014/main" id="{E34751FD-5675-1D06-D457-2E53406591DA}"/>
              </a:ext>
            </a:extLst>
          </p:cNvPr>
          <p:cNvSpPr txBox="1"/>
          <p:nvPr/>
        </p:nvSpPr>
        <p:spPr>
          <a:xfrm>
            <a:off x="342900" y="957363"/>
            <a:ext cx="84582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Calibri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">
            <a:extLst>
              <a:ext uri="{FF2B5EF4-FFF2-40B4-BE49-F238E27FC236}">
                <a16:creationId xmlns:a16="http://schemas.microsoft.com/office/drawing/2014/main" id="{DABD74C2-EE6D-20B6-F88A-4150E0A104E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108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sz="40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Thank you!</a:t>
            </a:r>
            <a:endParaRPr sz="4000" dirty="0">
              <a:solidFill>
                <a:schemeClr val="tx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94" name="Google Shape;194;p2">
            <a:extLst>
              <a:ext uri="{FF2B5EF4-FFF2-40B4-BE49-F238E27FC236}">
                <a16:creationId xmlns:a16="http://schemas.microsoft.com/office/drawing/2014/main" id="{F96610B9-56AF-FABF-B625-08E4424D00E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43000" y="2682213"/>
            <a:ext cx="6858000" cy="338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Dave Bresson – </a:t>
            </a:r>
            <a:r>
              <a:rPr lang="en-US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  <a:hlinkClick r:id="rId3"/>
              </a:rPr>
              <a:t>dbresson@kish.edu</a:t>
            </a:r>
            <a:endParaRPr lang="en-US" sz="20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lang="en-US" sz="20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Mike Ebner – </a:t>
            </a:r>
            <a:r>
              <a:rPr lang="en-US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  <a:hlinkClick r:id="rId4"/>
              </a:rPr>
              <a:t>mebner@kish.edu</a:t>
            </a:r>
            <a:endParaRPr lang="en-US" sz="20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lang="en-US" sz="20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Eric Hermann – </a:t>
            </a:r>
            <a:r>
              <a:rPr lang="en-US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  <a:hlinkClick r:id="rId5"/>
              </a:rPr>
              <a:t>ehermann@kish.edu</a:t>
            </a:r>
            <a:endParaRPr lang="en-US" sz="20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0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858594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378</Words>
  <Application>Microsoft Office PowerPoint</Application>
  <PresentationFormat>On-screen Show (4:3)</PresentationFormat>
  <Paragraphs>66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Open Sans SemiBold</vt:lpstr>
      <vt:lpstr>Oswald</vt:lpstr>
      <vt:lpstr>1_Custom Design</vt:lpstr>
      <vt:lpstr>Custom Design</vt:lpstr>
      <vt:lpstr>PowerPoint Presentation</vt:lpstr>
      <vt:lpstr>Why SaaS?</vt:lpstr>
      <vt:lpstr>Length of Project</vt:lpstr>
      <vt:lpstr>Project Kickoff</vt:lpstr>
      <vt:lpstr>LDAP/Authentication Planning/Setup</vt:lpstr>
      <vt:lpstr>Data Cleanup</vt:lpstr>
      <vt:lpstr>Back To Base Planning</vt:lpstr>
      <vt:lpstr>Custom Integrations</vt:lpstr>
      <vt:lpstr>Ellucian Experience goes Live</vt:lpstr>
      <vt:lpstr>First Migration</vt:lpstr>
      <vt:lpstr>Building out reports in Insights</vt:lpstr>
      <vt:lpstr>Second Test Migration</vt:lpstr>
      <vt:lpstr>Migration Delayed from September to November 2024</vt:lpstr>
      <vt:lpstr>November 2024 – Go Live!</vt:lpstr>
      <vt:lpstr>Questions?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Brinkman, Jeremy</dc:creator>
  <cp:lastModifiedBy>David Bresson</cp:lastModifiedBy>
  <cp:revision>1</cp:revision>
  <dcterms:created xsi:type="dcterms:W3CDTF">2016-08-23T13:54:16Z</dcterms:created>
  <dcterms:modified xsi:type="dcterms:W3CDTF">2026-09-16T20:54:34Z</dcterms:modified>
</cp:coreProperties>
</file>